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Lst>
  <p:notesMasterIdLst>
    <p:notesMasterId r:id="rId52"/>
  </p:notesMasterIdLst>
  <p:sldIdLst>
    <p:sldId id="340" r:id="rId7"/>
    <p:sldId id="385" r:id="rId8"/>
    <p:sldId id="331" r:id="rId9"/>
    <p:sldId id="290" r:id="rId10"/>
    <p:sldId id="296" r:id="rId11"/>
    <p:sldId id="292" r:id="rId12"/>
    <p:sldId id="291" r:id="rId13"/>
    <p:sldId id="305" r:id="rId14"/>
    <p:sldId id="330" r:id="rId15"/>
    <p:sldId id="257" r:id="rId16"/>
    <p:sldId id="329" r:id="rId17"/>
    <p:sldId id="258" r:id="rId18"/>
    <p:sldId id="289" r:id="rId19"/>
    <p:sldId id="259" r:id="rId20"/>
    <p:sldId id="319" r:id="rId21"/>
    <p:sldId id="328" r:id="rId22"/>
    <p:sldId id="320" r:id="rId23"/>
    <p:sldId id="323" r:id="rId24"/>
    <p:sldId id="294" r:id="rId25"/>
    <p:sldId id="334" r:id="rId26"/>
    <p:sldId id="293" r:id="rId27"/>
    <p:sldId id="297" r:id="rId28"/>
    <p:sldId id="342" r:id="rId29"/>
    <p:sldId id="343" r:id="rId30"/>
    <p:sldId id="345" r:id="rId31"/>
    <p:sldId id="346" r:id="rId32"/>
    <p:sldId id="347" r:id="rId33"/>
    <p:sldId id="348" r:id="rId34"/>
    <p:sldId id="349"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36" r:id="rId51"/>
  </p:sldIdLst>
  <p:sldSz cx="12195175" cy="6858000"/>
  <p:notesSz cx="6858000" cy="9144000"/>
  <p:defaultTextStyle>
    <a:defPPr>
      <a:defRPr lang="ko-KR"/>
    </a:defPPr>
    <a:lvl1pPr algn="l" rtl="0" fontAlgn="base" latinLnBrk="1">
      <a:spcBef>
        <a:spcPct val="0"/>
      </a:spcBef>
      <a:spcAft>
        <a:spcPct val="0"/>
      </a:spcAft>
      <a:buFont typeface="Arial" panose="020B0604020202020204" pitchFamily="34" charset="0"/>
      <a:defRPr kern="1200">
        <a:solidFill>
          <a:schemeClr val="tx1"/>
        </a:solidFill>
        <a:latin typeface="Gulim" panose="020B0600000101010101" pitchFamily="34" charset="-127"/>
        <a:ea typeface="Gulim" panose="020B0600000101010101" pitchFamily="34" charset="-127"/>
        <a:cs typeface="+mn-cs"/>
      </a:defRPr>
    </a:lvl1pPr>
    <a:lvl2pPr marL="457200" algn="l" rtl="0" fontAlgn="base" latinLnBrk="1">
      <a:spcBef>
        <a:spcPct val="0"/>
      </a:spcBef>
      <a:spcAft>
        <a:spcPct val="0"/>
      </a:spcAft>
      <a:buFont typeface="Arial" panose="020B0604020202020204" pitchFamily="34" charset="0"/>
      <a:defRPr kern="1200">
        <a:solidFill>
          <a:schemeClr val="tx1"/>
        </a:solidFill>
        <a:latin typeface="Gulim" panose="020B0600000101010101" pitchFamily="34" charset="-127"/>
        <a:ea typeface="Gulim" panose="020B0600000101010101" pitchFamily="34" charset="-127"/>
        <a:cs typeface="+mn-cs"/>
      </a:defRPr>
    </a:lvl2pPr>
    <a:lvl3pPr marL="914400" algn="l" rtl="0" fontAlgn="base" latinLnBrk="1">
      <a:spcBef>
        <a:spcPct val="0"/>
      </a:spcBef>
      <a:spcAft>
        <a:spcPct val="0"/>
      </a:spcAft>
      <a:buFont typeface="Arial" panose="020B0604020202020204" pitchFamily="34" charset="0"/>
      <a:defRPr kern="1200">
        <a:solidFill>
          <a:schemeClr val="tx1"/>
        </a:solidFill>
        <a:latin typeface="Gulim" panose="020B0600000101010101" pitchFamily="34" charset="-127"/>
        <a:ea typeface="Gulim" panose="020B0600000101010101" pitchFamily="34" charset="-127"/>
        <a:cs typeface="+mn-cs"/>
      </a:defRPr>
    </a:lvl3pPr>
    <a:lvl4pPr marL="1371600" algn="l" rtl="0" fontAlgn="base" latinLnBrk="1">
      <a:spcBef>
        <a:spcPct val="0"/>
      </a:spcBef>
      <a:spcAft>
        <a:spcPct val="0"/>
      </a:spcAft>
      <a:buFont typeface="Arial" panose="020B0604020202020204" pitchFamily="34" charset="0"/>
      <a:defRPr kern="1200">
        <a:solidFill>
          <a:schemeClr val="tx1"/>
        </a:solidFill>
        <a:latin typeface="Gulim" panose="020B0600000101010101" pitchFamily="34" charset="-127"/>
        <a:ea typeface="Gulim" panose="020B0600000101010101" pitchFamily="34" charset="-127"/>
        <a:cs typeface="+mn-cs"/>
      </a:defRPr>
    </a:lvl4pPr>
    <a:lvl5pPr marL="1828800" algn="l" rtl="0" fontAlgn="base" latinLnBrk="1">
      <a:spcBef>
        <a:spcPct val="0"/>
      </a:spcBef>
      <a:spcAft>
        <a:spcPct val="0"/>
      </a:spcAft>
      <a:buFont typeface="Arial" panose="020B0604020202020204" pitchFamily="34" charset="0"/>
      <a:defRPr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kern="1200">
        <a:solidFill>
          <a:schemeClr val="tx1"/>
        </a:solidFill>
        <a:latin typeface="Gulim" panose="020B0600000101010101" pitchFamily="34" charset="-127"/>
        <a:ea typeface="Gulim" panose="020B0600000101010101" pitchFamily="34" charset="-127"/>
        <a:cs typeface="+mn-cs"/>
      </a:defRPr>
    </a:lvl6pPr>
    <a:lvl7pPr marL="2743200" algn="l" defTabSz="914400" rtl="0" eaLnBrk="1" latinLnBrk="0" hangingPunct="1">
      <a:defRPr kern="1200">
        <a:solidFill>
          <a:schemeClr val="tx1"/>
        </a:solidFill>
        <a:latin typeface="Gulim" panose="020B0600000101010101" pitchFamily="34" charset="-127"/>
        <a:ea typeface="Gulim" panose="020B0600000101010101" pitchFamily="34" charset="-127"/>
        <a:cs typeface="+mn-cs"/>
      </a:defRPr>
    </a:lvl7pPr>
    <a:lvl8pPr marL="3200400" algn="l" defTabSz="914400" rtl="0" eaLnBrk="1" latinLnBrk="0" hangingPunct="1">
      <a:defRPr kern="1200">
        <a:solidFill>
          <a:schemeClr val="tx1"/>
        </a:solidFill>
        <a:latin typeface="Gulim" panose="020B0600000101010101" pitchFamily="34" charset="-127"/>
        <a:ea typeface="Gulim" panose="020B0600000101010101" pitchFamily="34" charset="-127"/>
        <a:cs typeface="+mn-cs"/>
      </a:defRPr>
    </a:lvl8pPr>
    <a:lvl9pPr marL="3657600" algn="l" defTabSz="914400" rtl="0" eaLnBrk="1" latinLnBrk="0" hangingPunct="1">
      <a:defRPr kern="1200">
        <a:solidFill>
          <a:schemeClr val="tx1"/>
        </a:solidFill>
        <a:latin typeface="Gulim" panose="020B0600000101010101" pitchFamily="34" charset="-127"/>
        <a:ea typeface="Gulim" panose="020B0600000101010101"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44" y="-77"/>
      </p:cViewPr>
      <p:guideLst>
        <p:guide orient="horz" pos="2222"/>
        <p:guide pos="381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a:defRPr/>
            </a:pPr>
            <a:endParaRPr lang="en-US"/>
          </a:p>
        </p:txBody>
      </p:sp>
      <p:sp>
        <p:nvSpPr>
          <p:cNvPr id="10243"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a:defRPr/>
            </a:pPr>
            <a:endParaRPr lang="en-US"/>
          </a:p>
        </p:txBody>
      </p:sp>
      <p:sp>
        <p:nvSpPr>
          <p:cNvPr id="109572" name="Rectangle 4"/>
          <p:cNvSpPr>
            <a:spLocks noGrp="1" noRot="1" noChangeAspect="1" noChangeArrowheads="1"/>
          </p:cNvSpPr>
          <p:nvPr>
            <p:ph type="sldImg" idx="2"/>
          </p:nvPr>
        </p:nvSpPr>
        <p:spPr bwMode="auto">
          <a:xfrm>
            <a:off x="1143000" y="685800"/>
            <a:ext cx="4572000" cy="3429000"/>
          </a:xfrm>
          <a:prstGeom prst="rect">
            <a:avLst/>
          </a:prstGeom>
          <a:noFill/>
          <a:ln w="9525">
            <a:noFill/>
            <a:miter lim="800000"/>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10246"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a:defRPr/>
            </a:pPr>
            <a:endParaRPr lang="en-US"/>
          </a:p>
        </p:txBody>
      </p:sp>
      <p:sp>
        <p:nvSpPr>
          <p:cNvPr id="10247"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lvl1pPr algn="r">
              <a:defRPr sz="1200"/>
            </a:lvl1pPr>
          </a:lstStyle>
          <a:p>
            <a:pPr>
              <a:defRPr/>
            </a:pPr>
            <a:fld id="{BCC22377-E22F-4394-A1F3-CA5A3C21220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1pPr>
    <a:lvl2pPr marL="4572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2pPr>
    <a:lvl3pPr marL="9144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3pPr>
    <a:lvl4pPr marL="13716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4pPr>
    <a:lvl5pPr marL="18288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6375"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75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C5BFD6B-BA99-4E30-BED8-8CD927FA4E48}"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EE1BC7E-35C1-4419-AE40-4CFE3A9AE199}"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24925" y="274638"/>
            <a:ext cx="2770188" cy="6240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162925" cy="6240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2D98A11-2BC8-4B1A-9956-A60C73E5ED09}"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6375"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75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0F6EA44-D1D3-4518-8D41-04B6C0FAB4B6}"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E9C081-10F8-4D30-9D4B-1BA1DCDD0585}"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818B2BE-7B10-4227-83CF-17B589768296}"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66825"/>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266825"/>
            <a:ext cx="54117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90C3752-0167-4E9B-A2F0-ECABB4A7B83C}"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34071425-0059-4DFD-8FB5-E31F9D430A26}"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0DB71F3-AE29-42E2-8A89-4EC76DDA03C8}"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B173AF9D-BF9D-4932-86BD-1F4890B6ACC1}"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F1CB8E3-7B7D-451C-BEEB-FC005256D4D5}"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6AA2F4B-E4BF-4485-8BF0-59A34C8F78F0}"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678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678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67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AB7D2E-5F1F-431C-AD90-ED78DFA9781E}"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01D33FB-E62B-4133-A0CB-7164C029BD05}"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2850" y="260350"/>
            <a:ext cx="2752725" cy="55324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71500" y="260350"/>
            <a:ext cx="8108950" cy="55324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81599B2-BB8A-4104-BD05-6DAA7D3C5DD0}"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6375"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75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4EFC0E1-9FB9-46F2-ACB3-C8DEE3AABF26}"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DD8B79B-9495-47D6-912F-4ECA61A4C6F4}"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25B45C1-79B0-4ED2-B9DE-3CA5D0651D80}"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66825"/>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266825"/>
            <a:ext cx="54117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756F83A-BFD9-4A20-8E32-F0D94BCA3013}"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61EC1D54-CC08-4FAD-9197-385DC685D346}"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ABFAC36-9C39-4D0C-9AB0-D77AA4905135}"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D7A5EB22-8617-49A4-BE20-B9FAA9CAE53F}"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24CC0EE-DB1E-4ED8-8F32-941352928C98}"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2444628-AD0F-4569-8B09-14CF2E9F261B}"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678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678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67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34FEFBD-0A25-49BC-A7F0-899E3D17F86B}"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37D7B04-66F7-4BDC-93E5-F95CE7C9CFCA}"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2850" y="258763"/>
            <a:ext cx="2752725" cy="5534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71500" y="258763"/>
            <a:ext cx="8108950" cy="5534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27ED8AD-C338-4DAF-B5D5-E2308CC68FED}"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6375"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75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15"/>
          <p:cNvSpPr>
            <a:spLocks noGrp="1" noChangeArrowheads="1"/>
          </p:cNvSpPr>
          <p:nvPr>
            <p:ph type="sldNum" sz="quarter" idx="12"/>
          </p:nvPr>
        </p:nvSpPr>
        <p:spPr/>
        <p:txBody>
          <a:bodyPr/>
          <a:lstStyle>
            <a:lvl1pPr>
              <a:defRPr/>
            </a:lvl1pPr>
          </a:lstStyle>
          <a:p>
            <a:pPr>
              <a:defRPr/>
            </a:pPr>
            <a:fld id="{6231875C-BFC9-4420-821C-9FC46471B4BD}"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15"/>
          <p:cNvSpPr>
            <a:spLocks noGrp="1" noChangeArrowheads="1"/>
          </p:cNvSpPr>
          <p:nvPr>
            <p:ph type="sldNum" sz="quarter" idx="12"/>
          </p:nvPr>
        </p:nvSpPr>
        <p:spPr/>
        <p:txBody>
          <a:bodyPr/>
          <a:lstStyle>
            <a:lvl1pPr>
              <a:defRPr/>
            </a:lvl1pPr>
          </a:lstStyle>
          <a:p>
            <a:pPr>
              <a:defRPr/>
            </a:pPr>
            <a:fld id="{312DF153-F95B-4E5A-B307-B0B2E893A083}"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15"/>
          <p:cNvSpPr>
            <a:spLocks noGrp="1" noChangeArrowheads="1"/>
          </p:cNvSpPr>
          <p:nvPr>
            <p:ph type="sldNum" sz="quarter" idx="12"/>
          </p:nvPr>
        </p:nvSpPr>
        <p:spPr/>
        <p:txBody>
          <a:bodyPr/>
          <a:lstStyle>
            <a:lvl1pPr>
              <a:defRPr/>
            </a:lvl1pPr>
          </a:lstStyle>
          <a:p>
            <a:pPr>
              <a:defRPr/>
            </a:pPr>
            <a:fld id="{B548FDB4-FE47-486C-944B-BE3A33170C3D}"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68413"/>
            <a:ext cx="5411788"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268413"/>
            <a:ext cx="5411787"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15"/>
          <p:cNvSpPr>
            <a:spLocks noGrp="1" noChangeArrowheads="1"/>
          </p:cNvSpPr>
          <p:nvPr>
            <p:ph type="sldNum" sz="quarter" idx="12"/>
          </p:nvPr>
        </p:nvSpPr>
        <p:spPr/>
        <p:txBody>
          <a:bodyPr/>
          <a:lstStyle>
            <a:lvl1pPr>
              <a:defRPr/>
            </a:lvl1pPr>
          </a:lstStyle>
          <a:p>
            <a:pPr>
              <a:defRPr/>
            </a:pPr>
            <a:fld id="{35A57868-187D-4884-A01C-660666A82C60}"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15"/>
          <p:cNvSpPr>
            <a:spLocks noGrp="1" noChangeArrowheads="1"/>
          </p:cNvSpPr>
          <p:nvPr>
            <p:ph type="sldNum" sz="quarter" idx="12"/>
          </p:nvPr>
        </p:nvSpPr>
        <p:spPr/>
        <p:txBody>
          <a:bodyPr/>
          <a:lstStyle>
            <a:lvl1pPr>
              <a:defRPr/>
            </a:lvl1pPr>
          </a:lstStyle>
          <a:p>
            <a:pPr>
              <a:defRPr/>
            </a:pPr>
            <a:fld id="{81E6FA4D-5347-4529-922D-3157FA1E5338}"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15"/>
          <p:cNvSpPr>
            <a:spLocks noGrp="1" noChangeArrowheads="1"/>
          </p:cNvSpPr>
          <p:nvPr>
            <p:ph type="sldNum" sz="quarter" idx="12"/>
          </p:nvPr>
        </p:nvSpPr>
        <p:spPr/>
        <p:txBody>
          <a:bodyPr/>
          <a:lstStyle>
            <a:lvl1pPr>
              <a:defRPr/>
            </a:lvl1pPr>
          </a:lstStyle>
          <a:p>
            <a:pPr>
              <a:defRPr/>
            </a:pPr>
            <a:fld id="{2CCC78F0-255E-4EF5-B33D-10E74A47B418}"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20725" y="1989138"/>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83325" y="1989138"/>
            <a:ext cx="5411788"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237B1AE-8CC3-4AE4-AE1C-520054B5D213}"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15"/>
          <p:cNvSpPr>
            <a:spLocks noGrp="1" noChangeArrowheads="1"/>
          </p:cNvSpPr>
          <p:nvPr>
            <p:ph type="sldNum" sz="quarter" idx="12"/>
          </p:nvPr>
        </p:nvSpPr>
        <p:spPr/>
        <p:txBody>
          <a:bodyPr/>
          <a:lstStyle>
            <a:lvl1pPr>
              <a:defRPr/>
            </a:lvl1pPr>
          </a:lstStyle>
          <a:p>
            <a:pPr>
              <a:defRPr/>
            </a:pPr>
            <a:fld id="{03072C4C-12A9-4275-8E5B-24AEADF01E54}"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15"/>
          <p:cNvSpPr>
            <a:spLocks noGrp="1" noChangeArrowheads="1"/>
          </p:cNvSpPr>
          <p:nvPr>
            <p:ph type="sldNum" sz="quarter" idx="12"/>
          </p:nvPr>
        </p:nvSpPr>
        <p:spPr/>
        <p:txBody>
          <a:bodyPr/>
          <a:lstStyle>
            <a:lvl1pPr>
              <a:defRPr/>
            </a:lvl1pPr>
          </a:lstStyle>
          <a:p>
            <a:pPr>
              <a:defRPr/>
            </a:pPr>
            <a:fld id="{22F17D8F-6FD9-4396-8FB2-11F5F019B0AD}"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678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678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67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15"/>
          <p:cNvSpPr>
            <a:spLocks noGrp="1" noChangeArrowheads="1"/>
          </p:cNvSpPr>
          <p:nvPr>
            <p:ph type="sldNum" sz="quarter" idx="12"/>
          </p:nvPr>
        </p:nvSpPr>
        <p:spPr/>
        <p:txBody>
          <a:bodyPr/>
          <a:lstStyle>
            <a:lvl1pPr>
              <a:defRPr/>
            </a:lvl1pPr>
          </a:lstStyle>
          <a:p>
            <a:pPr>
              <a:defRPr/>
            </a:pPr>
            <a:fld id="{1DBACCCB-2DE1-4604-AEC9-85F9D55D9B65}"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15"/>
          <p:cNvSpPr>
            <a:spLocks noGrp="1" noChangeArrowheads="1"/>
          </p:cNvSpPr>
          <p:nvPr>
            <p:ph type="sldNum" sz="quarter" idx="12"/>
          </p:nvPr>
        </p:nvSpPr>
        <p:spPr/>
        <p:txBody>
          <a:bodyPr/>
          <a:lstStyle>
            <a:lvl1pPr>
              <a:defRPr/>
            </a:lvl1pPr>
          </a:lstStyle>
          <a:p>
            <a:pPr>
              <a:defRPr/>
            </a:pPr>
            <a:fld id="{86C4B3DF-131B-4DF6-BC3F-F9BD644A0C75}"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2850" y="258763"/>
            <a:ext cx="2752725" cy="55356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71500" y="258763"/>
            <a:ext cx="8108950" cy="55356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15"/>
          <p:cNvSpPr>
            <a:spLocks noGrp="1" noChangeArrowheads="1"/>
          </p:cNvSpPr>
          <p:nvPr>
            <p:ph type="sldNum" sz="quarter" idx="12"/>
          </p:nvPr>
        </p:nvSpPr>
        <p:spPr/>
        <p:txBody>
          <a:bodyPr/>
          <a:lstStyle>
            <a:lvl1pPr>
              <a:defRPr/>
            </a:lvl1pPr>
          </a:lstStyle>
          <a:p>
            <a:pPr>
              <a:defRPr/>
            </a:pPr>
            <a:fld id="{7CA88FDC-937E-4759-BF93-ED1F7C89DB6C}"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6375"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75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spd="slow">
    <p:random/>
    <p:sndAc>
      <p:stSnd>
        <p:snd r:embed="rId1" name="suction.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5975"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random/>
    <p:sndAc>
      <p:stSnd>
        <p:snd r:embed="rId1" name="suction.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random/>
    <p:sndAc>
      <p:stSnd>
        <p:snd r:embed="rId1" name="suction.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178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random/>
    <p:sndAc>
      <p:stSnd>
        <p:snd r:embed="rId1" name="suction.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79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79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3"/>
            <a:ext cx="539115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5"/>
            <a:ext cx="539115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random/>
    <p:sndAc>
      <p:stSnd>
        <p:snd r:embed="rId1" name="suction.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ED9A391-202C-48AF-8A24-2040083372D0}"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random/>
    <p:sndAc>
      <p:stSnd>
        <p:snd r:embed="rId1" name="suction.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random/>
    <p:sndAc>
      <p:stSnd>
        <p:snd r:embed="rId1" name="suction.wav"/>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831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random/>
    <p:sndAc>
      <p:stSnd>
        <p:snd r:embed="rId1" name="suction.wav"/>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678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678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678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random/>
    <p:sndAc>
      <p:stSnd>
        <p:snd r:embed="rId1" name="suction.wav"/>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5975"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random/>
    <p:sndAc>
      <p:stSnd>
        <p:snd r:embed="rId1" name="suction.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375" y="333375"/>
            <a:ext cx="2743200" cy="57927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333375"/>
            <a:ext cx="8080375" cy="579278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random/>
    <p:sndAc>
      <p:stSnd>
        <p:snd r:embed="rId1" name="suction.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图片 7"/>
          <p:cNvPicPr>
            <a:picLocks noChangeAspect="1" noChangeArrowheads="1"/>
          </p:cNvPicPr>
          <p:nvPr/>
        </p:nvPicPr>
        <p:blipFill>
          <a:blip r:embed="rId3" cstate="print"/>
          <a:srcRect/>
          <a:stretch>
            <a:fillRect/>
          </a:stretch>
        </p:blipFill>
        <p:spPr bwMode="auto">
          <a:xfrm>
            <a:off x="0" y="0"/>
            <a:ext cx="12193588" cy="6864350"/>
          </a:xfrm>
          <a:prstGeom prst="rect">
            <a:avLst/>
          </a:prstGeom>
          <a:noFill/>
          <a:ln w="9525">
            <a:noFill/>
            <a:miter lim="800000"/>
            <a:headEnd/>
            <a:tailEnd/>
          </a:ln>
        </p:spPr>
      </p:pic>
      <p:sp>
        <p:nvSpPr>
          <p:cNvPr id="7171" name="KSO_BT1"/>
          <p:cNvSpPr>
            <a:spLocks noGrp="1" noChangeArrowheads="1"/>
          </p:cNvSpPr>
          <p:nvPr>
            <p:ph type="ctrTitle"/>
          </p:nvPr>
        </p:nvSpPr>
        <p:spPr>
          <a:xfrm>
            <a:off x="2997200" y="2509838"/>
            <a:ext cx="7324725" cy="1071562"/>
          </a:xfrm>
        </p:spPr>
        <p:txBody>
          <a:bodyPr/>
          <a:lstStyle>
            <a:lvl1pPr algn="ctr">
              <a:defRPr/>
            </a:lvl1pPr>
          </a:lstStyle>
          <a:p>
            <a:r>
              <a:rPr lang="ko-KR"/>
              <a:t>单击此处编辑母版标题样式</a:t>
            </a:r>
          </a:p>
        </p:txBody>
      </p:sp>
      <p:sp>
        <p:nvSpPr>
          <p:cNvPr id="7175" name="KSO_BC1"/>
          <p:cNvSpPr>
            <a:spLocks noGrp="1" noChangeArrowheads="1"/>
          </p:cNvSpPr>
          <p:nvPr>
            <p:ph type="subTitle" idx="1"/>
          </p:nvPr>
        </p:nvSpPr>
        <p:spPr>
          <a:xfrm>
            <a:off x="2971800" y="3692525"/>
            <a:ext cx="7350125" cy="693738"/>
          </a:xfrm>
        </p:spPr>
        <p:txBody>
          <a:bodyPr/>
          <a:lstStyle>
            <a:lvl1pPr marL="0" indent="0" algn="ctr">
              <a:buFont typeface="Wingdings" panose="05000000000000000000" pitchFamily="2" charset="2"/>
              <a:buNone/>
              <a:defRPr/>
            </a:lvl1pPr>
          </a:lstStyle>
          <a:p>
            <a:r>
              <a:rPr lang="ko-KR"/>
              <a:t>单击此处编辑母版副标题样式</a:t>
            </a:r>
          </a:p>
        </p:txBody>
      </p:sp>
      <p:sp>
        <p:nvSpPr>
          <p:cNvPr id="5" name="KSO_FD"/>
          <p:cNvSpPr>
            <a:spLocks noGrp="1" noChangeArrowheads="1"/>
          </p:cNvSpPr>
          <p:nvPr>
            <p:ph type="dt" sz="half" idx="10"/>
          </p:nvPr>
        </p:nvSpPr>
        <p:spPr>
          <a:xfrm>
            <a:off x="609600" y="6245225"/>
            <a:ext cx="2846388" cy="476250"/>
          </a:xfrm>
        </p:spPr>
        <p:txBody>
          <a:bodyPr/>
          <a:lstStyle>
            <a:lvl1pPr>
              <a:defRPr/>
            </a:lvl1pPr>
          </a:lstStyle>
          <a:p>
            <a:pPr>
              <a:defRPr/>
            </a:pPr>
            <a:fld id="{B667FC1D-8EE6-41BA-8173-48CA81B33999}" type="datetimeFigureOut">
              <a:rPr lang="zh-CN" altLang="en-US"/>
              <a:pPr>
                <a:defRPr/>
              </a:pPr>
              <a:t>2017/4/10</a:t>
            </a:fld>
            <a:endParaRPr lang="en-US"/>
          </a:p>
        </p:txBody>
      </p:sp>
      <p:sp>
        <p:nvSpPr>
          <p:cNvPr id="6" name="KSO_FT"/>
          <p:cNvSpPr>
            <a:spLocks noGrp="1" noChangeArrowheads="1"/>
          </p:cNvSpPr>
          <p:nvPr>
            <p:ph type="ftr" sz="quarter" idx="11"/>
          </p:nvPr>
        </p:nvSpPr>
        <p:spPr>
          <a:xfrm>
            <a:off x="4167188" y="6245225"/>
            <a:ext cx="3860800" cy="476250"/>
          </a:xfrm>
        </p:spPr>
        <p:txBody>
          <a:bodyPr/>
          <a:lstStyle>
            <a:lvl1pPr>
              <a:defRPr/>
            </a:lvl1pPr>
          </a:lstStyle>
          <a:p>
            <a:pPr>
              <a:defRPr/>
            </a:pPr>
            <a:endParaRPr lang="zh-CN" altLang="en-US"/>
          </a:p>
        </p:txBody>
      </p:sp>
      <p:sp>
        <p:nvSpPr>
          <p:cNvPr id="7" name="KSO_FN"/>
          <p:cNvSpPr>
            <a:spLocks noGrp="1" noChangeArrowheads="1"/>
          </p:cNvSpPr>
          <p:nvPr>
            <p:ph type="sldNum" sz="quarter" idx="12"/>
          </p:nvPr>
        </p:nvSpPr>
        <p:spPr>
          <a:xfrm>
            <a:off x="8739188" y="6245225"/>
            <a:ext cx="2846387" cy="476250"/>
          </a:xfrm>
        </p:spPr>
        <p:txBody>
          <a:bodyPr/>
          <a:lstStyle>
            <a:lvl1pPr>
              <a:defRPr/>
            </a:lvl1pPr>
          </a:lstStyle>
          <a:p>
            <a:pPr>
              <a:defRPr/>
            </a:pPr>
            <a:fld id="{9F3E3ADA-C059-4498-87CF-C7752DE6AB51}" type="slidenum">
              <a:rPr lang="zh-CN" altLang="en-US"/>
              <a:pPr>
                <a:defRPr/>
              </a:pPr>
              <a:t>‹#›</a:t>
            </a:fld>
            <a:endParaRPr lang="en-US"/>
          </a:p>
        </p:txBody>
      </p:sp>
    </p:spTree>
  </p:cSld>
  <p:clrMapOvr>
    <a:masterClrMapping/>
  </p:clrMapOvr>
  <p:transition spd="slow">
    <p:random/>
    <p:sndAc>
      <p:stSnd>
        <p:snd r:embed="rId1" name="suction.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p:txBody>
          <a:bodyPr/>
          <a:lstStyle>
            <a:lvl1pPr>
              <a:defRPr/>
            </a:lvl1pPr>
          </a:lstStyle>
          <a:p>
            <a:pPr>
              <a:defRPr/>
            </a:pPr>
            <a:fld id="{A572962A-4486-4ADB-A094-89FF42C731DB}" type="datetimeFigureOut">
              <a:rPr lang="zh-CN" altLang="en-US"/>
              <a:pPr>
                <a:defRPr/>
              </a:pPr>
              <a:t>2017/4/10</a:t>
            </a:fld>
            <a:endParaRPr lang="en-US"/>
          </a:p>
        </p:txBody>
      </p:sp>
      <p:sp>
        <p:nvSpPr>
          <p:cNvPr id="5" name="KSO_FT"/>
          <p:cNvSpPr>
            <a:spLocks noGrp="1" noChangeArrowheads="1"/>
          </p:cNvSpPr>
          <p:nvPr>
            <p:ph type="ftr" sz="quarter" idx="11"/>
          </p:nvPr>
        </p:nvSpPr>
        <p:spPr/>
        <p:txBody>
          <a:bodyPr/>
          <a:lstStyle>
            <a:lvl1pPr>
              <a:defRPr/>
            </a:lvl1pPr>
          </a:lstStyle>
          <a:p>
            <a:pPr>
              <a:defRPr/>
            </a:pPr>
            <a:endParaRPr lang="zh-CN" altLang="en-US"/>
          </a:p>
        </p:txBody>
      </p:sp>
      <p:sp>
        <p:nvSpPr>
          <p:cNvPr id="6" name="KSO_FN"/>
          <p:cNvSpPr>
            <a:spLocks noGrp="1" noChangeArrowheads="1"/>
          </p:cNvSpPr>
          <p:nvPr>
            <p:ph type="sldNum" sz="quarter" idx="12"/>
          </p:nvPr>
        </p:nvSpPr>
        <p:spPr/>
        <p:txBody>
          <a:bodyPr/>
          <a:lstStyle>
            <a:lvl1pPr>
              <a:defRPr/>
            </a:lvl1pPr>
          </a:lstStyle>
          <a:p>
            <a:pPr>
              <a:defRPr/>
            </a:pPr>
            <a:fld id="{1A063E2F-2C6C-4726-A50E-601E4EF2C813}" type="slidenum">
              <a:rPr lang="zh-CN" altLang="en-US"/>
              <a:pPr>
                <a:defRPr/>
              </a:pPr>
              <a:t>‹#›</a:t>
            </a:fld>
            <a:endParaRPr lang="en-US"/>
          </a:p>
        </p:txBody>
      </p:sp>
    </p:spTree>
  </p:cSld>
  <p:clrMapOvr>
    <a:masterClrMapping/>
  </p:clrMapOvr>
  <p:transition spd="slow">
    <p:random/>
    <p:sndAc>
      <p:stSnd>
        <p:snd r:embed="rId1" name="suction.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KSO_FD"/>
          <p:cNvSpPr>
            <a:spLocks noGrp="1" noChangeArrowheads="1"/>
          </p:cNvSpPr>
          <p:nvPr>
            <p:ph type="dt" sz="half" idx="10"/>
          </p:nvPr>
        </p:nvSpPr>
        <p:spPr/>
        <p:txBody>
          <a:bodyPr/>
          <a:lstStyle>
            <a:lvl1pPr>
              <a:defRPr/>
            </a:lvl1pPr>
          </a:lstStyle>
          <a:p>
            <a:pPr>
              <a:defRPr/>
            </a:pPr>
            <a:fld id="{51499F7B-7E46-4A9A-920A-95A339F8D54C}" type="datetimeFigureOut">
              <a:rPr lang="zh-CN" altLang="en-US"/>
              <a:pPr>
                <a:defRPr/>
              </a:pPr>
              <a:t>2017/4/10</a:t>
            </a:fld>
            <a:endParaRPr lang="en-US"/>
          </a:p>
        </p:txBody>
      </p:sp>
      <p:sp>
        <p:nvSpPr>
          <p:cNvPr id="5" name="KSO_FT"/>
          <p:cNvSpPr>
            <a:spLocks noGrp="1" noChangeArrowheads="1"/>
          </p:cNvSpPr>
          <p:nvPr>
            <p:ph type="ftr" sz="quarter" idx="11"/>
          </p:nvPr>
        </p:nvSpPr>
        <p:spPr/>
        <p:txBody>
          <a:bodyPr/>
          <a:lstStyle>
            <a:lvl1pPr>
              <a:defRPr/>
            </a:lvl1pPr>
          </a:lstStyle>
          <a:p>
            <a:pPr>
              <a:defRPr/>
            </a:pPr>
            <a:endParaRPr lang="zh-CN" altLang="en-US"/>
          </a:p>
        </p:txBody>
      </p:sp>
      <p:sp>
        <p:nvSpPr>
          <p:cNvPr id="6" name="KSO_FN"/>
          <p:cNvSpPr>
            <a:spLocks noGrp="1" noChangeArrowheads="1"/>
          </p:cNvSpPr>
          <p:nvPr>
            <p:ph type="sldNum" sz="quarter" idx="12"/>
          </p:nvPr>
        </p:nvSpPr>
        <p:spPr/>
        <p:txBody>
          <a:bodyPr/>
          <a:lstStyle>
            <a:lvl1pPr>
              <a:defRPr/>
            </a:lvl1pPr>
          </a:lstStyle>
          <a:p>
            <a:pPr>
              <a:defRPr/>
            </a:pPr>
            <a:fld id="{3EA3B12A-C325-48C7-BA20-4DCF510FBB7A}" type="slidenum">
              <a:rPr lang="zh-CN" altLang="en-US"/>
              <a:pPr>
                <a:defRPr/>
              </a:pPr>
              <a:t>‹#›</a:t>
            </a:fld>
            <a:endParaRPr lang="en-US"/>
          </a:p>
        </p:txBody>
      </p:sp>
    </p:spTree>
  </p:cSld>
  <p:clrMapOvr>
    <a:masterClrMapping/>
  </p:clrMapOvr>
  <p:transition spd="slow">
    <p:random/>
    <p:sndAc>
      <p:stSnd>
        <p:snd r:embed="rId1" name="suction.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58800" y="1027113"/>
            <a:ext cx="5259388" cy="5192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970588" y="1027113"/>
            <a:ext cx="5260975" cy="5192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KSO_FD"/>
          <p:cNvSpPr>
            <a:spLocks noGrp="1" noChangeArrowheads="1"/>
          </p:cNvSpPr>
          <p:nvPr>
            <p:ph type="dt" sz="half" idx="10"/>
          </p:nvPr>
        </p:nvSpPr>
        <p:spPr/>
        <p:txBody>
          <a:bodyPr/>
          <a:lstStyle>
            <a:lvl1pPr>
              <a:defRPr/>
            </a:lvl1pPr>
          </a:lstStyle>
          <a:p>
            <a:pPr>
              <a:defRPr/>
            </a:pPr>
            <a:fld id="{3C7687EB-A2B8-483E-8500-6BBC6DBF8003}" type="datetimeFigureOut">
              <a:rPr lang="zh-CN" altLang="en-US"/>
              <a:pPr>
                <a:defRPr/>
              </a:pPr>
              <a:t>2017/4/10</a:t>
            </a:fld>
            <a:endParaRPr lang="en-US"/>
          </a:p>
        </p:txBody>
      </p:sp>
      <p:sp>
        <p:nvSpPr>
          <p:cNvPr id="6" name="KSO_FT"/>
          <p:cNvSpPr>
            <a:spLocks noGrp="1" noChangeArrowheads="1"/>
          </p:cNvSpPr>
          <p:nvPr>
            <p:ph type="ftr" sz="quarter" idx="11"/>
          </p:nvPr>
        </p:nvSpPr>
        <p:spPr/>
        <p:txBody>
          <a:bodyPr/>
          <a:lstStyle>
            <a:lvl1pPr>
              <a:defRPr/>
            </a:lvl1pPr>
          </a:lstStyle>
          <a:p>
            <a:pPr>
              <a:defRPr/>
            </a:pPr>
            <a:endParaRPr lang="zh-CN" altLang="en-US"/>
          </a:p>
        </p:txBody>
      </p:sp>
      <p:sp>
        <p:nvSpPr>
          <p:cNvPr id="7" name="KSO_FN"/>
          <p:cNvSpPr>
            <a:spLocks noGrp="1" noChangeArrowheads="1"/>
          </p:cNvSpPr>
          <p:nvPr>
            <p:ph type="sldNum" sz="quarter" idx="12"/>
          </p:nvPr>
        </p:nvSpPr>
        <p:spPr/>
        <p:txBody>
          <a:bodyPr/>
          <a:lstStyle>
            <a:lvl1pPr>
              <a:defRPr/>
            </a:lvl1pPr>
          </a:lstStyle>
          <a:p>
            <a:pPr>
              <a:defRPr/>
            </a:pPr>
            <a:fld id="{BFE4F15B-226B-431B-AD27-362E0CAF88F7}" type="slidenum">
              <a:rPr lang="zh-CN" altLang="en-US"/>
              <a:pPr>
                <a:defRPr/>
              </a:pPr>
              <a:t>‹#›</a:t>
            </a:fld>
            <a:endParaRPr lang="en-US"/>
          </a:p>
        </p:txBody>
      </p:sp>
    </p:spTree>
  </p:cSld>
  <p:clrMapOvr>
    <a:masterClrMapping/>
  </p:clrMapOvr>
  <p:transition spd="slow">
    <p:random/>
    <p:sndAc>
      <p:stSnd>
        <p:snd r:embed="rId1" name="suction.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8E6A352-9EAF-46A1-8278-B620B71D0B8B}"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KSO_FD"/>
          <p:cNvSpPr>
            <a:spLocks noGrp="1" noChangeArrowheads="1"/>
          </p:cNvSpPr>
          <p:nvPr>
            <p:ph type="dt" sz="half" idx="10"/>
          </p:nvPr>
        </p:nvSpPr>
        <p:spPr/>
        <p:txBody>
          <a:bodyPr/>
          <a:lstStyle>
            <a:lvl1pPr>
              <a:defRPr/>
            </a:lvl1pPr>
          </a:lstStyle>
          <a:p>
            <a:pPr>
              <a:defRPr/>
            </a:pPr>
            <a:fld id="{51E3B3D4-C7A7-4652-8192-90251EEF3BE2}" type="datetimeFigureOut">
              <a:rPr lang="zh-CN" altLang="en-US"/>
              <a:pPr>
                <a:defRPr/>
              </a:pPr>
              <a:t>2017/4/10</a:t>
            </a:fld>
            <a:endParaRPr lang="en-US"/>
          </a:p>
        </p:txBody>
      </p:sp>
      <p:sp>
        <p:nvSpPr>
          <p:cNvPr id="8" name="KSO_FT"/>
          <p:cNvSpPr>
            <a:spLocks noGrp="1" noChangeArrowheads="1"/>
          </p:cNvSpPr>
          <p:nvPr>
            <p:ph type="ftr" sz="quarter" idx="11"/>
          </p:nvPr>
        </p:nvSpPr>
        <p:spPr/>
        <p:txBody>
          <a:bodyPr/>
          <a:lstStyle>
            <a:lvl1pPr>
              <a:defRPr/>
            </a:lvl1pPr>
          </a:lstStyle>
          <a:p>
            <a:pPr>
              <a:defRPr/>
            </a:pPr>
            <a:endParaRPr lang="zh-CN" altLang="en-US"/>
          </a:p>
        </p:txBody>
      </p:sp>
      <p:sp>
        <p:nvSpPr>
          <p:cNvPr id="9" name="KSO_FN"/>
          <p:cNvSpPr>
            <a:spLocks noGrp="1" noChangeArrowheads="1"/>
          </p:cNvSpPr>
          <p:nvPr>
            <p:ph type="sldNum" sz="quarter" idx="12"/>
          </p:nvPr>
        </p:nvSpPr>
        <p:spPr/>
        <p:txBody>
          <a:bodyPr/>
          <a:lstStyle>
            <a:lvl1pPr>
              <a:defRPr/>
            </a:lvl1pPr>
          </a:lstStyle>
          <a:p>
            <a:pPr>
              <a:defRPr/>
            </a:pPr>
            <a:fld id="{8FB5B385-F0DB-43B2-8FF6-1AA508760B36}" type="slidenum">
              <a:rPr lang="zh-CN" altLang="en-US"/>
              <a:pPr>
                <a:defRPr/>
              </a:pPr>
              <a:t>‹#›</a:t>
            </a:fld>
            <a:endParaRPr lang="en-US"/>
          </a:p>
        </p:txBody>
      </p:sp>
    </p:spTree>
  </p:cSld>
  <p:clrMapOvr>
    <a:masterClrMapping/>
  </p:clrMapOvr>
  <p:transition spd="slow">
    <p:random/>
    <p:sndAc>
      <p:stSnd>
        <p:snd r:embed="rId1" name="suction.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KSO_FD"/>
          <p:cNvSpPr>
            <a:spLocks noGrp="1" noChangeArrowheads="1"/>
          </p:cNvSpPr>
          <p:nvPr>
            <p:ph type="dt" sz="half" idx="10"/>
          </p:nvPr>
        </p:nvSpPr>
        <p:spPr/>
        <p:txBody>
          <a:bodyPr/>
          <a:lstStyle>
            <a:lvl1pPr>
              <a:defRPr/>
            </a:lvl1pPr>
          </a:lstStyle>
          <a:p>
            <a:pPr>
              <a:defRPr/>
            </a:pPr>
            <a:fld id="{D035F768-98EA-4EF0-813E-FA64E6A4E8AC}" type="datetimeFigureOut">
              <a:rPr lang="zh-CN" altLang="en-US"/>
              <a:pPr>
                <a:defRPr/>
              </a:pPr>
              <a:t>2017/4/10</a:t>
            </a:fld>
            <a:endParaRPr lang="en-US"/>
          </a:p>
        </p:txBody>
      </p:sp>
      <p:sp>
        <p:nvSpPr>
          <p:cNvPr id="4" name="KSO_FT"/>
          <p:cNvSpPr>
            <a:spLocks noGrp="1" noChangeArrowheads="1"/>
          </p:cNvSpPr>
          <p:nvPr>
            <p:ph type="ftr" sz="quarter" idx="11"/>
          </p:nvPr>
        </p:nvSpPr>
        <p:spPr/>
        <p:txBody>
          <a:bodyPr/>
          <a:lstStyle>
            <a:lvl1pPr>
              <a:defRPr/>
            </a:lvl1pPr>
          </a:lstStyle>
          <a:p>
            <a:pPr>
              <a:defRPr/>
            </a:pPr>
            <a:endParaRPr lang="zh-CN" altLang="en-US"/>
          </a:p>
        </p:txBody>
      </p:sp>
      <p:sp>
        <p:nvSpPr>
          <p:cNvPr id="5" name="KSO_FN"/>
          <p:cNvSpPr>
            <a:spLocks noGrp="1" noChangeArrowheads="1"/>
          </p:cNvSpPr>
          <p:nvPr>
            <p:ph type="sldNum" sz="quarter" idx="12"/>
          </p:nvPr>
        </p:nvSpPr>
        <p:spPr/>
        <p:txBody>
          <a:bodyPr/>
          <a:lstStyle>
            <a:lvl1pPr>
              <a:defRPr/>
            </a:lvl1pPr>
          </a:lstStyle>
          <a:p>
            <a:pPr>
              <a:defRPr/>
            </a:pPr>
            <a:fld id="{CA02D8AC-4127-4365-AE1F-54972F266031}" type="slidenum">
              <a:rPr lang="zh-CN" altLang="en-US"/>
              <a:pPr>
                <a:defRPr/>
              </a:pPr>
              <a:t>‹#›</a:t>
            </a:fld>
            <a:endParaRPr lang="en-US"/>
          </a:p>
        </p:txBody>
      </p:sp>
    </p:spTree>
  </p:cSld>
  <p:clrMapOvr>
    <a:masterClrMapping/>
  </p:clrMapOvr>
  <p:transition spd="slow">
    <p:random/>
    <p:sndAc>
      <p:stSnd>
        <p:snd r:embed="rId1" name="suction.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noChangeArrowheads="1"/>
          </p:cNvSpPr>
          <p:nvPr>
            <p:ph type="dt" sz="half" idx="10"/>
          </p:nvPr>
        </p:nvSpPr>
        <p:spPr/>
        <p:txBody>
          <a:bodyPr/>
          <a:lstStyle>
            <a:lvl1pPr>
              <a:defRPr/>
            </a:lvl1pPr>
          </a:lstStyle>
          <a:p>
            <a:pPr>
              <a:defRPr/>
            </a:pPr>
            <a:fld id="{693220F3-E9FC-4F00-981A-FAF90200C4FD}" type="datetimeFigureOut">
              <a:rPr lang="zh-CN" altLang="en-US"/>
              <a:pPr>
                <a:defRPr/>
              </a:pPr>
              <a:t>2017/4/10</a:t>
            </a:fld>
            <a:endParaRPr lang="en-US"/>
          </a:p>
        </p:txBody>
      </p:sp>
      <p:sp>
        <p:nvSpPr>
          <p:cNvPr id="3" name="KSO_FT"/>
          <p:cNvSpPr>
            <a:spLocks noGrp="1" noChangeArrowheads="1"/>
          </p:cNvSpPr>
          <p:nvPr>
            <p:ph type="ftr" sz="quarter" idx="11"/>
          </p:nvPr>
        </p:nvSpPr>
        <p:spPr/>
        <p:txBody>
          <a:bodyPr/>
          <a:lstStyle>
            <a:lvl1pPr>
              <a:defRPr/>
            </a:lvl1pPr>
          </a:lstStyle>
          <a:p>
            <a:pPr>
              <a:defRPr/>
            </a:pPr>
            <a:endParaRPr lang="zh-CN" altLang="en-US"/>
          </a:p>
        </p:txBody>
      </p:sp>
      <p:sp>
        <p:nvSpPr>
          <p:cNvPr id="4" name="KSO_FN"/>
          <p:cNvSpPr>
            <a:spLocks noGrp="1" noChangeArrowheads="1"/>
          </p:cNvSpPr>
          <p:nvPr>
            <p:ph type="sldNum" sz="quarter" idx="12"/>
          </p:nvPr>
        </p:nvSpPr>
        <p:spPr/>
        <p:txBody>
          <a:bodyPr/>
          <a:lstStyle>
            <a:lvl1pPr>
              <a:defRPr/>
            </a:lvl1pPr>
          </a:lstStyle>
          <a:p>
            <a:pPr>
              <a:defRPr/>
            </a:pPr>
            <a:fld id="{AF1BF6CE-0E99-4D4E-BF7B-F82FB4DAFDF7}" type="slidenum">
              <a:rPr lang="zh-CN" altLang="en-US"/>
              <a:pPr>
                <a:defRPr/>
              </a:pPr>
              <a:t>‹#›</a:t>
            </a:fld>
            <a:endParaRPr lang="en-US"/>
          </a:p>
        </p:txBody>
      </p:sp>
    </p:spTree>
  </p:cSld>
  <p:clrMapOvr>
    <a:masterClrMapping/>
  </p:clrMapOvr>
  <p:transition spd="slow">
    <p:random/>
    <p:sndAc>
      <p:stSnd>
        <p:snd r:embed="rId1" name="suction.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KSO_FD"/>
          <p:cNvSpPr>
            <a:spLocks noGrp="1" noChangeArrowheads="1"/>
          </p:cNvSpPr>
          <p:nvPr>
            <p:ph type="dt" sz="half" idx="10"/>
          </p:nvPr>
        </p:nvSpPr>
        <p:spPr/>
        <p:txBody>
          <a:bodyPr/>
          <a:lstStyle>
            <a:lvl1pPr>
              <a:defRPr/>
            </a:lvl1pPr>
          </a:lstStyle>
          <a:p>
            <a:pPr>
              <a:defRPr/>
            </a:pPr>
            <a:fld id="{47D64079-47BF-492C-AFA2-EC6CF3317B67}" type="datetimeFigureOut">
              <a:rPr lang="zh-CN" altLang="en-US"/>
              <a:pPr>
                <a:defRPr/>
              </a:pPr>
              <a:t>2017/4/10</a:t>
            </a:fld>
            <a:endParaRPr lang="en-US"/>
          </a:p>
        </p:txBody>
      </p:sp>
      <p:sp>
        <p:nvSpPr>
          <p:cNvPr id="6" name="KSO_FT"/>
          <p:cNvSpPr>
            <a:spLocks noGrp="1" noChangeArrowheads="1"/>
          </p:cNvSpPr>
          <p:nvPr>
            <p:ph type="ftr" sz="quarter" idx="11"/>
          </p:nvPr>
        </p:nvSpPr>
        <p:spPr/>
        <p:txBody>
          <a:bodyPr/>
          <a:lstStyle>
            <a:lvl1pPr>
              <a:defRPr/>
            </a:lvl1pPr>
          </a:lstStyle>
          <a:p>
            <a:pPr>
              <a:defRPr/>
            </a:pPr>
            <a:endParaRPr lang="zh-CN" altLang="en-US"/>
          </a:p>
        </p:txBody>
      </p:sp>
      <p:sp>
        <p:nvSpPr>
          <p:cNvPr id="7" name="KSO_FN"/>
          <p:cNvSpPr>
            <a:spLocks noGrp="1" noChangeArrowheads="1"/>
          </p:cNvSpPr>
          <p:nvPr>
            <p:ph type="sldNum" sz="quarter" idx="12"/>
          </p:nvPr>
        </p:nvSpPr>
        <p:spPr/>
        <p:txBody>
          <a:bodyPr/>
          <a:lstStyle>
            <a:lvl1pPr>
              <a:defRPr/>
            </a:lvl1pPr>
          </a:lstStyle>
          <a:p>
            <a:pPr>
              <a:defRPr/>
            </a:pPr>
            <a:fld id="{BFF55375-9EFA-4ADF-B9E3-5F6B53CA668B}" type="slidenum">
              <a:rPr lang="zh-CN" altLang="en-US"/>
              <a:pPr>
                <a:defRPr/>
              </a:pPr>
              <a:t>‹#›</a:t>
            </a:fld>
            <a:endParaRPr lang="en-US"/>
          </a:p>
        </p:txBody>
      </p:sp>
    </p:spTree>
  </p:cSld>
  <p:clrMapOvr>
    <a:masterClrMapping/>
  </p:clrMapOvr>
  <p:transition spd="slow">
    <p:random/>
    <p:sndAc>
      <p:stSnd>
        <p:snd r:embed="rId1" name="suction.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6788"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678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67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KSO_FD"/>
          <p:cNvSpPr>
            <a:spLocks noGrp="1" noChangeArrowheads="1"/>
          </p:cNvSpPr>
          <p:nvPr>
            <p:ph type="dt" sz="half" idx="10"/>
          </p:nvPr>
        </p:nvSpPr>
        <p:spPr/>
        <p:txBody>
          <a:bodyPr/>
          <a:lstStyle>
            <a:lvl1pPr>
              <a:defRPr/>
            </a:lvl1pPr>
          </a:lstStyle>
          <a:p>
            <a:pPr>
              <a:defRPr/>
            </a:pPr>
            <a:fld id="{3199B91A-D376-4925-824B-BB8AFA14FE33}" type="datetimeFigureOut">
              <a:rPr lang="zh-CN" altLang="en-US"/>
              <a:pPr>
                <a:defRPr/>
              </a:pPr>
              <a:t>2017/4/10</a:t>
            </a:fld>
            <a:endParaRPr lang="en-US"/>
          </a:p>
        </p:txBody>
      </p:sp>
      <p:sp>
        <p:nvSpPr>
          <p:cNvPr id="6" name="KSO_FT"/>
          <p:cNvSpPr>
            <a:spLocks noGrp="1" noChangeArrowheads="1"/>
          </p:cNvSpPr>
          <p:nvPr>
            <p:ph type="ftr" sz="quarter" idx="11"/>
          </p:nvPr>
        </p:nvSpPr>
        <p:spPr/>
        <p:txBody>
          <a:bodyPr/>
          <a:lstStyle>
            <a:lvl1pPr>
              <a:defRPr/>
            </a:lvl1pPr>
          </a:lstStyle>
          <a:p>
            <a:pPr>
              <a:defRPr/>
            </a:pPr>
            <a:endParaRPr lang="zh-CN" altLang="en-US"/>
          </a:p>
        </p:txBody>
      </p:sp>
      <p:sp>
        <p:nvSpPr>
          <p:cNvPr id="7" name="KSO_FN"/>
          <p:cNvSpPr>
            <a:spLocks noGrp="1" noChangeArrowheads="1"/>
          </p:cNvSpPr>
          <p:nvPr>
            <p:ph type="sldNum" sz="quarter" idx="12"/>
          </p:nvPr>
        </p:nvSpPr>
        <p:spPr/>
        <p:txBody>
          <a:bodyPr/>
          <a:lstStyle>
            <a:lvl1pPr>
              <a:defRPr/>
            </a:lvl1pPr>
          </a:lstStyle>
          <a:p>
            <a:pPr>
              <a:defRPr/>
            </a:pPr>
            <a:fld id="{F02175B0-CFC6-4080-AEF2-2D2EB33D7D97}" type="slidenum">
              <a:rPr lang="zh-CN" altLang="en-US"/>
              <a:pPr>
                <a:defRPr/>
              </a:pPr>
              <a:t>‹#›</a:t>
            </a:fld>
            <a:endParaRPr lang="en-US"/>
          </a:p>
        </p:txBody>
      </p:sp>
    </p:spTree>
  </p:cSld>
  <p:clrMapOvr>
    <a:masterClrMapping/>
  </p:clrMapOvr>
  <p:transition spd="slow">
    <p:random/>
    <p:sndAc>
      <p:stSnd>
        <p:snd r:embed="rId1" name="suction.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p:txBody>
          <a:bodyPr/>
          <a:lstStyle>
            <a:lvl1pPr>
              <a:defRPr/>
            </a:lvl1pPr>
          </a:lstStyle>
          <a:p>
            <a:pPr>
              <a:defRPr/>
            </a:pPr>
            <a:fld id="{EC02B25F-5985-4814-B7C5-F56C96BD6484}" type="datetimeFigureOut">
              <a:rPr lang="zh-CN" altLang="en-US"/>
              <a:pPr>
                <a:defRPr/>
              </a:pPr>
              <a:t>2017/4/10</a:t>
            </a:fld>
            <a:endParaRPr lang="en-US"/>
          </a:p>
        </p:txBody>
      </p:sp>
      <p:sp>
        <p:nvSpPr>
          <p:cNvPr id="5" name="KSO_FT"/>
          <p:cNvSpPr>
            <a:spLocks noGrp="1" noChangeArrowheads="1"/>
          </p:cNvSpPr>
          <p:nvPr>
            <p:ph type="ftr" sz="quarter" idx="11"/>
          </p:nvPr>
        </p:nvSpPr>
        <p:spPr/>
        <p:txBody>
          <a:bodyPr/>
          <a:lstStyle>
            <a:lvl1pPr>
              <a:defRPr/>
            </a:lvl1pPr>
          </a:lstStyle>
          <a:p>
            <a:pPr>
              <a:defRPr/>
            </a:pPr>
            <a:endParaRPr lang="zh-CN" altLang="en-US"/>
          </a:p>
        </p:txBody>
      </p:sp>
      <p:sp>
        <p:nvSpPr>
          <p:cNvPr id="6" name="KSO_FN"/>
          <p:cNvSpPr>
            <a:spLocks noGrp="1" noChangeArrowheads="1"/>
          </p:cNvSpPr>
          <p:nvPr>
            <p:ph type="sldNum" sz="quarter" idx="12"/>
          </p:nvPr>
        </p:nvSpPr>
        <p:spPr/>
        <p:txBody>
          <a:bodyPr/>
          <a:lstStyle>
            <a:lvl1pPr>
              <a:defRPr/>
            </a:lvl1pPr>
          </a:lstStyle>
          <a:p>
            <a:pPr>
              <a:defRPr/>
            </a:pPr>
            <a:fld id="{E22D9E0B-08B8-4FD1-9E76-C5B0A31F707C}" type="slidenum">
              <a:rPr lang="zh-CN" altLang="en-US"/>
              <a:pPr>
                <a:defRPr/>
              </a:pPr>
              <a:t>‹#›</a:t>
            </a:fld>
            <a:endParaRPr lang="en-US"/>
          </a:p>
        </p:txBody>
      </p:sp>
    </p:spTree>
  </p:cSld>
  <p:clrMapOvr>
    <a:masterClrMapping/>
  </p:clrMapOvr>
  <p:transition spd="slow">
    <p:random/>
    <p:sndAc>
      <p:stSnd>
        <p:snd r:embed="rId1" name="suction.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564563" y="161925"/>
            <a:ext cx="2667000" cy="60579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58800" y="161925"/>
            <a:ext cx="7853363" cy="60579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p:txBody>
          <a:bodyPr/>
          <a:lstStyle>
            <a:lvl1pPr>
              <a:defRPr/>
            </a:lvl1pPr>
          </a:lstStyle>
          <a:p>
            <a:pPr>
              <a:defRPr/>
            </a:pPr>
            <a:fld id="{BC3EA592-46FC-44A5-BB1C-827AE273B2D6}" type="datetimeFigureOut">
              <a:rPr lang="zh-CN" altLang="en-US"/>
              <a:pPr>
                <a:defRPr/>
              </a:pPr>
              <a:t>2017/4/10</a:t>
            </a:fld>
            <a:endParaRPr lang="en-US"/>
          </a:p>
        </p:txBody>
      </p:sp>
      <p:sp>
        <p:nvSpPr>
          <p:cNvPr id="5" name="KSO_FT"/>
          <p:cNvSpPr>
            <a:spLocks noGrp="1" noChangeArrowheads="1"/>
          </p:cNvSpPr>
          <p:nvPr>
            <p:ph type="ftr" sz="quarter" idx="11"/>
          </p:nvPr>
        </p:nvSpPr>
        <p:spPr/>
        <p:txBody>
          <a:bodyPr/>
          <a:lstStyle>
            <a:lvl1pPr>
              <a:defRPr/>
            </a:lvl1pPr>
          </a:lstStyle>
          <a:p>
            <a:pPr>
              <a:defRPr/>
            </a:pPr>
            <a:endParaRPr lang="zh-CN" altLang="en-US"/>
          </a:p>
        </p:txBody>
      </p:sp>
      <p:sp>
        <p:nvSpPr>
          <p:cNvPr id="6" name="KSO_FN"/>
          <p:cNvSpPr>
            <a:spLocks noGrp="1" noChangeArrowheads="1"/>
          </p:cNvSpPr>
          <p:nvPr>
            <p:ph type="sldNum" sz="quarter" idx="12"/>
          </p:nvPr>
        </p:nvSpPr>
        <p:spPr/>
        <p:txBody>
          <a:bodyPr/>
          <a:lstStyle>
            <a:lvl1pPr>
              <a:defRPr/>
            </a:lvl1pPr>
          </a:lstStyle>
          <a:p>
            <a:pPr>
              <a:defRPr/>
            </a:pPr>
            <a:fld id="{4F52C12B-7B2F-4514-8736-2B363BFBD2FE}" type="slidenum">
              <a:rPr lang="zh-CN" altLang="en-US"/>
              <a:pPr>
                <a:defRPr/>
              </a:pPr>
              <a:t>‹#›</a:t>
            </a:fld>
            <a:endParaRPr lang="en-US"/>
          </a:p>
        </p:txBody>
      </p:sp>
    </p:spTree>
  </p:cSld>
  <p:clrMapOvr>
    <a:masterClrMapping/>
  </p:clrMapOvr>
  <p:transition spd="slow">
    <p:random/>
    <p:sndAc>
      <p:stSnd>
        <p:snd r:embed="rId1" name="suction.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73FFEACE-9E00-416E-B399-644CF746FD9C}"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3F3BA20-AF29-4FB7-B42A-562E02D9912E}" type="slidenum">
              <a:rPr lang="en-US"/>
              <a:pPr>
                <a:defRPr/>
              </a:pPr>
              <a:t>‹#›</a:t>
            </a:fld>
            <a:endParaRPr lang="en-US"/>
          </a:p>
        </p:txBody>
      </p:sp>
    </p:spTree>
  </p:cSld>
  <p:clrMapOvr>
    <a:masterClrMapping/>
  </p:clrMapOvr>
  <p:transition spd="slow">
    <p:random/>
    <p:sndAc>
      <p:stSnd>
        <p:snd r:embed="rId1" name="suction.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678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678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67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A336A0E-3E5E-4B5C-B3D0-5B53AC64A128}" type="slidenum">
              <a:rPr lang="en-US"/>
              <a:pPr>
                <a:defRPr/>
              </a:pPr>
              <a:t>‹#›</a:t>
            </a:fld>
            <a:endParaRPr lang="en-US"/>
          </a:p>
        </p:txBody>
      </p:sp>
    </p:spTree>
  </p:cSld>
  <p:clrMapOvr>
    <a:masterClrMapping/>
  </p:clrMapOvr>
  <p:transition spd="slow">
    <p:random/>
    <p:sndAc>
      <p:stSnd>
        <p:snd r:embed="rId1" name="suction.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audio" Target="../media/audio1.wav"/><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audio" Target="../media/audio1.wav"/><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20725" y="1989138"/>
            <a:ext cx="10974388" cy="4525962"/>
          </a:xfrm>
          <a:prstGeom prst="rect">
            <a:avLst/>
          </a:prstGeom>
          <a:noFill/>
          <a:ln w="9525">
            <a:noFill/>
            <a:miter lim="800000"/>
          </a:ln>
        </p:spPr>
        <p:txBody>
          <a:bodyPr vert="horz" wrap="square" lIns="91440" tIns="45720" rIns="91440" bIns="45720" numCol="1" anchor="t" anchorCtr="0" compatLnSpc="1"/>
          <a:lstStyle/>
          <a:p>
            <a:pPr lvl="0"/>
            <a:r>
              <a:rPr lang="ko-KR" smtClean="0"/>
              <a:t>마스터 텍스트 스타일을 편집합니다</a:t>
            </a:r>
          </a:p>
          <a:p>
            <a:pPr lvl="1"/>
            <a:r>
              <a:rPr lang="ko-KR" smtClean="0"/>
              <a:t>둘째 수준</a:t>
            </a:r>
          </a:p>
          <a:p>
            <a:pPr lvl="2"/>
            <a:r>
              <a:rPr lang="ko-KR" smtClean="0"/>
              <a:t>셋째 수준</a:t>
            </a:r>
          </a:p>
          <a:p>
            <a:pPr lvl="3"/>
            <a:r>
              <a:rPr lang="ko-KR" smtClean="0"/>
              <a:t>넷째 수준</a:t>
            </a:r>
          </a:p>
          <a:p>
            <a:pPr lvl="4"/>
            <a:r>
              <a:rPr lang="ko-KR" smtClean="0"/>
              <a:t>다섯째 수준</a:t>
            </a:r>
          </a:p>
        </p:txBody>
      </p:sp>
      <p:sp>
        <p:nvSpPr>
          <p:cNvPr id="1027" name="Rectangle 2"/>
          <p:cNvSpPr>
            <a:spLocks noGrp="1" noChangeArrowheads="1"/>
          </p:cNvSpPr>
          <p:nvPr>
            <p:ph type="title"/>
          </p:nvPr>
        </p:nvSpPr>
        <p:spPr bwMode="auto">
          <a:xfrm>
            <a:off x="609600" y="274638"/>
            <a:ext cx="10975975" cy="1143000"/>
          </a:xfrm>
          <a:prstGeom prst="rect">
            <a:avLst/>
          </a:prstGeom>
          <a:noFill/>
          <a:ln w="9525">
            <a:noFill/>
            <a:miter lim="800000"/>
          </a:ln>
        </p:spPr>
        <p:txBody>
          <a:bodyPr vert="horz" wrap="square" lIns="91440" tIns="45720" rIns="91440" bIns="45720" numCol="1" anchor="ctr" anchorCtr="0" compatLnSpc="1"/>
          <a:lstStyle/>
          <a:p>
            <a:pPr lvl="0"/>
            <a:r>
              <a:rPr lang="ko-KR" smtClean="0"/>
              <a:t>마스터 제목 스타일 편집</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7188" y="6245225"/>
            <a:ext cx="38608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40775" y="6245225"/>
            <a:ext cx="28448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a:defRPr/>
            </a:pPr>
            <a:fld id="{35EF5129-9208-4275-BFE5-93DAB748A85D}" type="slidenum">
              <a:rPr lang="en-US"/>
              <a:pPr>
                <a:defRPr/>
              </a:pPr>
              <a:t>‹#›</a:t>
            </a:fld>
            <a:endParaRPr lang="en-US"/>
          </a:p>
        </p:txBody>
      </p:sp>
      <p:grpSp>
        <p:nvGrpSpPr>
          <p:cNvPr id="1031" name="Group 7"/>
          <p:cNvGrpSpPr/>
          <p:nvPr userDrawn="1"/>
        </p:nvGrpSpPr>
        <p:grpSpPr bwMode="auto">
          <a:xfrm>
            <a:off x="9937750" y="6237288"/>
            <a:ext cx="1924050" cy="431800"/>
            <a:chOff x="0" y="0"/>
            <a:chExt cx="908" cy="272"/>
          </a:xfrm>
        </p:grpSpPr>
        <p:sp>
          <p:nvSpPr>
            <p:cNvPr id="1032" name="WordArt 25"/>
            <p:cNvSpPr>
              <a:spLocks noChangeArrowheads="1" noChangeShapeType="1" noTextEdit="1"/>
            </p:cNvSpPr>
            <p:nvPr userDrawn="1"/>
          </p:nvSpPr>
          <p:spPr bwMode="auto">
            <a:xfrm>
              <a:off x="137" y="0"/>
              <a:ext cx="726" cy="182"/>
            </a:xfrm>
            <a:prstGeom prst="rect">
              <a:avLst/>
            </a:prstGeom>
          </p:spPr>
          <p:txBody>
            <a:bodyPr wrap="none" fromWordArt="1">
              <a:prstTxWarp prst="textPlain">
                <a:avLst>
                  <a:gd name="adj" fmla="val 50000"/>
                </a:avLst>
              </a:prstTxWarp>
            </a:bodyPr>
            <a:lstStyle/>
            <a:p>
              <a:pPr algn="ctr"/>
              <a:r>
                <a:rPr lang="en-US" altLang="zh-CN" sz="1400" kern="10" spc="-70">
                  <a:ln w="9525">
                    <a:noFill/>
                    <a:round/>
                  </a:ln>
                  <a:solidFill>
                    <a:srgbClr val="5C8566"/>
                  </a:solidFill>
                  <a:latin typeface="Impact" panose="020B0806030902050204"/>
                </a:rPr>
                <a:t>' LOGO '</a:t>
              </a:r>
              <a:endParaRPr lang="zh-CN" altLang="en-US" sz="1400" kern="10" spc="-70">
                <a:ln w="9525">
                  <a:noFill/>
                  <a:round/>
                </a:ln>
                <a:solidFill>
                  <a:srgbClr val="5C8566"/>
                </a:solidFill>
                <a:latin typeface="Impact" panose="020B0806030902050204"/>
              </a:endParaRPr>
            </a:p>
          </p:txBody>
        </p:sp>
        <p:sp>
          <p:nvSpPr>
            <p:cNvPr id="1033" name="WordArt 26"/>
            <p:cNvSpPr>
              <a:spLocks noChangeArrowheads="1" noChangeShapeType="1" noTextEdit="1"/>
            </p:cNvSpPr>
            <p:nvPr userDrawn="1"/>
          </p:nvSpPr>
          <p:spPr bwMode="auto">
            <a:xfrm>
              <a:off x="0" y="226"/>
              <a:ext cx="908" cy="46"/>
            </a:xfrm>
            <a:prstGeom prst="rect">
              <a:avLst/>
            </a:prstGeom>
          </p:spPr>
          <p:txBody>
            <a:bodyPr wrap="none" fromWordArt="1">
              <a:prstTxWarp prst="textPlain">
                <a:avLst>
                  <a:gd name="adj" fmla="val 50000"/>
                </a:avLst>
              </a:prstTxWarp>
            </a:bodyPr>
            <a:lstStyle/>
            <a:p>
              <a:r>
                <a:rPr lang="en-US" altLang="zh-CN" sz="800" b="1" kern="10" spc="-40">
                  <a:ln w="9525">
                    <a:noFill/>
                    <a:round/>
                  </a:ln>
                  <a:solidFill>
                    <a:srgbClr val="5C8566"/>
                  </a:solidFill>
                  <a:latin typeface="Arial" panose="020B0604020202020204"/>
                  <a:cs typeface="Arial" panose="020B0604020202020204"/>
                </a:rPr>
                <a:t>COMPANY LOGOTYPE INSERT</a:t>
              </a:r>
              <a:endParaRPr lang="zh-CN" altLang="en-US" sz="800" b="1" kern="10" spc="-40">
                <a:ln w="9525">
                  <a:noFill/>
                  <a:round/>
                </a:ln>
                <a:solidFill>
                  <a:srgbClr val="5C8566"/>
                </a:solidFill>
                <a:latin typeface="Arial" panose="020B0604020202020204"/>
                <a:cs typeface="Arial" panose="020B0604020202020204"/>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
    <p:sndAc>
      <p:stSnd>
        <p:snd r:embed="rId13" name="suction.wav"/>
      </p:stSnd>
    </p:sndAc>
  </p:transition>
  <p:txStyles>
    <p:titleStyle>
      <a:lvl1pPr algn="ctr" rtl="0" eaLnBrk="0" fontAlgn="base" latinLnBrk="1" hangingPunct="0">
        <a:spcBef>
          <a:spcPct val="0"/>
        </a:spcBef>
        <a:spcAft>
          <a:spcPct val="0"/>
        </a:spcAft>
        <a:defRPr sz="4400">
          <a:solidFill>
            <a:schemeClr val="tx2"/>
          </a:solidFill>
          <a:latin typeface="+mj-lt"/>
          <a:ea typeface="+mj-ea"/>
          <a:cs typeface="+mj-cs"/>
        </a:defRPr>
      </a:lvl1pPr>
      <a:lvl2pPr algn="ctr" rtl="0" eaLnBrk="0" fontAlgn="base" latinLnBrk="1" hangingPunct="0">
        <a:spcBef>
          <a:spcPct val="0"/>
        </a:spcBef>
        <a:spcAft>
          <a:spcPct val="0"/>
        </a:spcAft>
        <a:defRPr sz="4400">
          <a:solidFill>
            <a:schemeClr val="tx2"/>
          </a:solidFill>
          <a:latin typeface="Gulim" panose="020B0600000101010101" pitchFamily="34" charset="-127"/>
          <a:ea typeface="Gulim" panose="020B0600000101010101" pitchFamily="34" charset="-127"/>
        </a:defRPr>
      </a:lvl2pPr>
      <a:lvl3pPr algn="ctr" rtl="0" eaLnBrk="0" fontAlgn="base" latinLnBrk="1" hangingPunct="0">
        <a:spcBef>
          <a:spcPct val="0"/>
        </a:spcBef>
        <a:spcAft>
          <a:spcPct val="0"/>
        </a:spcAft>
        <a:defRPr sz="4400">
          <a:solidFill>
            <a:schemeClr val="tx2"/>
          </a:solidFill>
          <a:latin typeface="Gulim" panose="020B0600000101010101" pitchFamily="34" charset="-127"/>
          <a:ea typeface="Gulim" panose="020B0600000101010101" pitchFamily="34" charset="-127"/>
        </a:defRPr>
      </a:lvl3pPr>
      <a:lvl4pPr algn="ctr" rtl="0" eaLnBrk="0" fontAlgn="base" latinLnBrk="1" hangingPunct="0">
        <a:spcBef>
          <a:spcPct val="0"/>
        </a:spcBef>
        <a:spcAft>
          <a:spcPct val="0"/>
        </a:spcAft>
        <a:defRPr sz="4400">
          <a:solidFill>
            <a:schemeClr val="tx2"/>
          </a:solidFill>
          <a:latin typeface="Gulim" panose="020B0600000101010101" pitchFamily="34" charset="-127"/>
          <a:ea typeface="Gulim" panose="020B0600000101010101" pitchFamily="34" charset="-127"/>
        </a:defRPr>
      </a:lvl4pPr>
      <a:lvl5pPr algn="ctr" rtl="0" eaLnBrk="0" fontAlgn="base" latinLnBrk="1" hangingPunct="0">
        <a:spcBef>
          <a:spcPct val="0"/>
        </a:spcBef>
        <a:spcAft>
          <a:spcPct val="0"/>
        </a:spcAft>
        <a:defRPr sz="4400">
          <a:solidFill>
            <a:schemeClr val="tx2"/>
          </a:solidFill>
          <a:latin typeface="Gulim" panose="020B0600000101010101" pitchFamily="34" charset="-127"/>
          <a:ea typeface="Gulim" panose="020B0600000101010101" pitchFamily="34" charset="-127"/>
        </a:defRPr>
      </a:lvl5pPr>
      <a:lvl6pPr marL="457200" algn="ctr" rtl="0" eaLnBrk="0" fontAlgn="base" latinLnBrk="1" hangingPunct="0">
        <a:spcBef>
          <a:spcPct val="0"/>
        </a:spcBef>
        <a:spcAft>
          <a:spcPct val="0"/>
        </a:spcAft>
        <a:defRPr sz="4400">
          <a:solidFill>
            <a:schemeClr val="tx2"/>
          </a:solidFill>
          <a:latin typeface="Gulim" panose="020B0600000101010101" pitchFamily="34" charset="-127"/>
          <a:ea typeface="Gulim" panose="020B0600000101010101" pitchFamily="34" charset="-127"/>
        </a:defRPr>
      </a:lvl6pPr>
      <a:lvl7pPr marL="914400" algn="ctr" rtl="0" eaLnBrk="0" fontAlgn="base" latinLnBrk="1" hangingPunct="0">
        <a:spcBef>
          <a:spcPct val="0"/>
        </a:spcBef>
        <a:spcAft>
          <a:spcPct val="0"/>
        </a:spcAft>
        <a:defRPr sz="4400">
          <a:solidFill>
            <a:schemeClr val="tx2"/>
          </a:solidFill>
          <a:latin typeface="Gulim" panose="020B0600000101010101" pitchFamily="34" charset="-127"/>
          <a:ea typeface="Gulim" panose="020B0600000101010101" pitchFamily="34" charset="-127"/>
        </a:defRPr>
      </a:lvl7pPr>
      <a:lvl8pPr marL="1371600" algn="ctr" rtl="0" eaLnBrk="0" fontAlgn="base" latinLnBrk="1" hangingPunct="0">
        <a:spcBef>
          <a:spcPct val="0"/>
        </a:spcBef>
        <a:spcAft>
          <a:spcPct val="0"/>
        </a:spcAft>
        <a:defRPr sz="4400">
          <a:solidFill>
            <a:schemeClr val="tx2"/>
          </a:solidFill>
          <a:latin typeface="Gulim" panose="020B0600000101010101" pitchFamily="34" charset="-127"/>
          <a:ea typeface="Gulim" panose="020B0600000101010101" pitchFamily="34" charset="-127"/>
        </a:defRPr>
      </a:lvl8pPr>
      <a:lvl9pPr marL="1828800" algn="ctr" rtl="0" eaLnBrk="0" fontAlgn="base" latinLnBrk="1" hangingPunct="0">
        <a:spcBef>
          <a:spcPct val="0"/>
        </a:spcBef>
        <a:spcAft>
          <a:spcPct val="0"/>
        </a:spcAft>
        <a:defRPr sz="4400">
          <a:solidFill>
            <a:schemeClr val="tx2"/>
          </a:solidFill>
          <a:latin typeface="Gulim" panose="020B0600000101010101" pitchFamily="34" charset="-127"/>
          <a:ea typeface="Gulim" panose="020B0600000101010101" pitchFamily="34" charset="-127"/>
        </a:defRPr>
      </a:lvl9pPr>
    </p:titleStyle>
    <p:bodyStyle>
      <a:lvl1pPr marL="342900" indent="-342900" algn="l" rtl="0" eaLnBrk="0" fontAlgn="base" latinLnBrk="1"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a:solidFill>
            <a:schemeClr val="tx1"/>
          </a:solidFill>
          <a:latin typeface="+mn-lt"/>
          <a:ea typeface="+mn-ea"/>
        </a:defRPr>
      </a:lvl2pPr>
      <a:lvl3pPr marL="1143000" indent="-228600" algn="l" rtl="0" eaLnBrk="0" fontAlgn="base" latinLnBrk="1" hangingPunct="0">
        <a:spcBef>
          <a:spcPct val="20000"/>
        </a:spcBef>
        <a:spcAft>
          <a:spcPct val="0"/>
        </a:spcAft>
        <a:buChar char="•"/>
        <a:defRPr sz="2400">
          <a:solidFill>
            <a:schemeClr val="tx1"/>
          </a:solidFill>
          <a:latin typeface="+mn-lt"/>
          <a:ea typeface="+mn-ea"/>
        </a:defRPr>
      </a:lvl3pPr>
      <a:lvl4pPr marL="1600200" indent="-228600" algn="l" rtl="0" eaLnBrk="0" fontAlgn="base" latinLnBrk="1" hangingPunct="0">
        <a:spcBef>
          <a:spcPct val="20000"/>
        </a:spcBef>
        <a:spcAft>
          <a:spcPct val="0"/>
        </a:spcAft>
        <a:buChar char="–"/>
        <a:defRPr sz="2000">
          <a:solidFill>
            <a:schemeClr val="tx1"/>
          </a:solidFill>
          <a:latin typeface="+mn-lt"/>
          <a:ea typeface="+mn-ea"/>
        </a:defRPr>
      </a:lvl4pPr>
      <a:lvl5pPr marL="2057400" indent="-228600" algn="l" rtl="0" eaLnBrk="0" fontAlgn="base" latinLnBrk="1" hangingPunct="0">
        <a:spcBef>
          <a:spcPct val="20000"/>
        </a:spcBef>
        <a:spcAft>
          <a:spcPct val="0"/>
        </a:spcAft>
        <a:buChar char="»"/>
        <a:defRPr sz="2000">
          <a:solidFill>
            <a:schemeClr val="tx1"/>
          </a:solidFill>
          <a:latin typeface="+mn-lt"/>
          <a:ea typeface="+mn-ea"/>
        </a:defRPr>
      </a:lvl5pPr>
      <a:lvl6pPr marL="2514600" indent="-228600" algn="l" rtl="0" eaLnBrk="0" fontAlgn="base" latinLnBrk="1" hangingPunct="0">
        <a:spcBef>
          <a:spcPct val="20000"/>
        </a:spcBef>
        <a:spcAft>
          <a:spcPct val="0"/>
        </a:spcAft>
        <a:buChar char="»"/>
        <a:defRPr sz="2000">
          <a:solidFill>
            <a:schemeClr val="tx1"/>
          </a:solidFill>
          <a:latin typeface="+mn-lt"/>
          <a:ea typeface="+mn-ea"/>
        </a:defRPr>
      </a:lvl6pPr>
      <a:lvl7pPr marL="2971800" indent="-228600" algn="l" rtl="0" eaLnBrk="0" fontAlgn="base" latinLnBrk="1" hangingPunct="0">
        <a:spcBef>
          <a:spcPct val="20000"/>
        </a:spcBef>
        <a:spcAft>
          <a:spcPct val="0"/>
        </a:spcAft>
        <a:buChar char="»"/>
        <a:defRPr sz="2000">
          <a:solidFill>
            <a:schemeClr val="tx1"/>
          </a:solidFill>
          <a:latin typeface="+mn-lt"/>
          <a:ea typeface="+mn-ea"/>
        </a:defRPr>
      </a:lvl7pPr>
      <a:lvl8pPr marL="3429000" indent="-228600" algn="l" rtl="0" eaLnBrk="0" fontAlgn="base" latinLnBrk="1" hangingPunct="0">
        <a:spcBef>
          <a:spcPct val="20000"/>
        </a:spcBef>
        <a:spcAft>
          <a:spcPct val="0"/>
        </a:spcAft>
        <a:buChar char="»"/>
        <a:defRPr sz="2000">
          <a:solidFill>
            <a:schemeClr val="tx1"/>
          </a:solidFill>
          <a:latin typeface="+mn-lt"/>
          <a:ea typeface="+mn-ea"/>
        </a:defRPr>
      </a:lvl8pPr>
      <a:lvl9pPr marL="3886200" indent="-228600" algn="l" rtl="0" eaLnBrk="0" fontAlgn="base" latinLnBrk="1"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1500" y="260350"/>
            <a:ext cx="10975975" cy="331788"/>
          </a:xfrm>
          <a:prstGeom prst="rect">
            <a:avLst/>
          </a:prstGeom>
          <a:noFill/>
          <a:ln w="9525">
            <a:noFill/>
            <a:miter lim="800000"/>
          </a:ln>
        </p:spPr>
        <p:txBody>
          <a:bodyPr vert="horz" wrap="square" lIns="91440" tIns="45720" rIns="91440" bIns="45720" numCol="1" anchor="ctr" anchorCtr="0" compatLnSpc="1"/>
          <a:lstStyle/>
          <a:p>
            <a:pPr lvl="0"/>
            <a:r>
              <a:rPr lang="zh-CN" altLang="ko-KR" smtClean="0"/>
              <a:t>Click To Edit Title Style</a:t>
            </a:r>
          </a:p>
        </p:txBody>
      </p:sp>
      <p:sp>
        <p:nvSpPr>
          <p:cNvPr id="2051" name="Rectangle 3"/>
          <p:cNvSpPr>
            <a:spLocks noGrp="1" noChangeArrowheads="1"/>
          </p:cNvSpPr>
          <p:nvPr>
            <p:ph type="body" idx="1"/>
          </p:nvPr>
        </p:nvSpPr>
        <p:spPr bwMode="auto">
          <a:xfrm>
            <a:off x="609600" y="1266825"/>
            <a:ext cx="10975975" cy="4525963"/>
          </a:xfrm>
          <a:prstGeom prst="rect">
            <a:avLst/>
          </a:prstGeom>
          <a:noFill/>
          <a:ln w="9525">
            <a:noFill/>
            <a:miter lim="800000"/>
          </a:ln>
        </p:spPr>
        <p:txBody>
          <a:bodyPr vert="horz" wrap="square" lIns="91440" tIns="45720" rIns="91440" bIns="45720" numCol="1" anchor="t" anchorCtr="0" compatLnSpc="1"/>
          <a:lstStyle/>
          <a:p>
            <a:pPr lvl="0"/>
            <a:r>
              <a:rPr lang="ko-KR" smtClean="0"/>
              <a:t>마스터 텍스트 스타일을 편집합니다</a:t>
            </a:r>
          </a:p>
          <a:p>
            <a:pPr lvl="1"/>
            <a:r>
              <a:rPr lang="ko-KR" smtClean="0"/>
              <a:t>둘째 수준</a:t>
            </a:r>
          </a:p>
          <a:p>
            <a:pPr lvl="2"/>
            <a:r>
              <a:rPr lang="ko-KR" smtClean="0"/>
              <a:t>셋째 수준</a:t>
            </a:r>
          </a:p>
          <a:p>
            <a:pPr lvl="3"/>
            <a:r>
              <a:rPr lang="ko-KR" smtClean="0"/>
              <a:t>넷째 수준</a:t>
            </a:r>
          </a:p>
          <a:p>
            <a:pPr lvl="4"/>
            <a:r>
              <a:rPr lang="ko-KR" smtClean="0"/>
              <a:t>다섯째 수준</a:t>
            </a:r>
          </a:p>
        </p:txBody>
      </p:sp>
      <p:sp>
        <p:nvSpPr>
          <p:cNvPr id="2052" name="Rectangle 4"/>
          <p:cNvSpPr>
            <a:spLocks noGrp="1" noChangeArrowheads="1"/>
          </p:cNvSpPr>
          <p:nvPr>
            <p:ph type="dt" sz="half" idx="2"/>
          </p:nvPr>
        </p:nvSpPr>
        <p:spPr bwMode="auto">
          <a:xfrm>
            <a:off x="609600" y="6245225"/>
            <a:ext cx="28448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a:defRPr/>
            </a:pPr>
            <a:endParaRPr lang="en-US"/>
          </a:p>
        </p:txBody>
      </p:sp>
      <p:sp>
        <p:nvSpPr>
          <p:cNvPr id="2053" name="Rectangle 5"/>
          <p:cNvSpPr>
            <a:spLocks noGrp="1" noChangeArrowheads="1"/>
          </p:cNvSpPr>
          <p:nvPr>
            <p:ph type="ftr" sz="quarter" idx="3"/>
          </p:nvPr>
        </p:nvSpPr>
        <p:spPr bwMode="auto">
          <a:xfrm>
            <a:off x="4167188" y="6245225"/>
            <a:ext cx="38608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a:defRPr/>
            </a:pPr>
            <a:endParaRPr lang="en-US"/>
          </a:p>
        </p:txBody>
      </p:sp>
      <p:sp>
        <p:nvSpPr>
          <p:cNvPr id="2054" name="Rectangle 6"/>
          <p:cNvSpPr>
            <a:spLocks noGrp="1" noChangeArrowheads="1"/>
          </p:cNvSpPr>
          <p:nvPr>
            <p:ph type="sldNum" sz="quarter" idx="4"/>
          </p:nvPr>
        </p:nvSpPr>
        <p:spPr bwMode="auto">
          <a:xfrm>
            <a:off x="8740775" y="6245225"/>
            <a:ext cx="28448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a:defRPr/>
            </a:pPr>
            <a:fld id="{1B96FE0E-DD93-482B-8518-A81F9E9F2F71}" type="slidenum">
              <a:rPr lang="en-US"/>
              <a:pPr>
                <a:defRPr/>
              </a:pPr>
              <a:t>‹#›</a:t>
            </a:fld>
            <a:endParaRPr lang="en-US"/>
          </a:p>
        </p:txBody>
      </p:sp>
      <p:sp>
        <p:nvSpPr>
          <p:cNvPr id="2055" name="WordArt 25"/>
          <p:cNvSpPr>
            <a:spLocks noChangeArrowheads="1" noChangeShapeType="1" noTextEdit="1"/>
          </p:cNvSpPr>
          <p:nvPr userDrawn="1"/>
        </p:nvSpPr>
        <p:spPr bwMode="auto">
          <a:xfrm>
            <a:off x="334963" y="6380163"/>
            <a:ext cx="1536700" cy="288925"/>
          </a:xfrm>
          <a:prstGeom prst="rect">
            <a:avLst/>
          </a:prstGeom>
        </p:spPr>
        <p:txBody>
          <a:bodyPr wrap="none" fromWordArt="1">
            <a:prstTxWarp prst="textPlain">
              <a:avLst>
                <a:gd name="adj" fmla="val 50000"/>
              </a:avLst>
            </a:prstTxWarp>
          </a:bodyPr>
          <a:lstStyle/>
          <a:p>
            <a:pPr algn="ctr"/>
            <a:r>
              <a:rPr lang="en-US" altLang="zh-CN" sz="1400" kern="10" spc="-70">
                <a:ln w="9525">
                  <a:noFill/>
                  <a:round/>
                </a:ln>
                <a:solidFill>
                  <a:srgbClr val="5C8566"/>
                </a:solidFill>
                <a:latin typeface="Impact" panose="020B0806030902050204"/>
              </a:rPr>
              <a:t>' LOGO '</a:t>
            </a:r>
            <a:endParaRPr lang="zh-CN" altLang="en-US" sz="1400" kern="10" spc="-70">
              <a:ln w="9525">
                <a:noFill/>
                <a:round/>
              </a:ln>
              <a:solidFill>
                <a:srgbClr val="5C8566"/>
              </a:solidFill>
              <a:latin typeface="Impact" panose="020B0806030902050204"/>
            </a:endParaRPr>
          </a:p>
        </p:txBody>
      </p:sp>
      <p:sp>
        <p:nvSpPr>
          <p:cNvPr id="2056" name="WordArt 26"/>
          <p:cNvSpPr>
            <a:spLocks noChangeArrowheads="1" noChangeShapeType="1" noTextEdit="1"/>
          </p:cNvSpPr>
          <p:nvPr userDrawn="1"/>
        </p:nvSpPr>
        <p:spPr bwMode="auto">
          <a:xfrm>
            <a:off x="1866900" y="6596063"/>
            <a:ext cx="1924050" cy="73025"/>
          </a:xfrm>
          <a:prstGeom prst="rect">
            <a:avLst/>
          </a:prstGeom>
        </p:spPr>
        <p:txBody>
          <a:bodyPr wrap="none" fromWordArt="1">
            <a:prstTxWarp prst="textPlain">
              <a:avLst>
                <a:gd name="adj" fmla="val 50000"/>
              </a:avLst>
            </a:prstTxWarp>
          </a:bodyPr>
          <a:lstStyle/>
          <a:p>
            <a:r>
              <a:rPr lang="en-US" altLang="zh-CN" sz="800" b="1" kern="10" spc="-40">
                <a:ln w="9525">
                  <a:noFill/>
                  <a:round/>
                </a:ln>
                <a:solidFill>
                  <a:srgbClr val="5C8566"/>
                </a:solidFill>
                <a:latin typeface="Arial" panose="020B0604020202020204"/>
                <a:cs typeface="Arial" panose="020B0604020202020204"/>
              </a:rPr>
              <a:t>COMPANY LOGOTYPE INSERT</a:t>
            </a:r>
            <a:endParaRPr lang="zh-CN" altLang="en-US" sz="800" b="1" kern="10" spc="-40">
              <a:ln w="9525">
                <a:noFill/>
                <a:round/>
              </a:ln>
              <a:solidFill>
                <a:srgbClr val="5C8566"/>
              </a:solidFill>
              <a:latin typeface="Arial" panose="020B0604020202020204"/>
              <a:cs typeface="Arial" panose="020B0604020202020204"/>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
    <p:sndAc>
      <p:stSnd>
        <p:snd r:embed="rId13" name="suction.wav"/>
      </p:stSnd>
    </p:sndAc>
  </p:transition>
  <p:txStyles>
    <p:titleStyle>
      <a:lvl1pPr algn="l" rtl="0" eaLnBrk="0" fontAlgn="base" latinLnBrk="1" hangingPunct="0">
        <a:spcBef>
          <a:spcPct val="0"/>
        </a:spcBef>
        <a:spcAft>
          <a:spcPct val="0"/>
        </a:spcAft>
        <a:defRPr sz="3600">
          <a:solidFill>
            <a:srgbClr val="194D39"/>
          </a:solidFill>
          <a:latin typeface="+mj-lt"/>
          <a:ea typeface="+mj-ea"/>
          <a:cs typeface="+mj-cs"/>
        </a:defRPr>
      </a:lvl1pPr>
      <a:lvl2pPr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2pPr>
      <a:lvl3pPr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3pPr>
      <a:lvl4pPr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4pPr>
      <a:lvl5pPr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5pPr>
      <a:lvl6pPr marL="457200"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6pPr>
      <a:lvl7pPr marL="914400"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7pPr>
      <a:lvl8pPr marL="1371600"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8pPr>
      <a:lvl9pPr marL="1828800"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9pPr>
    </p:titleStyle>
    <p:bodyStyle>
      <a:lvl1pPr marL="342900" indent="-342900" algn="l" rtl="0" eaLnBrk="0" fontAlgn="base" latinLnBrk="1"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a:solidFill>
            <a:schemeClr val="tx1"/>
          </a:solidFill>
          <a:latin typeface="+mn-lt"/>
          <a:ea typeface="+mn-ea"/>
        </a:defRPr>
      </a:lvl2pPr>
      <a:lvl3pPr marL="1143000" indent="-228600" algn="l" rtl="0" eaLnBrk="0" fontAlgn="base" latinLnBrk="1" hangingPunct="0">
        <a:spcBef>
          <a:spcPct val="20000"/>
        </a:spcBef>
        <a:spcAft>
          <a:spcPct val="0"/>
        </a:spcAft>
        <a:buChar char="•"/>
        <a:defRPr sz="2400">
          <a:solidFill>
            <a:schemeClr val="tx1"/>
          </a:solidFill>
          <a:latin typeface="+mn-lt"/>
          <a:ea typeface="+mn-ea"/>
        </a:defRPr>
      </a:lvl3pPr>
      <a:lvl4pPr marL="1600200" indent="-228600" algn="l" rtl="0" eaLnBrk="0" fontAlgn="base" latinLnBrk="1" hangingPunct="0">
        <a:spcBef>
          <a:spcPct val="20000"/>
        </a:spcBef>
        <a:spcAft>
          <a:spcPct val="0"/>
        </a:spcAft>
        <a:buChar char="–"/>
        <a:defRPr sz="2000">
          <a:solidFill>
            <a:schemeClr val="tx1"/>
          </a:solidFill>
          <a:latin typeface="+mn-lt"/>
          <a:ea typeface="+mn-ea"/>
        </a:defRPr>
      </a:lvl4pPr>
      <a:lvl5pPr marL="2057400" indent="-228600" algn="l" rtl="0" eaLnBrk="0" fontAlgn="base" latinLnBrk="1" hangingPunct="0">
        <a:spcBef>
          <a:spcPct val="20000"/>
        </a:spcBef>
        <a:spcAft>
          <a:spcPct val="0"/>
        </a:spcAft>
        <a:buChar char="»"/>
        <a:defRPr sz="2000">
          <a:solidFill>
            <a:schemeClr val="tx1"/>
          </a:solidFill>
          <a:latin typeface="+mn-lt"/>
          <a:ea typeface="+mn-ea"/>
        </a:defRPr>
      </a:lvl5pPr>
      <a:lvl6pPr marL="2514600" indent="-228600" algn="l" rtl="0" eaLnBrk="0" fontAlgn="base" latinLnBrk="1" hangingPunct="0">
        <a:spcBef>
          <a:spcPct val="20000"/>
        </a:spcBef>
        <a:spcAft>
          <a:spcPct val="0"/>
        </a:spcAft>
        <a:buChar char="»"/>
        <a:defRPr sz="2000">
          <a:solidFill>
            <a:schemeClr val="tx1"/>
          </a:solidFill>
          <a:latin typeface="+mn-lt"/>
          <a:ea typeface="+mn-ea"/>
        </a:defRPr>
      </a:lvl6pPr>
      <a:lvl7pPr marL="2971800" indent="-228600" algn="l" rtl="0" eaLnBrk="0" fontAlgn="base" latinLnBrk="1" hangingPunct="0">
        <a:spcBef>
          <a:spcPct val="20000"/>
        </a:spcBef>
        <a:spcAft>
          <a:spcPct val="0"/>
        </a:spcAft>
        <a:buChar char="»"/>
        <a:defRPr sz="2000">
          <a:solidFill>
            <a:schemeClr val="tx1"/>
          </a:solidFill>
          <a:latin typeface="+mn-lt"/>
          <a:ea typeface="+mn-ea"/>
        </a:defRPr>
      </a:lvl7pPr>
      <a:lvl8pPr marL="3429000" indent="-228600" algn="l" rtl="0" eaLnBrk="0" fontAlgn="base" latinLnBrk="1" hangingPunct="0">
        <a:spcBef>
          <a:spcPct val="20000"/>
        </a:spcBef>
        <a:spcAft>
          <a:spcPct val="0"/>
        </a:spcAft>
        <a:buChar char="»"/>
        <a:defRPr sz="2000">
          <a:solidFill>
            <a:schemeClr val="tx1"/>
          </a:solidFill>
          <a:latin typeface="+mn-lt"/>
          <a:ea typeface="+mn-ea"/>
        </a:defRPr>
      </a:lvl8pPr>
      <a:lvl9pPr marL="3886200" indent="-228600" algn="l" rtl="0" eaLnBrk="0" fontAlgn="base" latinLnBrk="1"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609600" y="1266825"/>
            <a:ext cx="10975975" cy="4525963"/>
          </a:xfrm>
          <a:prstGeom prst="rect">
            <a:avLst/>
          </a:prstGeom>
          <a:noFill/>
          <a:ln w="9525">
            <a:noFill/>
            <a:miter lim="800000"/>
          </a:ln>
        </p:spPr>
        <p:txBody>
          <a:bodyPr vert="horz" wrap="square" lIns="91440" tIns="45720" rIns="91440" bIns="45720" numCol="1" anchor="t" anchorCtr="0" compatLnSpc="1"/>
          <a:lstStyle/>
          <a:p>
            <a:pPr lvl="0"/>
            <a:r>
              <a:rPr lang="ko-KR" smtClean="0"/>
              <a:t>마스터 텍스트 스타일을 편집합니다</a:t>
            </a:r>
          </a:p>
          <a:p>
            <a:pPr lvl="1"/>
            <a:r>
              <a:rPr lang="ko-KR" smtClean="0"/>
              <a:t>둘째 수준</a:t>
            </a:r>
          </a:p>
          <a:p>
            <a:pPr lvl="2"/>
            <a:r>
              <a:rPr lang="ko-KR" smtClean="0"/>
              <a:t>셋째 수준</a:t>
            </a:r>
          </a:p>
          <a:p>
            <a:pPr lvl="3"/>
            <a:r>
              <a:rPr lang="ko-KR" smtClean="0"/>
              <a:t>넷째 수준</a:t>
            </a:r>
          </a:p>
          <a:p>
            <a:pPr lvl="4"/>
            <a:r>
              <a:rPr lang="ko-KR" smtClean="0"/>
              <a:t>다섯째 수준</a:t>
            </a:r>
          </a:p>
        </p:txBody>
      </p:sp>
      <p:sp>
        <p:nvSpPr>
          <p:cNvPr id="3075" name="Rectangle 4"/>
          <p:cNvSpPr>
            <a:spLocks noGrp="1" noChangeArrowheads="1"/>
          </p:cNvSpPr>
          <p:nvPr>
            <p:ph type="dt" sz="half" idx="2"/>
          </p:nvPr>
        </p:nvSpPr>
        <p:spPr bwMode="auto">
          <a:xfrm>
            <a:off x="609600" y="6245225"/>
            <a:ext cx="28448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a:defRPr/>
            </a:pPr>
            <a:endParaRPr lang="en-US"/>
          </a:p>
        </p:txBody>
      </p:sp>
      <p:sp>
        <p:nvSpPr>
          <p:cNvPr id="3076" name="Rectangle 5"/>
          <p:cNvSpPr>
            <a:spLocks noGrp="1" noChangeArrowheads="1"/>
          </p:cNvSpPr>
          <p:nvPr>
            <p:ph type="ftr" sz="quarter" idx="3"/>
          </p:nvPr>
        </p:nvSpPr>
        <p:spPr bwMode="auto">
          <a:xfrm>
            <a:off x="4167188" y="6245225"/>
            <a:ext cx="38608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a:defRPr/>
            </a:pPr>
            <a:endParaRPr lang="en-US"/>
          </a:p>
        </p:txBody>
      </p:sp>
      <p:sp>
        <p:nvSpPr>
          <p:cNvPr id="3077" name="Rectangle 6"/>
          <p:cNvSpPr>
            <a:spLocks noGrp="1" noChangeArrowheads="1"/>
          </p:cNvSpPr>
          <p:nvPr>
            <p:ph type="sldNum" sz="quarter" idx="4"/>
          </p:nvPr>
        </p:nvSpPr>
        <p:spPr bwMode="auto">
          <a:xfrm>
            <a:off x="8740775" y="6245225"/>
            <a:ext cx="28448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a:defRPr/>
            </a:pPr>
            <a:fld id="{6B906F21-9601-4DC1-B06B-01B963789ABA}" type="slidenum">
              <a:rPr lang="en-US"/>
              <a:pPr>
                <a:defRPr/>
              </a:pPr>
              <a:t>‹#›</a:t>
            </a:fld>
            <a:endParaRPr lang="en-US"/>
          </a:p>
        </p:txBody>
      </p:sp>
      <p:sp>
        <p:nvSpPr>
          <p:cNvPr id="3078" name="Rectangle 24"/>
          <p:cNvSpPr>
            <a:spLocks noGrp="1" noChangeArrowheads="1"/>
          </p:cNvSpPr>
          <p:nvPr>
            <p:ph type="title"/>
          </p:nvPr>
        </p:nvSpPr>
        <p:spPr bwMode="auto">
          <a:xfrm>
            <a:off x="571500" y="258763"/>
            <a:ext cx="10975975" cy="331787"/>
          </a:xfrm>
          <a:prstGeom prst="rect">
            <a:avLst/>
          </a:prstGeom>
          <a:noFill/>
          <a:ln w="9525">
            <a:noFill/>
            <a:miter lim="800000"/>
          </a:ln>
        </p:spPr>
        <p:txBody>
          <a:bodyPr vert="horz" wrap="square" lIns="91440" tIns="45720" rIns="91440" bIns="45720" numCol="1" anchor="ctr" anchorCtr="0" compatLnSpc="1"/>
          <a:lstStyle/>
          <a:p>
            <a:pPr lvl="0"/>
            <a:r>
              <a:rPr lang="zh-CN" altLang="ko-KR" smtClean="0"/>
              <a:t>Click To Edit Title Style</a:t>
            </a:r>
          </a:p>
        </p:txBody>
      </p:sp>
      <p:sp>
        <p:nvSpPr>
          <p:cNvPr id="3079" name="WordArt 25"/>
          <p:cNvSpPr>
            <a:spLocks noChangeArrowheads="1" noChangeShapeType="1" noTextEdit="1"/>
          </p:cNvSpPr>
          <p:nvPr userDrawn="1"/>
        </p:nvSpPr>
        <p:spPr bwMode="auto">
          <a:xfrm>
            <a:off x="334963" y="6380163"/>
            <a:ext cx="1536700" cy="288925"/>
          </a:xfrm>
          <a:prstGeom prst="rect">
            <a:avLst/>
          </a:prstGeom>
        </p:spPr>
        <p:txBody>
          <a:bodyPr wrap="none" fromWordArt="1">
            <a:prstTxWarp prst="textPlain">
              <a:avLst>
                <a:gd name="adj" fmla="val 50000"/>
              </a:avLst>
            </a:prstTxWarp>
          </a:bodyPr>
          <a:lstStyle/>
          <a:p>
            <a:pPr algn="ctr"/>
            <a:r>
              <a:rPr lang="en-US" altLang="zh-CN" sz="1400" kern="10" spc="-70">
                <a:ln w="9525">
                  <a:noFill/>
                  <a:round/>
                </a:ln>
                <a:solidFill>
                  <a:srgbClr val="5C8566"/>
                </a:solidFill>
                <a:latin typeface="Impact" panose="020B0806030902050204"/>
              </a:rPr>
              <a:t>' LOGO '</a:t>
            </a:r>
            <a:endParaRPr lang="zh-CN" altLang="en-US" sz="1400" kern="10" spc="-70">
              <a:ln w="9525">
                <a:noFill/>
                <a:round/>
              </a:ln>
              <a:solidFill>
                <a:srgbClr val="5C8566"/>
              </a:solidFill>
              <a:latin typeface="Impact" panose="020B0806030902050204"/>
            </a:endParaRPr>
          </a:p>
        </p:txBody>
      </p:sp>
      <p:sp>
        <p:nvSpPr>
          <p:cNvPr id="3080" name="WordArt 26"/>
          <p:cNvSpPr>
            <a:spLocks noChangeArrowheads="1" noChangeShapeType="1" noTextEdit="1"/>
          </p:cNvSpPr>
          <p:nvPr userDrawn="1"/>
        </p:nvSpPr>
        <p:spPr bwMode="auto">
          <a:xfrm>
            <a:off x="1866900" y="6596063"/>
            <a:ext cx="1924050" cy="73025"/>
          </a:xfrm>
          <a:prstGeom prst="rect">
            <a:avLst/>
          </a:prstGeom>
        </p:spPr>
        <p:txBody>
          <a:bodyPr wrap="none" fromWordArt="1">
            <a:prstTxWarp prst="textPlain">
              <a:avLst>
                <a:gd name="adj" fmla="val 50000"/>
              </a:avLst>
            </a:prstTxWarp>
          </a:bodyPr>
          <a:lstStyle/>
          <a:p>
            <a:r>
              <a:rPr lang="en-US" altLang="zh-CN" sz="800" b="1" kern="10" spc="-40">
                <a:ln w="9525">
                  <a:noFill/>
                  <a:round/>
                </a:ln>
                <a:solidFill>
                  <a:srgbClr val="5C8566"/>
                </a:solidFill>
                <a:latin typeface="Arial" panose="020B0604020202020204"/>
                <a:cs typeface="Arial" panose="020B0604020202020204"/>
              </a:rPr>
              <a:t>COMPANY LOGOTYPE INSERT</a:t>
            </a:r>
            <a:endParaRPr lang="zh-CN" altLang="en-US" sz="800" b="1" kern="10" spc="-40">
              <a:ln w="9525">
                <a:noFill/>
                <a:round/>
              </a:ln>
              <a:solidFill>
                <a:srgbClr val="5C8566"/>
              </a:solidFill>
              <a:latin typeface="Arial" panose="020B0604020202020204"/>
              <a:cs typeface="Arial" panose="020B0604020202020204"/>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sndAc>
      <p:stSnd>
        <p:snd r:embed="rId13" name="suction.wav"/>
      </p:stSnd>
    </p:sndAc>
  </p:transition>
  <p:txStyles>
    <p:titleStyle>
      <a:lvl1pPr algn="l" rtl="0" eaLnBrk="0" fontAlgn="base" latinLnBrk="1" hangingPunct="0">
        <a:spcBef>
          <a:spcPct val="0"/>
        </a:spcBef>
        <a:spcAft>
          <a:spcPct val="0"/>
        </a:spcAft>
        <a:defRPr sz="3600">
          <a:solidFill>
            <a:srgbClr val="194D39"/>
          </a:solidFill>
          <a:latin typeface="+mj-lt"/>
          <a:ea typeface="+mj-ea"/>
          <a:cs typeface="+mj-cs"/>
        </a:defRPr>
      </a:lvl1pPr>
      <a:lvl2pPr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2pPr>
      <a:lvl3pPr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3pPr>
      <a:lvl4pPr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4pPr>
      <a:lvl5pPr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5pPr>
      <a:lvl6pPr marL="457200"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6pPr>
      <a:lvl7pPr marL="914400"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7pPr>
      <a:lvl8pPr marL="1371600"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8pPr>
      <a:lvl9pPr marL="1828800"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9pPr>
    </p:titleStyle>
    <p:bodyStyle>
      <a:lvl1pPr marL="342900" indent="-342900" algn="l" rtl="0" eaLnBrk="0" fontAlgn="base" latinLnBrk="1"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a:solidFill>
            <a:schemeClr val="tx1"/>
          </a:solidFill>
          <a:latin typeface="+mn-lt"/>
          <a:ea typeface="+mn-ea"/>
        </a:defRPr>
      </a:lvl2pPr>
      <a:lvl3pPr marL="1143000" indent="-228600" algn="l" rtl="0" eaLnBrk="0" fontAlgn="base" latinLnBrk="1" hangingPunct="0">
        <a:spcBef>
          <a:spcPct val="20000"/>
        </a:spcBef>
        <a:spcAft>
          <a:spcPct val="0"/>
        </a:spcAft>
        <a:buChar char="•"/>
        <a:defRPr sz="2400">
          <a:solidFill>
            <a:schemeClr val="tx1"/>
          </a:solidFill>
          <a:latin typeface="+mn-lt"/>
          <a:ea typeface="+mn-ea"/>
        </a:defRPr>
      </a:lvl3pPr>
      <a:lvl4pPr marL="1600200" indent="-228600" algn="l" rtl="0" eaLnBrk="0" fontAlgn="base" latinLnBrk="1" hangingPunct="0">
        <a:spcBef>
          <a:spcPct val="20000"/>
        </a:spcBef>
        <a:spcAft>
          <a:spcPct val="0"/>
        </a:spcAft>
        <a:buChar char="–"/>
        <a:defRPr sz="2000">
          <a:solidFill>
            <a:schemeClr val="tx1"/>
          </a:solidFill>
          <a:latin typeface="+mn-lt"/>
          <a:ea typeface="+mn-ea"/>
        </a:defRPr>
      </a:lvl4pPr>
      <a:lvl5pPr marL="2057400" indent="-228600" algn="l" rtl="0" eaLnBrk="0" fontAlgn="base" latinLnBrk="1" hangingPunct="0">
        <a:spcBef>
          <a:spcPct val="20000"/>
        </a:spcBef>
        <a:spcAft>
          <a:spcPct val="0"/>
        </a:spcAft>
        <a:buChar char="»"/>
        <a:defRPr sz="2000">
          <a:solidFill>
            <a:schemeClr val="tx1"/>
          </a:solidFill>
          <a:latin typeface="+mn-lt"/>
          <a:ea typeface="+mn-ea"/>
        </a:defRPr>
      </a:lvl5pPr>
      <a:lvl6pPr marL="2514600" indent="-228600" algn="l" rtl="0" eaLnBrk="0" fontAlgn="base" latinLnBrk="1" hangingPunct="0">
        <a:spcBef>
          <a:spcPct val="20000"/>
        </a:spcBef>
        <a:spcAft>
          <a:spcPct val="0"/>
        </a:spcAft>
        <a:buChar char="»"/>
        <a:defRPr sz="2000">
          <a:solidFill>
            <a:schemeClr val="tx1"/>
          </a:solidFill>
          <a:latin typeface="+mn-lt"/>
          <a:ea typeface="+mn-ea"/>
        </a:defRPr>
      </a:lvl6pPr>
      <a:lvl7pPr marL="2971800" indent="-228600" algn="l" rtl="0" eaLnBrk="0" fontAlgn="base" latinLnBrk="1" hangingPunct="0">
        <a:spcBef>
          <a:spcPct val="20000"/>
        </a:spcBef>
        <a:spcAft>
          <a:spcPct val="0"/>
        </a:spcAft>
        <a:buChar char="»"/>
        <a:defRPr sz="2000">
          <a:solidFill>
            <a:schemeClr val="tx1"/>
          </a:solidFill>
          <a:latin typeface="+mn-lt"/>
          <a:ea typeface="+mn-ea"/>
        </a:defRPr>
      </a:lvl7pPr>
      <a:lvl8pPr marL="3429000" indent="-228600" algn="l" rtl="0" eaLnBrk="0" fontAlgn="base" latinLnBrk="1" hangingPunct="0">
        <a:spcBef>
          <a:spcPct val="20000"/>
        </a:spcBef>
        <a:spcAft>
          <a:spcPct val="0"/>
        </a:spcAft>
        <a:buChar char="»"/>
        <a:defRPr sz="2000">
          <a:solidFill>
            <a:schemeClr val="tx1"/>
          </a:solidFill>
          <a:latin typeface="+mn-lt"/>
          <a:ea typeface="+mn-ea"/>
        </a:defRPr>
      </a:lvl8pPr>
      <a:lvl9pPr marL="3886200" indent="-228600" algn="l" rtl="0" eaLnBrk="0" fontAlgn="base" latinLnBrk="1"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609600" y="1268413"/>
            <a:ext cx="10975975" cy="4525962"/>
          </a:xfrm>
          <a:prstGeom prst="rect">
            <a:avLst/>
          </a:prstGeom>
          <a:noFill/>
          <a:ln w="9525">
            <a:noFill/>
            <a:miter lim="800000"/>
          </a:ln>
        </p:spPr>
        <p:txBody>
          <a:bodyPr vert="horz" wrap="square" lIns="91440" tIns="45720" rIns="91440" bIns="45720" numCol="1" anchor="t" anchorCtr="0" compatLnSpc="1"/>
          <a:lstStyle/>
          <a:p>
            <a:pPr lvl="0"/>
            <a:r>
              <a:rPr lang="ko-KR" smtClean="0"/>
              <a:t>마스터 텍스트 스타일을 편집합니다</a:t>
            </a:r>
          </a:p>
          <a:p>
            <a:pPr lvl="1"/>
            <a:r>
              <a:rPr lang="ko-KR" smtClean="0"/>
              <a:t>둘째 수준</a:t>
            </a:r>
          </a:p>
          <a:p>
            <a:pPr lvl="2"/>
            <a:r>
              <a:rPr lang="ko-KR" smtClean="0"/>
              <a:t>셋째 수준</a:t>
            </a:r>
          </a:p>
          <a:p>
            <a:pPr lvl="3"/>
            <a:r>
              <a:rPr lang="ko-KR" smtClean="0"/>
              <a:t>넷째 수준</a:t>
            </a:r>
          </a:p>
          <a:p>
            <a:pPr lvl="4"/>
            <a:r>
              <a:rPr lang="ko-KR" smtClean="0"/>
              <a:t>다섯째 수준</a:t>
            </a:r>
          </a:p>
        </p:txBody>
      </p:sp>
      <p:sp>
        <p:nvSpPr>
          <p:cNvPr id="4099" name="Rectangle 4"/>
          <p:cNvSpPr>
            <a:spLocks noGrp="1" noChangeArrowheads="1"/>
          </p:cNvSpPr>
          <p:nvPr>
            <p:ph type="dt" sz="half" idx="2"/>
          </p:nvPr>
        </p:nvSpPr>
        <p:spPr bwMode="auto">
          <a:xfrm>
            <a:off x="609600" y="6245225"/>
            <a:ext cx="28448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a:defRPr/>
            </a:pPr>
            <a:endParaRPr lang="en-US"/>
          </a:p>
        </p:txBody>
      </p:sp>
      <p:sp>
        <p:nvSpPr>
          <p:cNvPr id="4100" name="Rectangle 5"/>
          <p:cNvSpPr>
            <a:spLocks noGrp="1" noChangeArrowheads="1"/>
          </p:cNvSpPr>
          <p:nvPr>
            <p:ph type="ftr" sz="quarter" idx="3"/>
          </p:nvPr>
        </p:nvSpPr>
        <p:spPr bwMode="auto">
          <a:xfrm>
            <a:off x="4167188" y="6245225"/>
            <a:ext cx="38608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a:defRPr/>
            </a:pPr>
            <a:endParaRPr lang="en-US"/>
          </a:p>
        </p:txBody>
      </p:sp>
      <p:sp>
        <p:nvSpPr>
          <p:cNvPr id="4101" name="Rectangle 14"/>
          <p:cNvSpPr>
            <a:spLocks noGrp="1" noChangeArrowheads="1"/>
          </p:cNvSpPr>
          <p:nvPr>
            <p:ph type="title"/>
          </p:nvPr>
        </p:nvSpPr>
        <p:spPr bwMode="auto">
          <a:xfrm>
            <a:off x="571500" y="258763"/>
            <a:ext cx="10975975" cy="331787"/>
          </a:xfrm>
          <a:prstGeom prst="rect">
            <a:avLst/>
          </a:prstGeom>
          <a:noFill/>
          <a:ln w="9525">
            <a:noFill/>
            <a:miter lim="800000"/>
          </a:ln>
        </p:spPr>
        <p:txBody>
          <a:bodyPr vert="horz" wrap="square" lIns="91440" tIns="45720" rIns="91440" bIns="45720" numCol="1" anchor="ctr" anchorCtr="0" compatLnSpc="1"/>
          <a:lstStyle/>
          <a:p>
            <a:pPr lvl="0"/>
            <a:r>
              <a:rPr lang="zh-CN" altLang="ko-KR" smtClean="0"/>
              <a:t>Click To Edit Title Style</a:t>
            </a:r>
          </a:p>
        </p:txBody>
      </p:sp>
      <p:sp>
        <p:nvSpPr>
          <p:cNvPr id="4102" name="Rectangle 15"/>
          <p:cNvSpPr>
            <a:spLocks noGrp="1" noChangeArrowheads="1"/>
          </p:cNvSpPr>
          <p:nvPr>
            <p:ph type="sldNum" sz="quarter" idx="4"/>
          </p:nvPr>
        </p:nvSpPr>
        <p:spPr bwMode="auto">
          <a:xfrm>
            <a:off x="8740775" y="6245225"/>
            <a:ext cx="28448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a:defRPr/>
            </a:pPr>
            <a:fld id="{CEF53B04-2422-4594-9CB2-FD1002AC1FD1}" type="slidenum">
              <a:rPr lang="en-US"/>
              <a:pPr>
                <a:defRPr/>
              </a:pPr>
              <a:t>‹#›</a:t>
            </a:fld>
            <a:endParaRPr lang="en-US"/>
          </a:p>
        </p:txBody>
      </p:sp>
      <p:sp>
        <p:nvSpPr>
          <p:cNvPr id="4103" name="WordArt 25"/>
          <p:cNvSpPr>
            <a:spLocks noChangeArrowheads="1" noChangeShapeType="1" noTextEdit="1"/>
          </p:cNvSpPr>
          <p:nvPr userDrawn="1"/>
        </p:nvSpPr>
        <p:spPr bwMode="auto">
          <a:xfrm>
            <a:off x="334963" y="6380163"/>
            <a:ext cx="1536700" cy="288925"/>
          </a:xfrm>
          <a:prstGeom prst="rect">
            <a:avLst/>
          </a:prstGeom>
        </p:spPr>
        <p:txBody>
          <a:bodyPr wrap="none" fromWordArt="1">
            <a:prstTxWarp prst="textPlain">
              <a:avLst>
                <a:gd name="adj" fmla="val 50000"/>
              </a:avLst>
            </a:prstTxWarp>
          </a:bodyPr>
          <a:lstStyle/>
          <a:p>
            <a:pPr algn="ctr"/>
            <a:r>
              <a:rPr lang="en-US" altLang="zh-CN" sz="1400" kern="10" spc="-70">
                <a:ln w="9525">
                  <a:noFill/>
                  <a:round/>
                </a:ln>
                <a:solidFill>
                  <a:srgbClr val="5C8566"/>
                </a:solidFill>
                <a:latin typeface="Impact" panose="020B0806030902050204"/>
              </a:rPr>
              <a:t>' LOGO '</a:t>
            </a:r>
            <a:endParaRPr lang="zh-CN" altLang="en-US" sz="1400" kern="10" spc="-70">
              <a:ln w="9525">
                <a:noFill/>
                <a:round/>
              </a:ln>
              <a:solidFill>
                <a:srgbClr val="5C8566"/>
              </a:solidFill>
              <a:latin typeface="Impact" panose="020B0806030902050204"/>
            </a:endParaRPr>
          </a:p>
        </p:txBody>
      </p:sp>
      <p:sp>
        <p:nvSpPr>
          <p:cNvPr id="4104" name="WordArt 26"/>
          <p:cNvSpPr>
            <a:spLocks noChangeArrowheads="1" noChangeShapeType="1" noTextEdit="1"/>
          </p:cNvSpPr>
          <p:nvPr userDrawn="1"/>
        </p:nvSpPr>
        <p:spPr bwMode="auto">
          <a:xfrm>
            <a:off x="1866900" y="6596063"/>
            <a:ext cx="1924050" cy="73025"/>
          </a:xfrm>
          <a:prstGeom prst="rect">
            <a:avLst/>
          </a:prstGeom>
        </p:spPr>
        <p:txBody>
          <a:bodyPr wrap="none" fromWordArt="1">
            <a:prstTxWarp prst="textPlain">
              <a:avLst>
                <a:gd name="adj" fmla="val 50000"/>
              </a:avLst>
            </a:prstTxWarp>
          </a:bodyPr>
          <a:lstStyle/>
          <a:p>
            <a:r>
              <a:rPr lang="en-US" altLang="zh-CN" sz="800" b="1" kern="10" spc="-40">
                <a:ln w="9525">
                  <a:noFill/>
                  <a:round/>
                </a:ln>
                <a:solidFill>
                  <a:srgbClr val="5C8566"/>
                </a:solidFill>
                <a:latin typeface="Arial" panose="020B0604020202020204"/>
                <a:cs typeface="Arial" panose="020B0604020202020204"/>
              </a:rPr>
              <a:t>COMPANY LOGOTYPE INSERT</a:t>
            </a:r>
            <a:endParaRPr lang="zh-CN" altLang="en-US" sz="800" b="1" kern="10" spc="-40">
              <a:ln w="9525">
                <a:noFill/>
                <a:round/>
              </a:ln>
              <a:solidFill>
                <a:srgbClr val="5C8566"/>
              </a:solidFill>
              <a:latin typeface="Arial" panose="020B0604020202020204"/>
              <a:cs typeface="Arial" panose="020B0604020202020204"/>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
    <p:sndAc>
      <p:stSnd>
        <p:snd r:embed="rId13" name="suction.wav"/>
      </p:stSnd>
    </p:sndAc>
  </p:transition>
  <p:txStyles>
    <p:titleStyle>
      <a:lvl1pPr algn="l" rtl="0" eaLnBrk="0" fontAlgn="base" latinLnBrk="1" hangingPunct="0">
        <a:spcBef>
          <a:spcPct val="0"/>
        </a:spcBef>
        <a:spcAft>
          <a:spcPct val="0"/>
        </a:spcAft>
        <a:defRPr sz="3600">
          <a:solidFill>
            <a:srgbClr val="194D39"/>
          </a:solidFill>
          <a:latin typeface="+mj-lt"/>
          <a:ea typeface="+mj-ea"/>
          <a:cs typeface="+mj-cs"/>
        </a:defRPr>
      </a:lvl1pPr>
      <a:lvl2pPr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2pPr>
      <a:lvl3pPr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3pPr>
      <a:lvl4pPr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4pPr>
      <a:lvl5pPr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5pPr>
      <a:lvl6pPr marL="457200"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6pPr>
      <a:lvl7pPr marL="914400"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7pPr>
      <a:lvl8pPr marL="1371600"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8pPr>
      <a:lvl9pPr marL="1828800" algn="l" rtl="0" eaLnBrk="0" fontAlgn="base" latinLnBrk="1" hangingPunct="0">
        <a:spcBef>
          <a:spcPct val="0"/>
        </a:spcBef>
        <a:spcAft>
          <a:spcPct val="0"/>
        </a:spcAft>
        <a:defRPr sz="3600">
          <a:solidFill>
            <a:srgbClr val="194D39"/>
          </a:solidFill>
          <a:latin typeface="Arial Black" panose="020B0A04020102020204" pitchFamily="34" charset="0"/>
          <a:ea typeface="HY헤드라인M" pitchFamily="2" charset="-127"/>
        </a:defRPr>
      </a:lvl9pPr>
    </p:titleStyle>
    <p:bodyStyle>
      <a:lvl1pPr marL="342900" indent="-342900" algn="l" rtl="0" eaLnBrk="0" fontAlgn="base" latinLnBrk="1"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a:solidFill>
            <a:schemeClr val="tx1"/>
          </a:solidFill>
          <a:latin typeface="+mn-lt"/>
          <a:ea typeface="+mn-ea"/>
        </a:defRPr>
      </a:lvl2pPr>
      <a:lvl3pPr marL="1143000" indent="-228600" algn="l" rtl="0" eaLnBrk="0" fontAlgn="base" latinLnBrk="1" hangingPunct="0">
        <a:spcBef>
          <a:spcPct val="20000"/>
        </a:spcBef>
        <a:spcAft>
          <a:spcPct val="0"/>
        </a:spcAft>
        <a:buChar char="•"/>
        <a:defRPr sz="2400">
          <a:solidFill>
            <a:schemeClr val="tx1"/>
          </a:solidFill>
          <a:latin typeface="+mn-lt"/>
          <a:ea typeface="+mn-ea"/>
        </a:defRPr>
      </a:lvl3pPr>
      <a:lvl4pPr marL="1600200" indent="-228600" algn="l" rtl="0" eaLnBrk="0" fontAlgn="base" latinLnBrk="1" hangingPunct="0">
        <a:spcBef>
          <a:spcPct val="20000"/>
        </a:spcBef>
        <a:spcAft>
          <a:spcPct val="0"/>
        </a:spcAft>
        <a:buChar char="–"/>
        <a:defRPr sz="2000">
          <a:solidFill>
            <a:schemeClr val="tx1"/>
          </a:solidFill>
          <a:latin typeface="+mn-lt"/>
          <a:ea typeface="+mn-ea"/>
        </a:defRPr>
      </a:lvl4pPr>
      <a:lvl5pPr marL="2057400" indent="-228600" algn="l" rtl="0" eaLnBrk="0" fontAlgn="base" latinLnBrk="1" hangingPunct="0">
        <a:spcBef>
          <a:spcPct val="20000"/>
        </a:spcBef>
        <a:spcAft>
          <a:spcPct val="0"/>
        </a:spcAft>
        <a:buChar char="»"/>
        <a:defRPr sz="2000">
          <a:solidFill>
            <a:schemeClr val="tx1"/>
          </a:solidFill>
          <a:latin typeface="+mn-lt"/>
          <a:ea typeface="+mn-ea"/>
        </a:defRPr>
      </a:lvl5pPr>
      <a:lvl6pPr marL="2514600" indent="-228600" algn="l" rtl="0" eaLnBrk="0" fontAlgn="base" latinLnBrk="1" hangingPunct="0">
        <a:spcBef>
          <a:spcPct val="20000"/>
        </a:spcBef>
        <a:spcAft>
          <a:spcPct val="0"/>
        </a:spcAft>
        <a:buChar char="»"/>
        <a:defRPr sz="2000">
          <a:solidFill>
            <a:schemeClr val="tx1"/>
          </a:solidFill>
          <a:latin typeface="+mn-lt"/>
          <a:ea typeface="+mn-ea"/>
        </a:defRPr>
      </a:lvl6pPr>
      <a:lvl7pPr marL="2971800" indent="-228600" algn="l" rtl="0" eaLnBrk="0" fontAlgn="base" latinLnBrk="1" hangingPunct="0">
        <a:spcBef>
          <a:spcPct val="20000"/>
        </a:spcBef>
        <a:spcAft>
          <a:spcPct val="0"/>
        </a:spcAft>
        <a:buChar char="»"/>
        <a:defRPr sz="2000">
          <a:solidFill>
            <a:schemeClr val="tx1"/>
          </a:solidFill>
          <a:latin typeface="+mn-lt"/>
          <a:ea typeface="+mn-ea"/>
        </a:defRPr>
      </a:lvl7pPr>
      <a:lvl8pPr marL="3429000" indent="-228600" algn="l" rtl="0" eaLnBrk="0" fontAlgn="base" latinLnBrk="1" hangingPunct="0">
        <a:spcBef>
          <a:spcPct val="20000"/>
        </a:spcBef>
        <a:spcAft>
          <a:spcPct val="0"/>
        </a:spcAft>
        <a:buChar char="»"/>
        <a:defRPr sz="2000">
          <a:solidFill>
            <a:schemeClr val="tx1"/>
          </a:solidFill>
          <a:latin typeface="+mn-lt"/>
          <a:ea typeface="+mn-ea"/>
        </a:defRPr>
      </a:lvl8pPr>
      <a:lvl9pPr marL="3886200" indent="-228600" algn="l" rtl="0" eaLnBrk="0" fontAlgn="base" latinLnBrk="1"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13"/>
          <p:cNvSpPr>
            <a:spLocks noGrp="1" noChangeArrowheads="1"/>
          </p:cNvSpPr>
          <p:nvPr>
            <p:ph type="title"/>
          </p:nvPr>
        </p:nvSpPr>
        <p:spPr bwMode="auto">
          <a:xfrm>
            <a:off x="1584325" y="333375"/>
            <a:ext cx="9099550" cy="331788"/>
          </a:xfrm>
          <a:prstGeom prst="rect">
            <a:avLst/>
          </a:prstGeom>
          <a:noFill/>
          <a:ln w="9525">
            <a:noFill/>
            <a:miter lim="800000"/>
          </a:ln>
        </p:spPr>
        <p:txBody>
          <a:bodyPr vert="horz" wrap="square" lIns="91440" tIns="45720" rIns="91440" bIns="45720" numCol="1" anchor="ctr" anchorCtr="0" compatLnSpc="1"/>
          <a:lstStyle/>
          <a:p>
            <a:pPr lvl="0"/>
            <a:r>
              <a:rPr lang="zh-CN" altLang="ko-KR" smtClean="0"/>
              <a:t>Click To Edit Title Style</a:t>
            </a:r>
          </a:p>
        </p:txBody>
      </p:sp>
      <p:sp>
        <p:nvSpPr>
          <p:cNvPr id="5123" name="WordArt 25"/>
          <p:cNvSpPr>
            <a:spLocks noChangeArrowheads="1" noChangeShapeType="1" noTextEdit="1"/>
          </p:cNvSpPr>
          <p:nvPr userDrawn="1"/>
        </p:nvSpPr>
        <p:spPr bwMode="auto">
          <a:xfrm>
            <a:off x="334963" y="6380163"/>
            <a:ext cx="1536700" cy="288925"/>
          </a:xfrm>
          <a:prstGeom prst="rect">
            <a:avLst/>
          </a:prstGeom>
        </p:spPr>
        <p:txBody>
          <a:bodyPr wrap="none" fromWordArt="1">
            <a:prstTxWarp prst="textPlain">
              <a:avLst>
                <a:gd name="adj" fmla="val 50000"/>
              </a:avLst>
            </a:prstTxWarp>
          </a:bodyPr>
          <a:lstStyle/>
          <a:p>
            <a:pPr algn="ctr"/>
            <a:r>
              <a:rPr lang="en-US" altLang="zh-CN" sz="1400" kern="10" spc="-70">
                <a:ln w="9525">
                  <a:noFill/>
                  <a:round/>
                </a:ln>
                <a:solidFill>
                  <a:srgbClr val="5C8566"/>
                </a:solidFill>
                <a:latin typeface="Impact" panose="020B0806030902050204"/>
              </a:rPr>
              <a:t>' LOGO '</a:t>
            </a:r>
            <a:endParaRPr lang="zh-CN" altLang="en-US" sz="1400" kern="10" spc="-70">
              <a:ln w="9525">
                <a:noFill/>
                <a:round/>
              </a:ln>
              <a:solidFill>
                <a:srgbClr val="5C8566"/>
              </a:solidFill>
              <a:latin typeface="Impact" panose="020B0806030902050204"/>
            </a:endParaRPr>
          </a:p>
        </p:txBody>
      </p:sp>
      <p:sp>
        <p:nvSpPr>
          <p:cNvPr id="5124" name="WordArt 26"/>
          <p:cNvSpPr>
            <a:spLocks noChangeArrowheads="1" noChangeShapeType="1" noTextEdit="1"/>
          </p:cNvSpPr>
          <p:nvPr userDrawn="1"/>
        </p:nvSpPr>
        <p:spPr bwMode="auto">
          <a:xfrm>
            <a:off x="1866900" y="6596063"/>
            <a:ext cx="1924050" cy="73025"/>
          </a:xfrm>
          <a:prstGeom prst="rect">
            <a:avLst/>
          </a:prstGeom>
        </p:spPr>
        <p:txBody>
          <a:bodyPr wrap="none" fromWordArt="1">
            <a:prstTxWarp prst="textPlain">
              <a:avLst>
                <a:gd name="adj" fmla="val 50000"/>
              </a:avLst>
            </a:prstTxWarp>
          </a:bodyPr>
          <a:lstStyle/>
          <a:p>
            <a:r>
              <a:rPr lang="en-US" altLang="zh-CN" sz="800" b="1" kern="10" spc="-40">
                <a:ln w="9525">
                  <a:noFill/>
                  <a:round/>
                </a:ln>
                <a:solidFill>
                  <a:srgbClr val="5C8566"/>
                </a:solidFill>
                <a:latin typeface="Arial" panose="020B0604020202020204"/>
                <a:cs typeface="Arial" panose="020B0604020202020204"/>
              </a:rPr>
              <a:t>COMPANY LOGOTYPE INSERT</a:t>
            </a:r>
            <a:endParaRPr lang="zh-CN" altLang="en-US" sz="800" b="1" kern="10" spc="-40">
              <a:ln w="9525">
                <a:noFill/>
                <a:round/>
              </a:ln>
              <a:solidFill>
                <a:srgbClr val="5C8566"/>
              </a:solidFill>
              <a:latin typeface="Arial" panose="020B0604020202020204"/>
              <a:cs typeface="Arial" panose="020B0604020202020204"/>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random/>
    <p:sndAc>
      <p:stSnd>
        <p:snd r:embed="rId13" name="suction.wav"/>
      </p:stSnd>
    </p:sndAc>
  </p:transition>
  <p:txStyles>
    <p:titleStyle>
      <a:lvl1pPr algn="l" rtl="0" eaLnBrk="0" fontAlgn="base" latinLnBrk="1" hangingPunct="0">
        <a:spcBef>
          <a:spcPct val="0"/>
        </a:spcBef>
        <a:spcAft>
          <a:spcPct val="0"/>
        </a:spcAft>
        <a:defRPr sz="3600">
          <a:solidFill>
            <a:schemeClr val="tx1"/>
          </a:solidFill>
          <a:latin typeface="+mj-lt"/>
          <a:ea typeface="+mj-ea"/>
          <a:cs typeface="+mj-cs"/>
        </a:defRPr>
      </a:lvl1pPr>
      <a:lvl2pPr algn="l" rtl="0" eaLnBrk="0" fontAlgn="base" latinLnBrk="1" hangingPunct="0">
        <a:spcBef>
          <a:spcPct val="0"/>
        </a:spcBef>
        <a:spcAft>
          <a:spcPct val="0"/>
        </a:spcAft>
        <a:defRPr sz="3600">
          <a:solidFill>
            <a:schemeClr val="tx1"/>
          </a:solidFill>
          <a:latin typeface="Arial Black" panose="020B0A04020102020204" pitchFamily="34" charset="0"/>
          <a:ea typeface="HY헤드라인M" pitchFamily="2" charset="-127"/>
        </a:defRPr>
      </a:lvl2pPr>
      <a:lvl3pPr algn="l" rtl="0" eaLnBrk="0" fontAlgn="base" latinLnBrk="1" hangingPunct="0">
        <a:spcBef>
          <a:spcPct val="0"/>
        </a:spcBef>
        <a:spcAft>
          <a:spcPct val="0"/>
        </a:spcAft>
        <a:defRPr sz="3600">
          <a:solidFill>
            <a:schemeClr val="tx1"/>
          </a:solidFill>
          <a:latin typeface="Arial Black" panose="020B0A04020102020204" pitchFamily="34" charset="0"/>
          <a:ea typeface="HY헤드라인M" pitchFamily="2" charset="-127"/>
        </a:defRPr>
      </a:lvl3pPr>
      <a:lvl4pPr algn="l" rtl="0" eaLnBrk="0" fontAlgn="base" latinLnBrk="1" hangingPunct="0">
        <a:spcBef>
          <a:spcPct val="0"/>
        </a:spcBef>
        <a:spcAft>
          <a:spcPct val="0"/>
        </a:spcAft>
        <a:defRPr sz="3600">
          <a:solidFill>
            <a:schemeClr val="tx1"/>
          </a:solidFill>
          <a:latin typeface="Arial Black" panose="020B0A04020102020204" pitchFamily="34" charset="0"/>
          <a:ea typeface="HY헤드라인M" pitchFamily="2" charset="-127"/>
        </a:defRPr>
      </a:lvl4pPr>
      <a:lvl5pPr algn="l" rtl="0" eaLnBrk="0" fontAlgn="base" latinLnBrk="1" hangingPunct="0">
        <a:spcBef>
          <a:spcPct val="0"/>
        </a:spcBef>
        <a:spcAft>
          <a:spcPct val="0"/>
        </a:spcAft>
        <a:defRPr sz="3600">
          <a:solidFill>
            <a:schemeClr val="tx1"/>
          </a:solidFill>
          <a:latin typeface="Arial Black" panose="020B0A04020102020204" pitchFamily="34" charset="0"/>
          <a:ea typeface="HY헤드라인M" pitchFamily="2" charset="-127"/>
        </a:defRPr>
      </a:lvl5pPr>
      <a:lvl6pPr marL="457200" algn="l" rtl="0" eaLnBrk="0" fontAlgn="base" latinLnBrk="1" hangingPunct="0">
        <a:spcBef>
          <a:spcPct val="0"/>
        </a:spcBef>
        <a:spcAft>
          <a:spcPct val="0"/>
        </a:spcAft>
        <a:defRPr sz="3600">
          <a:solidFill>
            <a:schemeClr val="tx1"/>
          </a:solidFill>
          <a:latin typeface="Arial Black" panose="020B0A04020102020204" pitchFamily="34" charset="0"/>
          <a:ea typeface="HY헤드라인M" pitchFamily="2" charset="-127"/>
        </a:defRPr>
      </a:lvl6pPr>
      <a:lvl7pPr marL="914400" algn="l" rtl="0" eaLnBrk="0" fontAlgn="base" latinLnBrk="1" hangingPunct="0">
        <a:spcBef>
          <a:spcPct val="0"/>
        </a:spcBef>
        <a:spcAft>
          <a:spcPct val="0"/>
        </a:spcAft>
        <a:defRPr sz="3600">
          <a:solidFill>
            <a:schemeClr val="tx1"/>
          </a:solidFill>
          <a:latin typeface="Arial Black" panose="020B0A04020102020204" pitchFamily="34" charset="0"/>
          <a:ea typeface="HY헤드라인M" pitchFamily="2" charset="-127"/>
        </a:defRPr>
      </a:lvl7pPr>
      <a:lvl8pPr marL="1371600" algn="l" rtl="0" eaLnBrk="0" fontAlgn="base" latinLnBrk="1" hangingPunct="0">
        <a:spcBef>
          <a:spcPct val="0"/>
        </a:spcBef>
        <a:spcAft>
          <a:spcPct val="0"/>
        </a:spcAft>
        <a:defRPr sz="3600">
          <a:solidFill>
            <a:schemeClr val="tx1"/>
          </a:solidFill>
          <a:latin typeface="Arial Black" panose="020B0A04020102020204" pitchFamily="34" charset="0"/>
          <a:ea typeface="HY헤드라인M" pitchFamily="2" charset="-127"/>
        </a:defRPr>
      </a:lvl8pPr>
      <a:lvl9pPr marL="1828800" algn="l" rtl="0" eaLnBrk="0" fontAlgn="base" latinLnBrk="1" hangingPunct="0">
        <a:spcBef>
          <a:spcPct val="0"/>
        </a:spcBef>
        <a:spcAft>
          <a:spcPct val="0"/>
        </a:spcAft>
        <a:defRPr sz="3600">
          <a:solidFill>
            <a:schemeClr val="tx1"/>
          </a:solidFill>
          <a:latin typeface="Arial Black" panose="020B0A04020102020204" pitchFamily="34" charset="0"/>
          <a:ea typeface="HY헤드라인M" pitchFamily="2" charset="-127"/>
        </a:defRPr>
      </a:lvl9pPr>
    </p:titleStyle>
    <p:bodyStyle>
      <a:lvl1pPr marL="342900" indent="-342900" algn="l" rtl="0" eaLnBrk="0" fontAlgn="base" latinLnBrk="1"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a:solidFill>
            <a:schemeClr val="tx1"/>
          </a:solidFill>
          <a:latin typeface="+mn-lt"/>
          <a:ea typeface="+mn-ea"/>
        </a:defRPr>
      </a:lvl2pPr>
      <a:lvl3pPr marL="1143000" indent="-228600" algn="l" rtl="0" eaLnBrk="0" fontAlgn="base" latinLnBrk="1" hangingPunct="0">
        <a:spcBef>
          <a:spcPct val="20000"/>
        </a:spcBef>
        <a:spcAft>
          <a:spcPct val="0"/>
        </a:spcAft>
        <a:buChar char="•"/>
        <a:defRPr sz="2400">
          <a:solidFill>
            <a:schemeClr val="tx1"/>
          </a:solidFill>
          <a:latin typeface="+mn-lt"/>
          <a:ea typeface="+mn-ea"/>
        </a:defRPr>
      </a:lvl3pPr>
      <a:lvl4pPr marL="1600200" indent="-228600" algn="l" rtl="0" eaLnBrk="0" fontAlgn="base" latinLnBrk="1" hangingPunct="0">
        <a:spcBef>
          <a:spcPct val="20000"/>
        </a:spcBef>
        <a:spcAft>
          <a:spcPct val="0"/>
        </a:spcAft>
        <a:buChar char="–"/>
        <a:defRPr sz="2000">
          <a:solidFill>
            <a:schemeClr val="tx1"/>
          </a:solidFill>
          <a:latin typeface="+mn-lt"/>
          <a:ea typeface="+mn-ea"/>
        </a:defRPr>
      </a:lvl4pPr>
      <a:lvl5pPr marL="2057400" indent="-228600" algn="l" rtl="0" eaLnBrk="0" fontAlgn="base" latinLnBrk="1" hangingPunct="0">
        <a:spcBef>
          <a:spcPct val="20000"/>
        </a:spcBef>
        <a:spcAft>
          <a:spcPct val="0"/>
        </a:spcAft>
        <a:buChar char="»"/>
        <a:defRPr sz="2000">
          <a:solidFill>
            <a:schemeClr val="tx1"/>
          </a:solidFill>
          <a:latin typeface="+mn-lt"/>
          <a:ea typeface="+mn-ea"/>
        </a:defRPr>
      </a:lvl5pPr>
      <a:lvl6pPr marL="2514600" indent="-228600" algn="l" rtl="0" eaLnBrk="0" fontAlgn="base" latinLnBrk="1" hangingPunct="0">
        <a:spcBef>
          <a:spcPct val="20000"/>
        </a:spcBef>
        <a:spcAft>
          <a:spcPct val="0"/>
        </a:spcAft>
        <a:buChar char="»"/>
        <a:defRPr sz="2000">
          <a:solidFill>
            <a:schemeClr val="tx1"/>
          </a:solidFill>
          <a:latin typeface="+mn-lt"/>
          <a:ea typeface="+mn-ea"/>
        </a:defRPr>
      </a:lvl6pPr>
      <a:lvl7pPr marL="2971800" indent="-228600" algn="l" rtl="0" eaLnBrk="0" fontAlgn="base" latinLnBrk="1" hangingPunct="0">
        <a:spcBef>
          <a:spcPct val="20000"/>
        </a:spcBef>
        <a:spcAft>
          <a:spcPct val="0"/>
        </a:spcAft>
        <a:buChar char="»"/>
        <a:defRPr sz="2000">
          <a:solidFill>
            <a:schemeClr val="tx1"/>
          </a:solidFill>
          <a:latin typeface="+mn-lt"/>
          <a:ea typeface="+mn-ea"/>
        </a:defRPr>
      </a:lvl7pPr>
      <a:lvl8pPr marL="3429000" indent="-228600" algn="l" rtl="0" eaLnBrk="0" fontAlgn="base" latinLnBrk="1" hangingPunct="0">
        <a:spcBef>
          <a:spcPct val="20000"/>
        </a:spcBef>
        <a:spcAft>
          <a:spcPct val="0"/>
        </a:spcAft>
        <a:buChar char="»"/>
        <a:defRPr sz="2000">
          <a:solidFill>
            <a:schemeClr val="tx1"/>
          </a:solidFill>
          <a:latin typeface="+mn-lt"/>
          <a:ea typeface="+mn-ea"/>
        </a:defRPr>
      </a:lvl8pPr>
      <a:lvl9pPr marL="3886200" indent="-228600" algn="l" rtl="0" eaLnBrk="0" fontAlgn="base" latinLnBrk="1"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6146" name="图片 2"/>
          <p:cNvPicPr>
            <a:picLocks noChangeAspect="1" noChangeArrowheads="1"/>
          </p:cNvPicPr>
          <p:nvPr/>
        </p:nvPicPr>
        <p:blipFill>
          <a:blip r:embed="rId14" cstate="print"/>
          <a:srcRect/>
          <a:stretch>
            <a:fillRect/>
          </a:stretch>
        </p:blipFill>
        <p:spPr bwMode="auto">
          <a:xfrm>
            <a:off x="1588" y="0"/>
            <a:ext cx="12192000" cy="6858000"/>
          </a:xfrm>
          <a:prstGeom prst="rect">
            <a:avLst/>
          </a:prstGeom>
          <a:noFill/>
          <a:ln w="9525">
            <a:noFill/>
            <a:miter lim="800000"/>
            <a:headEnd/>
            <a:tailEnd/>
          </a:ln>
        </p:spPr>
      </p:pic>
      <p:sp>
        <p:nvSpPr>
          <p:cNvPr id="6147" name="KSO_BT1"/>
          <p:cNvSpPr>
            <a:spLocks noGrp="1" noChangeArrowheads="1"/>
          </p:cNvSpPr>
          <p:nvPr>
            <p:ph type="title"/>
          </p:nvPr>
        </p:nvSpPr>
        <p:spPr bwMode="auto">
          <a:xfrm>
            <a:off x="558800" y="161925"/>
            <a:ext cx="8616950" cy="700088"/>
          </a:xfrm>
          <a:prstGeom prst="rect">
            <a:avLst/>
          </a:prstGeom>
          <a:noFill/>
          <a:ln w="9525">
            <a:noFill/>
            <a:miter lim="800000"/>
          </a:ln>
        </p:spPr>
        <p:txBody>
          <a:bodyPr vert="horz" wrap="square" lIns="91440" tIns="45720" rIns="91440" bIns="45720" numCol="1" anchor="b" anchorCtr="0" compatLnSpc="1"/>
          <a:lstStyle/>
          <a:p>
            <a:pPr lvl="0"/>
            <a:r>
              <a:rPr lang="ko-KR" smtClean="0"/>
              <a:t>单击此处编辑母版标题样式</a:t>
            </a:r>
          </a:p>
        </p:txBody>
      </p:sp>
      <p:sp>
        <p:nvSpPr>
          <p:cNvPr id="6148" name="KSO_FD"/>
          <p:cNvSpPr>
            <a:spLocks noGrp="1" noChangeArrowheads="1"/>
          </p:cNvSpPr>
          <p:nvPr>
            <p:ph type="dt" sz="half" idx="2"/>
          </p:nvPr>
        </p:nvSpPr>
        <p:spPr bwMode="auto">
          <a:xfrm>
            <a:off x="838200" y="6356350"/>
            <a:ext cx="2744788" cy="365125"/>
          </a:xfrm>
          <a:prstGeom prst="rect">
            <a:avLst/>
          </a:prstGeom>
          <a:noFill/>
          <a:ln w="9525">
            <a:noFill/>
            <a:miter lim="800000"/>
          </a:ln>
        </p:spPr>
        <p:txBody>
          <a:bodyPr vert="horz" wrap="square" lIns="91440" tIns="45720" rIns="91440" bIns="45720" numCol="1" anchor="ctr" anchorCtr="0" compatLnSpc="1"/>
          <a:lstStyle>
            <a:lvl1pPr eaLnBrk="0" hangingPunct="0">
              <a:defRPr sz="1200">
                <a:solidFill>
                  <a:srgbClr val="929292"/>
                </a:solidFill>
                <a:latin typeface="Calibri" panose="020F0502020204030204" pitchFamily="34" charset="0"/>
              </a:defRPr>
            </a:lvl1pPr>
          </a:lstStyle>
          <a:p>
            <a:pPr>
              <a:defRPr/>
            </a:pPr>
            <a:fld id="{076286F0-B5E4-4C90-BD05-70389FEC2748}" type="datetimeFigureOut">
              <a:rPr lang="zh-CN" altLang="en-US"/>
              <a:pPr>
                <a:defRPr/>
              </a:pPr>
              <a:t>2017/4/10</a:t>
            </a:fld>
            <a:endParaRPr lang="en-US"/>
          </a:p>
        </p:txBody>
      </p:sp>
      <p:sp>
        <p:nvSpPr>
          <p:cNvPr id="6149" name="KSO_FT"/>
          <p:cNvSpPr>
            <a:spLocks noGrp="1" noChangeArrowheads="1"/>
          </p:cNvSpPr>
          <p:nvPr>
            <p:ph type="ftr" sz="quarter" idx="3"/>
          </p:nvPr>
        </p:nvSpPr>
        <p:spPr bwMode="auto">
          <a:xfrm>
            <a:off x="4040188" y="6356350"/>
            <a:ext cx="4114800" cy="365125"/>
          </a:xfrm>
          <a:prstGeom prst="rect">
            <a:avLst/>
          </a:prstGeom>
          <a:noFill/>
          <a:ln w="9525">
            <a:noFill/>
            <a:miter lim="800000"/>
          </a:ln>
        </p:spPr>
        <p:txBody>
          <a:bodyPr vert="horz" wrap="square" lIns="91440" tIns="45720" rIns="91440" bIns="45720" numCol="1" anchor="ctr" anchorCtr="0" compatLnSpc="1"/>
          <a:lstStyle>
            <a:lvl1pPr algn="ctr" eaLnBrk="0" hangingPunct="0">
              <a:defRPr sz="1200">
                <a:solidFill>
                  <a:srgbClr val="929292"/>
                </a:solidFill>
                <a:latin typeface="Calibri" panose="020F0502020204030204" pitchFamily="34" charset="0"/>
              </a:defRPr>
            </a:lvl1pPr>
          </a:lstStyle>
          <a:p>
            <a:pPr>
              <a:defRPr/>
            </a:pPr>
            <a:endParaRPr lang="zh-CN" altLang="en-US"/>
          </a:p>
        </p:txBody>
      </p:sp>
      <p:sp>
        <p:nvSpPr>
          <p:cNvPr id="6150" name="KSO_FN"/>
          <p:cNvSpPr>
            <a:spLocks noGrp="1" noChangeArrowheads="1"/>
          </p:cNvSpPr>
          <p:nvPr>
            <p:ph type="sldNum" sz="quarter" idx="4"/>
          </p:nvPr>
        </p:nvSpPr>
        <p:spPr bwMode="auto">
          <a:xfrm>
            <a:off x="8612188" y="6356350"/>
            <a:ext cx="2744787" cy="365125"/>
          </a:xfrm>
          <a:prstGeom prst="rect">
            <a:avLst/>
          </a:prstGeom>
          <a:noFill/>
          <a:ln w="9525">
            <a:noFill/>
            <a:miter lim="800000"/>
          </a:ln>
        </p:spPr>
        <p:txBody>
          <a:bodyPr vert="horz" wrap="square" lIns="91440" tIns="45720" rIns="91440" bIns="45720" numCol="1" anchor="ctr" anchorCtr="0" compatLnSpc="1"/>
          <a:lstStyle>
            <a:lvl1pPr algn="r" eaLnBrk="0" hangingPunct="0">
              <a:defRPr sz="1200">
                <a:solidFill>
                  <a:srgbClr val="929292"/>
                </a:solidFill>
                <a:latin typeface="Calibri" panose="020F0502020204030204" pitchFamily="34" charset="0"/>
              </a:defRPr>
            </a:lvl1pPr>
          </a:lstStyle>
          <a:p>
            <a:pPr>
              <a:defRPr/>
            </a:pPr>
            <a:fld id="{4D64101D-C1DA-4945-AA9F-2BF9340E06B7}" type="slidenum">
              <a:rPr lang="zh-CN" altLang="en-US"/>
              <a:pPr>
                <a:defRPr/>
              </a:pPr>
              <a:t>‹#›</a:t>
            </a:fld>
            <a:endParaRPr lang="en-US"/>
          </a:p>
        </p:txBody>
      </p:sp>
      <p:sp>
        <p:nvSpPr>
          <p:cNvPr id="6151" name="KSO_BC1"/>
          <p:cNvSpPr>
            <a:spLocks noGrp="1" noChangeArrowheads="1"/>
          </p:cNvSpPr>
          <p:nvPr>
            <p:ph type="body" idx="1"/>
          </p:nvPr>
        </p:nvSpPr>
        <p:spPr bwMode="auto">
          <a:xfrm>
            <a:off x="558800" y="1027113"/>
            <a:ext cx="10672763" cy="5192712"/>
          </a:xfrm>
          <a:prstGeom prst="rect">
            <a:avLst/>
          </a:prstGeom>
          <a:noFill/>
          <a:ln w="9525">
            <a:noFill/>
            <a:miter lim="800000"/>
          </a:ln>
        </p:spPr>
        <p:txBody>
          <a:bodyPr vert="horz" wrap="square" lIns="91440" tIns="45720" rIns="91440" bIns="45720" numCol="1" anchor="t" anchorCtr="0" compatLnSpc="1"/>
          <a:lstStyle/>
          <a:p>
            <a:pPr lvl="0"/>
            <a:r>
              <a:rPr lang="ko-KR" smtClean="0"/>
              <a:t>单击此处编辑母版文本样式</a:t>
            </a:r>
          </a:p>
          <a:p>
            <a:pPr lvl="1"/>
            <a:r>
              <a:rPr lang="ko-KR" smtClean="0"/>
              <a:t>第二级</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
    <p:sndAc>
      <p:stSnd>
        <p:snd r:embed="rId13" name="suction.wav"/>
      </p:stSnd>
    </p:sndAc>
  </p:transition>
  <p:txStyles>
    <p:titleStyle>
      <a:lvl1pPr algn="l" rtl="0" eaLnBrk="0" fontAlgn="base" hangingPunct="0">
        <a:lnSpc>
          <a:spcPct val="90000"/>
        </a:lnSpc>
        <a:spcBef>
          <a:spcPct val="0"/>
        </a:spcBef>
        <a:spcAft>
          <a:spcPct val="0"/>
        </a:spcAft>
        <a:defRPr sz="3200" b="1">
          <a:solidFill>
            <a:srgbClr val="3C9E00"/>
          </a:solidFill>
          <a:latin typeface="+mj-lt"/>
          <a:ea typeface="+mj-ea"/>
          <a:cs typeface="+mj-cs"/>
        </a:defRPr>
      </a:lvl1pPr>
      <a:lvl2pPr algn="l" rtl="0" eaLnBrk="0" fontAlgn="base" hangingPunct="0">
        <a:lnSpc>
          <a:spcPct val="90000"/>
        </a:lnSpc>
        <a:spcBef>
          <a:spcPct val="0"/>
        </a:spcBef>
        <a:spcAft>
          <a:spcPct val="0"/>
        </a:spcAft>
        <a:defRPr sz="3200" b="1">
          <a:solidFill>
            <a:srgbClr val="3C9E00"/>
          </a:solidFill>
          <a:latin typeface="Arial Black" panose="020B0A04020102020204" pitchFamily="34" charset="0"/>
          <a:ea typeface="幼圆" panose="02010509060101010101" pitchFamily="49" charset="-122"/>
        </a:defRPr>
      </a:lvl2pPr>
      <a:lvl3pPr algn="l" rtl="0" eaLnBrk="0" fontAlgn="base" hangingPunct="0">
        <a:lnSpc>
          <a:spcPct val="90000"/>
        </a:lnSpc>
        <a:spcBef>
          <a:spcPct val="0"/>
        </a:spcBef>
        <a:spcAft>
          <a:spcPct val="0"/>
        </a:spcAft>
        <a:defRPr sz="3200" b="1">
          <a:solidFill>
            <a:srgbClr val="3C9E00"/>
          </a:solidFill>
          <a:latin typeface="Arial Black" panose="020B0A04020102020204" pitchFamily="34" charset="0"/>
          <a:ea typeface="幼圆" panose="02010509060101010101" pitchFamily="49" charset="-122"/>
        </a:defRPr>
      </a:lvl3pPr>
      <a:lvl4pPr algn="l" rtl="0" eaLnBrk="0" fontAlgn="base" hangingPunct="0">
        <a:lnSpc>
          <a:spcPct val="90000"/>
        </a:lnSpc>
        <a:spcBef>
          <a:spcPct val="0"/>
        </a:spcBef>
        <a:spcAft>
          <a:spcPct val="0"/>
        </a:spcAft>
        <a:defRPr sz="3200" b="1">
          <a:solidFill>
            <a:srgbClr val="3C9E00"/>
          </a:solidFill>
          <a:latin typeface="Arial Black" panose="020B0A04020102020204" pitchFamily="34" charset="0"/>
          <a:ea typeface="幼圆" panose="02010509060101010101" pitchFamily="49" charset="-122"/>
        </a:defRPr>
      </a:lvl4pPr>
      <a:lvl5pPr algn="l" rtl="0" eaLnBrk="0" fontAlgn="base" hangingPunct="0">
        <a:lnSpc>
          <a:spcPct val="90000"/>
        </a:lnSpc>
        <a:spcBef>
          <a:spcPct val="0"/>
        </a:spcBef>
        <a:spcAft>
          <a:spcPct val="0"/>
        </a:spcAft>
        <a:defRPr sz="3200" b="1">
          <a:solidFill>
            <a:srgbClr val="3C9E00"/>
          </a:solidFill>
          <a:latin typeface="Arial Black" panose="020B0A04020102020204" pitchFamily="34" charset="0"/>
          <a:ea typeface="幼圆" panose="02010509060101010101" pitchFamily="49" charset="-122"/>
        </a:defRPr>
      </a:lvl5pPr>
      <a:lvl6pPr marL="457200" algn="l" rtl="0" eaLnBrk="0" fontAlgn="base" hangingPunct="0">
        <a:lnSpc>
          <a:spcPct val="90000"/>
        </a:lnSpc>
        <a:spcBef>
          <a:spcPct val="0"/>
        </a:spcBef>
        <a:spcAft>
          <a:spcPct val="0"/>
        </a:spcAft>
        <a:defRPr sz="3200" b="1">
          <a:solidFill>
            <a:srgbClr val="3C9E00"/>
          </a:solidFill>
          <a:latin typeface="Arial Black" panose="020B0A04020102020204" pitchFamily="34" charset="0"/>
          <a:ea typeface="幼圆" panose="02010509060101010101" pitchFamily="49" charset="-122"/>
        </a:defRPr>
      </a:lvl6pPr>
      <a:lvl7pPr marL="914400" algn="l" rtl="0" eaLnBrk="0" fontAlgn="base" hangingPunct="0">
        <a:lnSpc>
          <a:spcPct val="90000"/>
        </a:lnSpc>
        <a:spcBef>
          <a:spcPct val="0"/>
        </a:spcBef>
        <a:spcAft>
          <a:spcPct val="0"/>
        </a:spcAft>
        <a:defRPr sz="3200" b="1">
          <a:solidFill>
            <a:srgbClr val="3C9E00"/>
          </a:solidFill>
          <a:latin typeface="Arial Black" panose="020B0A04020102020204" pitchFamily="34" charset="0"/>
          <a:ea typeface="幼圆" panose="02010509060101010101" pitchFamily="49" charset="-122"/>
        </a:defRPr>
      </a:lvl7pPr>
      <a:lvl8pPr marL="1371600" algn="l" rtl="0" eaLnBrk="0" fontAlgn="base" hangingPunct="0">
        <a:lnSpc>
          <a:spcPct val="90000"/>
        </a:lnSpc>
        <a:spcBef>
          <a:spcPct val="0"/>
        </a:spcBef>
        <a:spcAft>
          <a:spcPct val="0"/>
        </a:spcAft>
        <a:defRPr sz="3200" b="1">
          <a:solidFill>
            <a:srgbClr val="3C9E00"/>
          </a:solidFill>
          <a:latin typeface="Arial Black" panose="020B0A04020102020204" pitchFamily="34" charset="0"/>
          <a:ea typeface="幼圆" panose="02010509060101010101" pitchFamily="49" charset="-122"/>
        </a:defRPr>
      </a:lvl8pPr>
      <a:lvl9pPr marL="1828800" algn="l" rtl="0" eaLnBrk="0" fontAlgn="base" hangingPunct="0">
        <a:lnSpc>
          <a:spcPct val="90000"/>
        </a:lnSpc>
        <a:spcBef>
          <a:spcPct val="0"/>
        </a:spcBef>
        <a:spcAft>
          <a:spcPct val="0"/>
        </a:spcAft>
        <a:defRPr sz="3200" b="1">
          <a:solidFill>
            <a:srgbClr val="3C9E00"/>
          </a:solidFill>
          <a:latin typeface="Arial Black" panose="020B0A04020102020204" pitchFamily="34" charset="0"/>
          <a:ea typeface="幼圆" panose="02010509060101010101" pitchFamily="49" charset="-122"/>
        </a:defRPr>
      </a:lvl9pPr>
    </p:titleStyle>
    <p:bodyStyle>
      <a:lvl1pPr marL="357505" indent="-357505" algn="just" rtl="0" eaLnBrk="0" fontAlgn="base" hangingPunct="0">
        <a:lnSpc>
          <a:spcPct val="110000"/>
        </a:lnSpc>
        <a:spcBef>
          <a:spcPts val="1800"/>
        </a:spcBef>
        <a:spcAft>
          <a:spcPct val="0"/>
        </a:spcAft>
        <a:buClr>
          <a:schemeClr val="accent1"/>
        </a:buClr>
        <a:buSzPct val="70000"/>
        <a:buFont typeface="Wingdings" panose="05000000000000000000" pitchFamily="2" charset="2"/>
        <a:buChar char="¦"/>
        <a:defRPr sz="2000" b="1">
          <a:solidFill>
            <a:srgbClr val="69A018"/>
          </a:solidFill>
          <a:latin typeface="+mn-lt"/>
          <a:ea typeface="+mn-ea"/>
          <a:cs typeface="+mn-cs"/>
        </a:defRPr>
      </a:lvl1pPr>
      <a:lvl2pPr marL="357505" indent="-357505" algn="just" rtl="0" eaLnBrk="0" fontAlgn="base" hangingPunct="0">
        <a:lnSpc>
          <a:spcPct val="130000"/>
        </a:lnSpc>
        <a:spcBef>
          <a:spcPct val="0"/>
        </a:spcBef>
        <a:spcAft>
          <a:spcPts val="600"/>
        </a:spcAft>
        <a:buClr>
          <a:srgbClr val="88FF3E"/>
        </a:buClr>
        <a:buFont typeface="幼圆" panose="02010509060101010101" pitchFamily="49" charset="-122"/>
        <a:buChar char=" "/>
        <a:defRPr sz="1600">
          <a:solidFill>
            <a:srgbClr val="5B552D"/>
          </a:solidFill>
          <a:latin typeface="+mn-ea"/>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6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6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6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6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6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6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6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WordArt 2"/>
          <p:cNvSpPr>
            <a:spLocks noChangeArrowheads="1" noChangeShapeType="1"/>
          </p:cNvSpPr>
          <p:nvPr/>
        </p:nvSpPr>
        <p:spPr bwMode="auto">
          <a:xfrm>
            <a:off x="2714625" y="2852738"/>
            <a:ext cx="6684963" cy="763587"/>
          </a:xfrm>
          <a:prstGeom prst="rect">
            <a:avLst/>
          </a:prstGeom>
        </p:spPr>
        <p:txBody>
          <a:bodyPr wrap="none" fromWordArt="1">
            <a:prstTxWarp prst="textPlain">
              <a:avLst>
                <a:gd name="adj" fmla="val 50000"/>
              </a:avLst>
            </a:prstTxWarp>
          </a:bodyPr>
          <a:lstStyle/>
          <a:p>
            <a:pPr algn="ctr"/>
            <a:r>
              <a:rPr lang="zh-CN" altLang="en-US" sz="3600" kern="10" dirty="0">
                <a:ln w="9525">
                  <a:noFill/>
                  <a:round/>
                </a:ln>
                <a:gradFill rotWithShape="1">
                  <a:gsLst>
                    <a:gs pos="0">
                      <a:srgbClr val="156B13"/>
                    </a:gs>
                    <a:gs pos="50000">
                      <a:srgbClr val="9CB86E"/>
                    </a:gs>
                    <a:gs pos="100000">
                      <a:srgbClr val="DDEBCF"/>
                    </a:gs>
                  </a:gsLst>
                  <a:lin ang="5400000" scaled="1"/>
                </a:gradFill>
                <a:effectLst>
                  <a:outerShdw dist="38100" dir="5400000" algn="ctr" rotWithShape="0">
                    <a:srgbClr val="4D4D4D">
                      <a:alpha val="78998"/>
                    </a:srgbClr>
                  </a:outerShdw>
                </a:effectLst>
                <a:latin typeface="方正大黑简体" panose="03000509000000000000" pitchFamily="65" charset="-122"/>
                <a:ea typeface="方正大黑简体" panose="03000509000000000000" pitchFamily="65" charset="-122"/>
              </a:rPr>
              <a:t>节 约 用 水 管 理 工 作</a:t>
            </a:r>
          </a:p>
        </p:txBody>
      </p:sp>
      <p:pic>
        <p:nvPicPr>
          <p:cNvPr id="11267" name="Picture 3" descr="56w58PICGQ6"/>
          <p:cNvPicPr>
            <a:picLocks noChangeAspect="1" noChangeArrowheads="1"/>
          </p:cNvPicPr>
          <p:nvPr/>
        </p:nvPicPr>
        <p:blipFill>
          <a:blip r:embed="rId3" cstate="print">
            <a:lum bright="12000"/>
          </a:blip>
          <a:srcRect/>
          <a:stretch>
            <a:fillRect/>
          </a:stretch>
        </p:blipFill>
        <p:spPr bwMode="auto">
          <a:xfrm>
            <a:off x="9482138" y="2781300"/>
            <a:ext cx="1425575" cy="1792288"/>
          </a:xfrm>
          <a:prstGeom prst="rect">
            <a:avLst/>
          </a:prstGeom>
          <a:noFill/>
          <a:ln w="9525">
            <a:noFill/>
            <a:miter lim="800000"/>
            <a:headEnd/>
            <a:tailEnd/>
          </a:ln>
          <a:effectLst>
            <a:outerShdw dist="63500" dir="3187806" algn="ctr" rotWithShape="0">
              <a:schemeClr val="tx2">
                <a:alpha val="50000"/>
              </a:schemeClr>
            </a:outerShdw>
          </a:effectLst>
        </p:spPr>
      </p:pic>
      <p:pic>
        <p:nvPicPr>
          <p:cNvPr id="11268" name="Picture 4" descr="92B58PIC4sY_1024"/>
          <p:cNvPicPr>
            <a:picLocks noChangeAspect="1" noChangeArrowheads="1"/>
          </p:cNvPicPr>
          <p:nvPr/>
        </p:nvPicPr>
        <p:blipFill>
          <a:blip r:embed="rId4" cstate="print"/>
          <a:srcRect/>
          <a:stretch>
            <a:fillRect/>
          </a:stretch>
        </p:blipFill>
        <p:spPr bwMode="auto">
          <a:xfrm>
            <a:off x="10345738" y="1628775"/>
            <a:ext cx="1785937" cy="1898650"/>
          </a:xfrm>
          <a:prstGeom prst="rect">
            <a:avLst/>
          </a:prstGeom>
          <a:noFill/>
          <a:ln w="9525">
            <a:noFill/>
            <a:miter lim="800000"/>
            <a:headEnd/>
            <a:tailEnd/>
          </a:ln>
          <a:effectLst>
            <a:outerShdw dist="35921" dir="2700000" algn="ctr" rotWithShape="0">
              <a:schemeClr val="folHlink"/>
            </a:outerShdw>
          </a:effectLst>
        </p:spPr>
      </p:pic>
      <p:pic>
        <p:nvPicPr>
          <p:cNvPr id="11269" name="Picture 5" descr="psd_cd0416_00085"/>
          <p:cNvPicPr>
            <a:picLocks noChangeAspect="1" noChangeArrowheads="1"/>
          </p:cNvPicPr>
          <p:nvPr/>
        </p:nvPicPr>
        <p:blipFill>
          <a:blip r:embed="rId5" cstate="print"/>
          <a:srcRect/>
          <a:stretch>
            <a:fillRect/>
          </a:stretch>
        </p:blipFill>
        <p:spPr bwMode="auto">
          <a:xfrm>
            <a:off x="9626600" y="0"/>
            <a:ext cx="2376488" cy="1776413"/>
          </a:xfrm>
          <a:prstGeom prst="rect">
            <a:avLst/>
          </a:prstGeom>
          <a:noFill/>
          <a:ln w="9525">
            <a:noFill/>
            <a:miter lim="800000"/>
            <a:headEnd/>
            <a:tailEnd/>
          </a:ln>
          <a:effectLst>
            <a:outerShdw dist="35921" dir="2700000" algn="ctr" rotWithShape="0">
              <a:schemeClr val="folHlink"/>
            </a:outerShdw>
          </a:effectLst>
        </p:spPr>
      </p:pic>
    </p:spTree>
  </p:cSld>
  <p:clrMapOvr>
    <a:masterClrMapping/>
  </p:clrMapOvr>
  <p:transition spd="slow">
    <p:blinds dir="vert"/>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slide(fromBottom)">
                                      <p:cBhvr>
                                        <p:cTn id="7" dur="500"/>
                                        <p:tgtEl>
                                          <p:spTgt spid="870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4294967295"/>
          </p:nvPr>
        </p:nvSpPr>
        <p:spPr>
          <a:xfrm>
            <a:off x="482600" y="1341438"/>
            <a:ext cx="10995025" cy="4895850"/>
          </a:xfrm>
        </p:spPr>
        <p:txBody>
          <a:bodyPr/>
          <a:lstStyle/>
          <a:p>
            <a:pPr eaLnBrk="1" hangingPunct="1">
              <a:lnSpc>
                <a:spcPct val="150000"/>
              </a:lnSpc>
              <a:spcBef>
                <a:spcPct val="0"/>
              </a:spcBef>
              <a:buFont typeface="Wingdings" panose="05000000000000000000" pitchFamily="2" charset="2"/>
              <a:buNone/>
            </a:pPr>
            <a:r>
              <a:rPr lang="zh-CN" altLang="en-US" sz="1800" smtClean="0">
                <a:latin typeface="Arial Black" panose="020B0A04020102020204" pitchFamily="34" charset="0"/>
              </a:rPr>
              <a:t>         </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中华人民共和国水法</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城市节约用水管理规定</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河南省节约用水管理条例</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河南省城市供水管理办法</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河南省水行政处罚裁量标准</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河南省用水定额</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豫价市字（</a:t>
            </a:r>
            <a:r>
              <a:rPr lang="en-US" altLang="zh-CN" sz="1600" smtClean="0">
                <a:latin typeface="黑体" panose="02010609060101010101" pitchFamily="49" charset="-122"/>
                <a:ea typeface="黑体" panose="02010609060101010101" pitchFamily="49" charset="-122"/>
              </a:rPr>
              <a:t>1989</a:t>
            </a:r>
            <a:r>
              <a:rPr lang="en-US" sz="1600" smtClean="0">
                <a:latin typeface="黑体" panose="02010609060101010101" pitchFamily="49" charset="-122"/>
                <a:ea typeface="黑体" panose="02010609060101010101" pitchFamily="49" charset="-122"/>
              </a:rPr>
              <a:t>）第</a:t>
            </a:r>
            <a:r>
              <a:rPr lang="en-US" altLang="zh-CN" sz="1600" smtClean="0">
                <a:latin typeface="黑体" panose="02010609060101010101" pitchFamily="49" charset="-122"/>
                <a:ea typeface="黑体" panose="02010609060101010101" pitchFamily="49" charset="-122"/>
              </a:rPr>
              <a:t>191</a:t>
            </a:r>
            <a:r>
              <a:rPr lang="en-US" sz="1600" smtClean="0">
                <a:latin typeface="黑体" panose="02010609060101010101" pitchFamily="49" charset="-122"/>
                <a:ea typeface="黑体" panose="02010609060101010101" pitchFamily="49" charset="-122"/>
              </a:rPr>
              <a:t>号</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文以及地方水行政主管部门出台的使用公共供水的，计划用水单位认定办法。</a:t>
            </a:r>
            <a:r>
              <a:rPr lang="en-US" sz="1600" smtClean="0">
                <a:solidFill>
                  <a:srgbClr val="FF0000"/>
                </a:solidFill>
                <a:latin typeface="黑体" panose="02010609060101010101" pitchFamily="49" charset="-122"/>
                <a:ea typeface="黑体" panose="02010609060101010101" pitchFamily="49" charset="-122"/>
              </a:rPr>
              <a:t>其中</a:t>
            </a:r>
            <a:r>
              <a:rPr lang="en-US" altLang="zh-CN" sz="1600" smtClean="0">
                <a:solidFill>
                  <a:srgbClr val="FF0000"/>
                </a:solidFill>
                <a:latin typeface="黑体" panose="02010609060101010101" pitchFamily="49" charset="-122"/>
                <a:ea typeface="黑体" panose="02010609060101010101" pitchFamily="49" charset="-122"/>
              </a:rPr>
              <a:t>《</a:t>
            </a:r>
            <a:r>
              <a:rPr lang="en-US" sz="1600" smtClean="0">
                <a:solidFill>
                  <a:srgbClr val="FF0000"/>
                </a:solidFill>
                <a:latin typeface="黑体" panose="02010609060101010101" pitchFamily="49" charset="-122"/>
                <a:ea typeface="黑体" panose="02010609060101010101" pitchFamily="49" charset="-122"/>
              </a:rPr>
              <a:t>水法</a:t>
            </a:r>
            <a:r>
              <a:rPr lang="en-US" altLang="zh-CN" sz="1600" smtClean="0">
                <a:solidFill>
                  <a:srgbClr val="FF0000"/>
                </a:solidFill>
                <a:latin typeface="黑体" panose="02010609060101010101" pitchFamily="49" charset="-122"/>
                <a:ea typeface="黑体" panose="02010609060101010101" pitchFamily="49" charset="-122"/>
              </a:rPr>
              <a:t>》</a:t>
            </a:r>
            <a:r>
              <a:rPr lang="en-US" sz="1600" smtClean="0">
                <a:solidFill>
                  <a:srgbClr val="FF0000"/>
                </a:solidFill>
                <a:latin typeface="黑体" panose="02010609060101010101" pitchFamily="49" charset="-122"/>
                <a:ea typeface="黑体" panose="02010609060101010101" pitchFamily="49" charset="-122"/>
              </a:rPr>
              <a:t>第四十九条</a:t>
            </a:r>
            <a:r>
              <a:rPr lang="en-US" altLang="zh-CN" sz="1600" smtClean="0">
                <a:solidFill>
                  <a:srgbClr val="FF0000"/>
                </a:solidFill>
                <a:latin typeface="黑体" panose="02010609060101010101" pitchFamily="49" charset="-122"/>
                <a:ea typeface="黑体" panose="02010609060101010101" pitchFamily="49" charset="-122"/>
              </a:rPr>
              <a:t>:“</a:t>
            </a:r>
            <a:r>
              <a:rPr lang="en-US" sz="1600" smtClean="0">
                <a:solidFill>
                  <a:srgbClr val="FF0000"/>
                </a:solidFill>
                <a:latin typeface="黑体" panose="02010609060101010101" pitchFamily="49" charset="-122"/>
                <a:ea typeface="黑体" panose="02010609060101010101" pitchFamily="49" charset="-122"/>
              </a:rPr>
              <a:t>用水应当计量</a:t>
            </a:r>
            <a:r>
              <a:rPr lang="en-US" altLang="zh-CN" sz="1600" smtClean="0">
                <a:solidFill>
                  <a:srgbClr val="FF0000"/>
                </a:solidFill>
                <a:latin typeface="黑体" panose="02010609060101010101" pitchFamily="49" charset="-122"/>
                <a:ea typeface="黑体" panose="02010609060101010101" pitchFamily="49" charset="-122"/>
              </a:rPr>
              <a:t>,</a:t>
            </a:r>
            <a:r>
              <a:rPr lang="en-US" sz="1600" smtClean="0">
                <a:solidFill>
                  <a:srgbClr val="FF0000"/>
                </a:solidFill>
                <a:latin typeface="黑体" panose="02010609060101010101" pitchFamily="49" charset="-122"/>
                <a:ea typeface="黑体" panose="02010609060101010101" pitchFamily="49" charset="-122"/>
              </a:rPr>
              <a:t>并按照批准的用水计划用水。用水实行计量收费和超定额累进加价制度”。明确界定了两个方面的规定，一是用水实行计划，二是超计划用水实行加价收费，可以说水法赋予了我们开展计划用水工作的权利；</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城市节约用水管理规定</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明确界定了城市规划区范围内实行计划用水；</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河南省节约用水管理条例</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又从各个方面规定了计划用水具体实施办法；（条例虽然含盖了计划用水的很多方面，但由于出台的比较晚</a:t>
            </a:r>
            <a:r>
              <a:rPr lang="en-US" altLang="zh-CN" sz="1600" smtClean="0">
                <a:latin typeface="黑体" panose="02010609060101010101" pitchFamily="49" charset="-122"/>
                <a:ea typeface="黑体" panose="02010609060101010101" pitchFamily="49" charset="-122"/>
              </a:rPr>
              <a:t>[2004</a:t>
            </a:r>
            <a:r>
              <a:rPr lang="en-US" sz="1600" smtClean="0">
                <a:latin typeface="黑体" panose="02010609060101010101" pitchFamily="49" charset="-122"/>
                <a:ea typeface="黑体" panose="02010609060101010101" pitchFamily="49" charset="-122"/>
              </a:rPr>
              <a:t>年</a:t>
            </a:r>
            <a:r>
              <a:rPr lang="en-US" altLang="zh-CN" sz="1600" smtClean="0">
                <a:latin typeface="黑体" panose="02010609060101010101" pitchFamily="49" charset="-122"/>
                <a:ea typeface="黑体" panose="02010609060101010101" pitchFamily="49" charset="-122"/>
              </a:rPr>
              <a:t>9</a:t>
            </a:r>
            <a:r>
              <a:rPr lang="en-US" sz="1600" smtClean="0">
                <a:latin typeface="黑体" panose="02010609060101010101" pitchFamily="49" charset="-122"/>
                <a:ea typeface="黑体" panose="02010609060101010101" pitchFamily="49" charset="-122"/>
              </a:rPr>
              <a:t>月</a:t>
            </a:r>
            <a:r>
              <a:rPr lang="en-US" altLang="zh-CN" sz="1600" smtClean="0">
                <a:latin typeface="黑体" panose="02010609060101010101" pitchFamily="49" charset="-122"/>
                <a:ea typeface="黑体" panose="02010609060101010101" pitchFamily="49" charset="-122"/>
              </a:rPr>
              <a:t>1</a:t>
            </a:r>
            <a:r>
              <a:rPr lang="en-US" sz="1600" smtClean="0">
                <a:latin typeface="黑体" panose="02010609060101010101" pitchFamily="49" charset="-122"/>
                <a:ea typeface="黑体" panose="02010609060101010101" pitchFamily="49" charset="-122"/>
              </a:rPr>
              <a:t>日施行</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，仅仅只有不到</a:t>
            </a:r>
            <a:r>
              <a:rPr lang="en-US" altLang="zh-CN" sz="1600" smtClean="0">
                <a:latin typeface="黑体" panose="02010609060101010101" pitchFamily="49" charset="-122"/>
                <a:ea typeface="黑体" panose="02010609060101010101" pitchFamily="49" charset="-122"/>
              </a:rPr>
              <a:t>10</a:t>
            </a:r>
            <a:r>
              <a:rPr lang="en-US" sz="1600" smtClean="0">
                <a:latin typeface="黑体" panose="02010609060101010101" pitchFamily="49" charset="-122"/>
                <a:ea typeface="黑体" panose="02010609060101010101" pitchFamily="49" charset="-122"/>
              </a:rPr>
              <a:t>年的时间，比如对水平衡测试的规定，条例第</a:t>
            </a:r>
            <a:r>
              <a:rPr lang="en-US" altLang="zh-CN" sz="1600" smtClean="0">
                <a:latin typeface="黑体" panose="02010609060101010101" pitchFamily="49" charset="-122"/>
                <a:ea typeface="黑体" panose="02010609060101010101" pitchFamily="49" charset="-122"/>
              </a:rPr>
              <a:t>20</a:t>
            </a:r>
            <a:r>
              <a:rPr lang="en-US" sz="1600" smtClean="0">
                <a:latin typeface="黑体" panose="02010609060101010101" pitchFamily="49" charset="-122"/>
                <a:ea typeface="黑体" panose="02010609060101010101" pitchFamily="49" charset="-122"/>
              </a:rPr>
              <a:t>条只做了笼统的规定，</a:t>
            </a:r>
            <a:r>
              <a:rPr lang="en-US" altLang="zh-CN" sz="1600" smtClean="0">
                <a:latin typeface="黑体" panose="02010609060101010101" pitchFamily="49" charset="-122"/>
                <a:ea typeface="黑体" panose="02010609060101010101" pitchFamily="49" charset="-122"/>
              </a:rPr>
              <a:t>2013</a:t>
            </a:r>
            <a:r>
              <a:rPr lang="en-US" sz="1600" smtClean="0">
                <a:latin typeface="黑体" panose="02010609060101010101" pitchFamily="49" charset="-122"/>
                <a:ea typeface="黑体" panose="02010609060101010101" pitchFamily="49" charset="-122"/>
              </a:rPr>
              <a:t>年省厅、发改委才出台了</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河南省水平衡测试管理办法</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，总算具有了可操作性。因此随着社会的发展，也迫切需要对条例进行修订完善。）</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河南省城市供水管理办法</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详细规定了超计划用水加价收费的滞纳金标准；</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河南省用水定额</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是核定计划用水单位用水计划指标的依据；河南省城乡建设环境保护厅、河南省财政厅、河南省物价局</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豫价市字（</a:t>
            </a:r>
            <a:r>
              <a:rPr lang="en-US" altLang="zh-CN" sz="1600" smtClean="0">
                <a:latin typeface="黑体" panose="02010609060101010101" pitchFamily="49" charset="-122"/>
                <a:ea typeface="黑体" panose="02010609060101010101" pitchFamily="49" charset="-122"/>
              </a:rPr>
              <a:t>1989</a:t>
            </a:r>
            <a:r>
              <a:rPr lang="en-US" sz="1600" smtClean="0">
                <a:latin typeface="黑体" panose="02010609060101010101" pitchFamily="49" charset="-122"/>
                <a:ea typeface="黑体" panose="02010609060101010101" pitchFamily="49" charset="-122"/>
              </a:rPr>
              <a:t>）第</a:t>
            </a:r>
            <a:r>
              <a:rPr lang="en-US" altLang="zh-CN" sz="1600" smtClean="0">
                <a:latin typeface="黑体" panose="02010609060101010101" pitchFamily="49" charset="-122"/>
                <a:ea typeface="黑体" panose="02010609060101010101" pitchFamily="49" charset="-122"/>
              </a:rPr>
              <a:t>191</a:t>
            </a:r>
            <a:r>
              <a:rPr lang="en-US" sz="1600" smtClean="0">
                <a:latin typeface="黑体" panose="02010609060101010101" pitchFamily="49" charset="-122"/>
                <a:ea typeface="黑体" panose="02010609060101010101" pitchFamily="49" charset="-122"/>
              </a:rPr>
              <a:t>号</a:t>
            </a:r>
            <a:r>
              <a:rPr lang="en-US" altLang="zh-CN" sz="1600" smtClean="0">
                <a:latin typeface="黑体" panose="02010609060101010101" pitchFamily="49" charset="-122"/>
                <a:ea typeface="黑体" panose="02010609060101010101" pitchFamily="49" charset="-122"/>
              </a:rPr>
              <a:t>》</a:t>
            </a:r>
            <a:r>
              <a:rPr lang="en-US" sz="1600" smtClean="0">
                <a:latin typeface="黑体" panose="02010609060101010101" pitchFamily="49" charset="-122"/>
                <a:ea typeface="黑体" panose="02010609060101010101" pitchFamily="49" charset="-122"/>
              </a:rPr>
              <a:t>文件对超计划用水加价水费出台了具体的标准（豫价房函字（</a:t>
            </a:r>
            <a:r>
              <a:rPr lang="en-US" altLang="zh-CN" sz="1600" smtClean="0">
                <a:latin typeface="黑体" panose="02010609060101010101" pitchFamily="49" charset="-122"/>
                <a:ea typeface="黑体" panose="02010609060101010101" pitchFamily="49" charset="-122"/>
              </a:rPr>
              <a:t>1999</a:t>
            </a:r>
            <a:r>
              <a:rPr lang="en-US" sz="1600" smtClean="0">
                <a:latin typeface="黑体" panose="02010609060101010101" pitchFamily="49" charset="-122"/>
                <a:ea typeface="黑体" panose="02010609060101010101" pitchFamily="49" charset="-122"/>
              </a:rPr>
              <a:t>）</a:t>
            </a:r>
            <a:r>
              <a:rPr lang="en-US" altLang="zh-CN" sz="1600" smtClean="0">
                <a:latin typeface="黑体" panose="02010609060101010101" pitchFamily="49" charset="-122"/>
                <a:ea typeface="黑体" panose="02010609060101010101" pitchFamily="49" charset="-122"/>
              </a:rPr>
              <a:t>25</a:t>
            </a:r>
            <a:r>
              <a:rPr lang="en-US" sz="1600" smtClean="0">
                <a:latin typeface="黑体" panose="02010609060101010101" pitchFamily="49" charset="-122"/>
                <a:ea typeface="黑体" panose="02010609060101010101" pitchFamily="49" charset="-122"/>
              </a:rPr>
              <a:t>号文废止）。</a:t>
            </a:r>
          </a:p>
          <a:p>
            <a:pPr eaLnBrk="1" hangingPunct="1">
              <a:spcBef>
                <a:spcPct val="0"/>
              </a:spcBef>
            </a:pPr>
            <a:endParaRPr lang="en-US" altLang="zh-CN" sz="1000" smtClean="0"/>
          </a:p>
          <a:p>
            <a:pPr eaLnBrk="1" hangingPunct="1">
              <a:lnSpc>
                <a:spcPct val="80000"/>
              </a:lnSpc>
            </a:pPr>
            <a:endParaRPr lang="en-US" altLang="zh-CN" smtClean="0"/>
          </a:p>
        </p:txBody>
      </p:sp>
      <p:sp>
        <p:nvSpPr>
          <p:cNvPr id="95235" name="Rectangle 6"/>
          <p:cNvSpPr>
            <a:spLocks noGrp="1" noChangeArrowheads="1"/>
          </p:cNvSpPr>
          <p:nvPr>
            <p:ph type="title" idx="4294967295"/>
          </p:nvPr>
        </p:nvSpPr>
        <p:spPr>
          <a:xfrm>
            <a:off x="769938" y="404813"/>
            <a:ext cx="10974387" cy="331787"/>
          </a:xfrm>
        </p:spPr>
        <p:txBody>
          <a:bodyPr anchor="ctr"/>
          <a:lstStyle/>
          <a:p>
            <a:pPr eaLnBrk="1" hangingPunct="1"/>
            <a:r>
              <a:rPr lang="ko-KR" sz="2800" smtClean="0">
                <a:solidFill>
                  <a:srgbClr val="008000"/>
                </a:solidFill>
                <a:ea typeface="方正大黑简体" panose="03000509000000000000" pitchFamily="65" charset="-122"/>
              </a:rPr>
              <a:t>二、开展节水工作法律、法规及政策文件依据</a:t>
            </a:r>
            <a:r>
              <a:rPr lang="ko-KR" sz="2800" smtClean="0"/>
              <a:t> </a:t>
            </a:r>
          </a:p>
        </p:txBody>
      </p: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文本框 6"/>
          <p:cNvSpPr txBox="1">
            <a:spLocks noChangeArrowheads="1"/>
          </p:cNvSpPr>
          <p:nvPr/>
        </p:nvSpPr>
        <p:spPr bwMode="auto">
          <a:xfrm>
            <a:off x="1570038" y="1744663"/>
            <a:ext cx="4205287" cy="3124200"/>
          </a:xfrm>
          <a:prstGeom prst="rect">
            <a:avLst/>
          </a:prstGeom>
          <a:noFill/>
          <a:ln w="9525">
            <a:noFill/>
            <a:miter lim="800000"/>
          </a:ln>
        </p:spPr>
        <p:txBody>
          <a:bodyPr>
            <a:spAutoFit/>
          </a:bodyPr>
          <a:lstStyle/>
          <a:p>
            <a:pPr algn="ctr" eaLnBrk="0" hangingPunct="0"/>
            <a:r>
              <a:rPr lang="en-US" altLang="zh-CN" sz="19900" b="1">
                <a:solidFill>
                  <a:srgbClr val="83B40D"/>
                </a:solidFill>
                <a:latin typeface="Arial Black" panose="020B0A04020102020204" pitchFamily="34" charset="0"/>
                <a:ea typeface="微软雅黑" panose="020B0503020204020204" pitchFamily="34" charset="-122"/>
              </a:rPr>
              <a:t>0</a:t>
            </a:r>
            <a:r>
              <a:rPr lang="zh-CN" altLang="en-US" sz="19900" b="1">
                <a:solidFill>
                  <a:srgbClr val="83B40D"/>
                </a:solidFill>
                <a:latin typeface="Arial Black" panose="020B0A04020102020204" pitchFamily="34" charset="0"/>
                <a:ea typeface="微软雅黑" panose="020B0503020204020204" pitchFamily="34" charset="-122"/>
              </a:rPr>
              <a:t>3</a:t>
            </a:r>
          </a:p>
        </p:txBody>
      </p:sp>
      <p:sp>
        <p:nvSpPr>
          <p:cNvPr id="96259" name="文本框 7"/>
          <p:cNvSpPr txBox="1">
            <a:spLocks noChangeArrowheads="1"/>
          </p:cNvSpPr>
          <p:nvPr/>
        </p:nvSpPr>
        <p:spPr bwMode="auto">
          <a:xfrm>
            <a:off x="1525588" y="3070225"/>
            <a:ext cx="3887787" cy="639763"/>
          </a:xfrm>
          <a:prstGeom prst="rect">
            <a:avLst/>
          </a:prstGeom>
          <a:solidFill>
            <a:srgbClr val="FFFFFF"/>
          </a:solidFill>
          <a:ln w="9525">
            <a:noFill/>
            <a:miter lim="800000"/>
          </a:ln>
        </p:spPr>
        <p:txBody>
          <a:bodyPr>
            <a:spAutoFit/>
          </a:bodyPr>
          <a:lstStyle/>
          <a:p>
            <a:pPr eaLnBrk="0" hangingPunct="0"/>
            <a:r>
              <a:rPr lang="en-US" altLang="zh-CN" sz="3600" b="1">
                <a:solidFill>
                  <a:srgbClr val="83B40D"/>
                </a:solidFill>
                <a:latin typeface="Times New Roman" panose="02020603050405020304" pitchFamily="18" charset="0"/>
                <a:cs typeface="Times New Roman" panose="02020603050405020304" pitchFamily="18" charset="0"/>
              </a:rPr>
              <a:t>      PART </a:t>
            </a:r>
            <a:r>
              <a:rPr lang="zh-CN" altLang="en-US" sz="3600" b="1">
                <a:solidFill>
                  <a:srgbClr val="83B40D"/>
                </a:solidFill>
                <a:latin typeface="Times New Roman" panose="02020603050405020304" pitchFamily="18" charset="0"/>
                <a:ea typeface="宋体" panose="02010600030101010101" pitchFamily="2" charset="-122"/>
              </a:rPr>
              <a:t>THREE</a:t>
            </a:r>
          </a:p>
        </p:txBody>
      </p:sp>
      <p:sp>
        <p:nvSpPr>
          <p:cNvPr id="96260" name="文本框 8"/>
          <p:cNvSpPr txBox="1">
            <a:spLocks noChangeArrowheads="1"/>
          </p:cNvSpPr>
          <p:nvPr/>
        </p:nvSpPr>
        <p:spPr bwMode="auto">
          <a:xfrm>
            <a:off x="5413375" y="2854325"/>
            <a:ext cx="4662488" cy="1066800"/>
          </a:xfrm>
          <a:prstGeom prst="rect">
            <a:avLst/>
          </a:prstGeom>
          <a:noFill/>
          <a:ln w="9525">
            <a:noFill/>
            <a:miter lim="800000"/>
          </a:ln>
        </p:spPr>
        <p:txBody>
          <a:bodyPr>
            <a:spAutoFit/>
          </a:bodyPr>
          <a:lstStyle/>
          <a:p>
            <a:pPr algn="ctr" eaLnBrk="0" hangingPunct="0"/>
            <a:r>
              <a:rPr lang="ko-KR" sz="3200">
                <a:solidFill>
                  <a:schemeClr val="accent1"/>
                </a:solidFill>
                <a:ea typeface="方正大黑简体" panose="03000509000000000000" pitchFamily="65" charset="-122"/>
              </a:rPr>
              <a:t>用水计划指标的申请、</a:t>
            </a:r>
          </a:p>
          <a:p>
            <a:pPr algn="ctr" eaLnBrk="0" hangingPunct="0"/>
            <a:r>
              <a:rPr lang="ko-KR" sz="3200">
                <a:solidFill>
                  <a:schemeClr val="accent1"/>
                </a:solidFill>
                <a:ea typeface="方正大黑简体" panose="03000509000000000000" pitchFamily="65" charset="-122"/>
              </a:rPr>
              <a:t>核定和下达</a:t>
            </a:r>
          </a:p>
        </p:txBody>
      </p:sp>
      <p:cxnSp>
        <p:nvCxnSpPr>
          <p:cNvPr id="96261" name="直接连接符 10"/>
          <p:cNvCxnSpPr>
            <a:cxnSpLocks noChangeShapeType="1"/>
          </p:cNvCxnSpPr>
          <p:nvPr/>
        </p:nvCxnSpPr>
        <p:spPr bwMode="auto">
          <a:xfrm>
            <a:off x="5495925" y="3824288"/>
            <a:ext cx="4608513" cy="0"/>
          </a:xfrm>
          <a:prstGeom prst="line">
            <a:avLst/>
          </a:prstGeom>
          <a:noFill/>
          <a:ln w="12700">
            <a:solidFill>
              <a:srgbClr val="DFDFDF"/>
            </a:solidFill>
            <a:round/>
            <a:headEnd type="oval" w="med" len="med"/>
            <a:tailEnd type="oval" w="med" len="med"/>
          </a:ln>
        </p:spPr>
      </p:cxn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4294967295"/>
          </p:nvPr>
        </p:nvSpPr>
        <p:spPr>
          <a:xfrm>
            <a:off x="482600" y="1412875"/>
            <a:ext cx="11017250" cy="4525963"/>
          </a:xfrm>
        </p:spPr>
        <p:txBody>
          <a:bodyPr/>
          <a:lstStyle/>
          <a:p>
            <a:pPr eaLnBrk="1" hangingPunct="1">
              <a:lnSpc>
                <a:spcPct val="130000"/>
              </a:lnSpc>
              <a:spcBef>
                <a:spcPct val="0"/>
              </a:spcBef>
              <a:buFont typeface="Wingdings" panose="05000000000000000000" pitchFamily="2" charset="2"/>
              <a:buNone/>
            </a:pPr>
            <a:r>
              <a:rPr lang="zh-CN" altLang="en-US" sz="1400" smtClean="0">
                <a:latin typeface="Arial Black" panose="020B0A04020102020204" pitchFamily="34" charset="0"/>
              </a:rPr>
              <a:t>             </a:t>
            </a:r>
            <a:r>
              <a:rPr lang="en-US" sz="1600" smtClean="0">
                <a:latin typeface="Arial Black" panose="020B0A04020102020204" pitchFamily="34" charset="0"/>
              </a:rPr>
              <a:t>计划用水是节水管理的重要基础工作，是推动节水工作行之有效的重要制度和手段，是节水管理工作的核心。我们严格按照</a:t>
            </a:r>
            <a:r>
              <a:rPr lang="en-US" altLang="zh-CN" sz="1600" smtClean="0">
                <a:latin typeface="Arial Black" panose="020B0A04020102020204" pitchFamily="34" charset="0"/>
              </a:rPr>
              <a:t>《</a:t>
            </a:r>
            <a:r>
              <a:rPr lang="en-US" sz="1600" smtClean="0">
                <a:latin typeface="Arial Black" panose="020B0A04020102020204" pitchFamily="34" charset="0"/>
              </a:rPr>
              <a:t>河南省节约用水管理条例</a:t>
            </a:r>
            <a:r>
              <a:rPr lang="en-US" altLang="zh-CN" sz="1600" smtClean="0">
                <a:latin typeface="Arial Black" panose="020B0A04020102020204" pitchFamily="34" charset="0"/>
              </a:rPr>
              <a:t>》</a:t>
            </a:r>
            <a:r>
              <a:rPr lang="en-US" sz="1600" smtClean="0">
                <a:latin typeface="Arial Black" panose="020B0A04020102020204" pitchFamily="34" charset="0"/>
              </a:rPr>
              <a:t>认真组织实施，对市规划区内计划用水单位全部纳入计划用水管理。在每年的</a:t>
            </a:r>
            <a:r>
              <a:rPr lang="en-US" altLang="zh-CN" sz="1600" smtClean="0">
                <a:latin typeface="Arial Black" panose="020B0A04020102020204" pitchFamily="34" charset="0"/>
              </a:rPr>
              <a:t>10</a:t>
            </a:r>
            <a:r>
              <a:rPr lang="en-US" sz="1600" smtClean="0">
                <a:latin typeface="Arial Black" panose="020B0A04020102020204" pitchFamily="34" charset="0"/>
              </a:rPr>
              <a:t>月</a:t>
            </a:r>
            <a:r>
              <a:rPr lang="en-US" altLang="zh-CN" sz="1600" smtClean="0">
                <a:latin typeface="Arial Black" panose="020B0A04020102020204" pitchFamily="34" charset="0"/>
              </a:rPr>
              <a:t>31</a:t>
            </a:r>
            <a:r>
              <a:rPr lang="en-US" sz="1600" smtClean="0">
                <a:latin typeface="Arial Black" panose="020B0A04020102020204" pitchFamily="34" charset="0"/>
              </a:rPr>
              <a:t>日前，要求市规划区内计划用水单位申报下年度用水计划，对用水项目进行核定，并在每年的</a:t>
            </a:r>
            <a:r>
              <a:rPr lang="en-US" altLang="zh-CN" sz="1600" smtClean="0">
                <a:latin typeface="Arial Black" panose="020B0A04020102020204" pitchFamily="34" charset="0"/>
              </a:rPr>
              <a:t>12</a:t>
            </a:r>
            <a:r>
              <a:rPr lang="en-US" sz="1600" smtClean="0">
                <a:latin typeface="Arial Black" panose="020B0A04020102020204" pitchFamily="34" charset="0"/>
              </a:rPr>
              <a:t>月</a:t>
            </a:r>
            <a:r>
              <a:rPr lang="en-US" altLang="zh-CN" sz="1600" smtClean="0">
                <a:latin typeface="Arial Black" panose="020B0A04020102020204" pitchFamily="34" charset="0"/>
              </a:rPr>
              <a:t>31</a:t>
            </a:r>
            <a:r>
              <a:rPr lang="en-US" sz="1600" smtClean="0">
                <a:latin typeface="Arial Black" panose="020B0A04020102020204" pitchFamily="34" charset="0"/>
              </a:rPr>
              <a:t>日前将下年度月用水计划指标下达到各用水单位，该项工作也被纳入了行政审批大厅受理。对新增用水申请和用水计划指标的核减严格按照</a:t>
            </a:r>
            <a:r>
              <a:rPr lang="en-US" altLang="zh-CN" sz="1600" smtClean="0">
                <a:latin typeface="Arial Black" panose="020B0A04020102020204" pitchFamily="34" charset="0"/>
              </a:rPr>
              <a:t>《</a:t>
            </a:r>
            <a:r>
              <a:rPr lang="en-US" sz="1600" smtClean="0">
                <a:latin typeface="Arial Black" panose="020B0A04020102020204" pitchFamily="34" charset="0"/>
              </a:rPr>
              <a:t>河南省节约用水管理条例</a:t>
            </a:r>
            <a:r>
              <a:rPr lang="en-US" altLang="zh-CN" sz="1600" smtClean="0">
                <a:latin typeface="Arial Black" panose="020B0A04020102020204" pitchFamily="34" charset="0"/>
              </a:rPr>
              <a:t>》</a:t>
            </a:r>
            <a:r>
              <a:rPr lang="en-US" sz="1600" smtClean="0">
                <a:latin typeface="Arial Black" panose="020B0A04020102020204" pitchFamily="34" charset="0"/>
              </a:rPr>
              <a:t>第十条、第十一条执行。各用水单位每月</a:t>
            </a:r>
            <a:r>
              <a:rPr lang="en-US" altLang="zh-CN" sz="1600" smtClean="0">
                <a:latin typeface="Arial Black" panose="020B0A04020102020204" pitchFamily="34" charset="0"/>
              </a:rPr>
              <a:t>25</a:t>
            </a:r>
            <a:r>
              <a:rPr lang="en-US" sz="1600" smtClean="0">
                <a:latin typeface="Arial Black" panose="020B0A04020102020204" pitchFamily="34" charset="0"/>
              </a:rPr>
              <a:t>日前将本单位上月用水台帐统计并上报市节水办。</a:t>
            </a:r>
          </a:p>
          <a:p>
            <a:pPr eaLnBrk="1" hangingPunct="1">
              <a:lnSpc>
                <a:spcPct val="130000"/>
              </a:lnSpc>
              <a:spcBef>
                <a:spcPct val="0"/>
              </a:spcBef>
              <a:buFont typeface="Wingdings" panose="05000000000000000000" pitchFamily="2" charset="2"/>
              <a:buNone/>
            </a:pPr>
            <a:endParaRPr lang="en-US" altLang="zh-CN" sz="1600" smtClean="0">
              <a:latin typeface="Arial Black" panose="020B0A04020102020204" pitchFamily="34" charset="0"/>
            </a:endParaRPr>
          </a:p>
          <a:p>
            <a:pPr eaLnBrk="1" hangingPunct="1">
              <a:lnSpc>
                <a:spcPct val="130000"/>
              </a:lnSpc>
              <a:spcBef>
                <a:spcPct val="0"/>
              </a:spcBef>
              <a:buFont typeface="Wingdings" panose="05000000000000000000" pitchFamily="2" charset="2"/>
              <a:buNone/>
            </a:pPr>
            <a:r>
              <a:rPr lang="zh-CN" altLang="en-US" sz="1600" smtClean="0">
                <a:latin typeface="Arial Black" panose="020B0A04020102020204" pitchFamily="34" charset="0"/>
              </a:rPr>
              <a:t>    </a:t>
            </a:r>
            <a:r>
              <a:rPr lang="zh-CN" altLang="en-US" sz="1600" smtClean="0">
                <a:latin typeface="方正大标宋简体" panose="03000509000000000000" pitchFamily="65" charset="-122"/>
                <a:ea typeface="方正大标宋简体" panose="03000509000000000000" pitchFamily="65" charset="-122"/>
              </a:rPr>
              <a:t> </a:t>
            </a:r>
            <a:r>
              <a:rPr lang="en-US" altLang="zh-CN" sz="2400" smtClean="0">
                <a:solidFill>
                  <a:srgbClr val="FF0000"/>
                </a:solidFill>
                <a:latin typeface="方正大标宋简体" panose="03000509000000000000" pitchFamily="65" charset="-122"/>
                <a:ea typeface="方正大标宋简体" panose="03000509000000000000" pitchFamily="65" charset="-122"/>
              </a:rPr>
              <a:t>A</a:t>
            </a:r>
            <a:r>
              <a:rPr lang="zh-CN" altLang="en-US" sz="2400" smtClean="0">
                <a:solidFill>
                  <a:srgbClr val="FF0000"/>
                </a:solidFill>
                <a:latin typeface="方正大标宋简体" panose="03000509000000000000" pitchFamily="65" charset="-122"/>
                <a:ea typeface="方正大标宋简体" panose="03000509000000000000" pitchFamily="65" charset="-122"/>
              </a:rPr>
              <a:t> ：</a:t>
            </a:r>
            <a:r>
              <a:rPr lang="en-US" sz="2400" smtClean="0">
                <a:solidFill>
                  <a:srgbClr val="FF0000"/>
                </a:solidFill>
                <a:latin typeface="方正大标宋简体" panose="03000509000000000000" pitchFamily="65" charset="-122"/>
                <a:ea typeface="方正大标宋简体" panose="03000509000000000000" pitchFamily="65" charset="-122"/>
              </a:rPr>
              <a:t>计划用水单位的概念</a:t>
            </a:r>
            <a:endParaRPr lang="en-US" sz="1600" smtClean="0">
              <a:latin typeface="Arial Black" panose="020B0A04020102020204" pitchFamily="34" charset="0"/>
            </a:endParaRPr>
          </a:p>
          <a:p>
            <a:pPr eaLnBrk="1" hangingPunct="1">
              <a:lnSpc>
                <a:spcPct val="130000"/>
              </a:lnSpc>
              <a:spcBef>
                <a:spcPct val="0"/>
              </a:spcBef>
              <a:buFont typeface="Wingdings" panose="05000000000000000000" pitchFamily="2" charset="2"/>
              <a:buNone/>
            </a:pPr>
            <a:r>
              <a:rPr lang="zh-CN" altLang="en-US" sz="1600" smtClean="0">
                <a:latin typeface="Arial Black" panose="020B0A04020102020204" pitchFamily="34" charset="0"/>
              </a:rPr>
              <a:t>           </a:t>
            </a:r>
            <a:r>
              <a:rPr lang="en-US" sz="1600" smtClean="0">
                <a:latin typeface="Arial Black" panose="020B0A04020102020204" pitchFamily="34" charset="0"/>
              </a:rPr>
              <a:t>条例所称计划用水单位，是指纳入取水许可管理的自建供水设施的取水单位和个人，以及使用公共供水且用水量达到县级以上人民政府水行政主管部门规定数额的单位和个人（城镇居民生活用水户除外）。</a:t>
            </a:r>
          </a:p>
          <a:p>
            <a:pPr eaLnBrk="1" hangingPunct="1">
              <a:spcBef>
                <a:spcPct val="0"/>
              </a:spcBef>
              <a:buFont typeface="Wingdings" panose="05000000000000000000" pitchFamily="2" charset="2"/>
              <a:buNone/>
            </a:pPr>
            <a:endParaRPr lang="en-US" sz="1400" smtClean="0">
              <a:latin typeface="Arial Black" panose="020B0A04020102020204" pitchFamily="34" charset="0"/>
            </a:endParaRPr>
          </a:p>
          <a:p>
            <a:pPr eaLnBrk="1" hangingPunct="1">
              <a:spcBef>
                <a:spcPct val="0"/>
              </a:spcBef>
              <a:buFont typeface="Wingdings" panose="05000000000000000000" pitchFamily="2" charset="2"/>
              <a:buNone/>
            </a:pPr>
            <a:endParaRPr lang="en-US" sz="1400" smtClean="0">
              <a:latin typeface="Arial Black" panose="020B0A04020102020204" pitchFamily="34" charset="0"/>
            </a:endParaRPr>
          </a:p>
          <a:p>
            <a:pPr eaLnBrk="1" hangingPunct="1">
              <a:spcBef>
                <a:spcPct val="0"/>
              </a:spcBef>
              <a:buFont typeface="Wingdings" panose="05000000000000000000" pitchFamily="2" charset="2"/>
              <a:buNone/>
            </a:pPr>
            <a:endParaRPr lang="en-US" smtClean="0"/>
          </a:p>
        </p:txBody>
      </p:sp>
      <p:sp>
        <p:nvSpPr>
          <p:cNvPr id="97283" name="Rectangle 4"/>
          <p:cNvSpPr>
            <a:spLocks noGrp="1" noChangeArrowheads="1"/>
          </p:cNvSpPr>
          <p:nvPr>
            <p:ph type="title" idx="4294967295"/>
          </p:nvPr>
        </p:nvSpPr>
        <p:spPr>
          <a:xfrm>
            <a:off x="841375" y="476250"/>
            <a:ext cx="11047413" cy="260350"/>
          </a:xfrm>
        </p:spPr>
        <p:txBody>
          <a:bodyPr anchor="ctr"/>
          <a:lstStyle/>
          <a:p>
            <a:pPr eaLnBrk="1" hangingPunct="1"/>
            <a:r>
              <a:rPr lang="ko-KR" sz="2800" smtClean="0">
                <a:solidFill>
                  <a:srgbClr val="008000"/>
                </a:solidFill>
                <a:ea typeface="方正大黑简体" panose="03000509000000000000" pitchFamily="65" charset="-122"/>
              </a:rPr>
              <a:t>三、用水计划指标的申请、核定和下达</a:t>
            </a:r>
          </a:p>
        </p:txBody>
      </p: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descr="66"/>
          <p:cNvPicPr>
            <a:picLocks noChangeAspect="1" noChangeArrowheads="1"/>
          </p:cNvPicPr>
          <p:nvPr/>
        </p:nvPicPr>
        <p:blipFill>
          <a:blip r:embed="rId3" cstate="print">
            <a:grayscl/>
            <a:lum bright="4000" contrast="18000"/>
          </a:blip>
          <a:srcRect/>
          <a:stretch>
            <a:fillRect/>
          </a:stretch>
        </p:blipFill>
        <p:spPr bwMode="auto">
          <a:xfrm>
            <a:off x="1588" y="2709863"/>
            <a:ext cx="11071225" cy="4291012"/>
          </a:xfrm>
          <a:prstGeom prst="rect">
            <a:avLst/>
          </a:prstGeom>
          <a:noFill/>
          <a:ln w="9525">
            <a:noFill/>
            <a:miter lim="800000"/>
            <a:headEnd/>
            <a:tailEnd/>
          </a:ln>
        </p:spPr>
      </p:pic>
      <p:sp>
        <p:nvSpPr>
          <p:cNvPr id="98307" name="Text Box 7"/>
          <p:cNvSpPr txBox="1">
            <a:spLocks noChangeArrowheads="1"/>
          </p:cNvSpPr>
          <p:nvPr/>
        </p:nvSpPr>
        <p:spPr bwMode="auto">
          <a:xfrm>
            <a:off x="625475" y="2636838"/>
            <a:ext cx="3816350" cy="457200"/>
          </a:xfrm>
          <a:prstGeom prst="rect">
            <a:avLst/>
          </a:prstGeom>
          <a:noFill/>
          <a:ln w="9525">
            <a:noFill/>
            <a:miter lim="800000"/>
          </a:ln>
        </p:spPr>
        <p:txBody>
          <a:bodyPr>
            <a:spAutoFit/>
          </a:bodyPr>
          <a:lstStyle/>
          <a:p>
            <a:pPr algn="ctr"/>
            <a:r>
              <a:rPr lang="zh-CN" altLang="en-US" sz="2400" b="1">
                <a:solidFill>
                  <a:srgbClr val="103622"/>
                </a:solidFill>
                <a:latin typeface="Times New Roman" panose="02020603050405020304" pitchFamily="18" charset="0"/>
                <a:ea typeface="方正大标宋简体" panose="03000509000000000000" pitchFamily="65" charset="-122"/>
              </a:rPr>
              <a:t>具体行政行为的“四个要素”</a:t>
            </a:r>
          </a:p>
        </p:txBody>
      </p:sp>
      <p:grpSp>
        <p:nvGrpSpPr>
          <p:cNvPr id="98308" name="Group 4"/>
          <p:cNvGrpSpPr/>
          <p:nvPr/>
        </p:nvGrpSpPr>
        <p:grpSpPr bwMode="auto">
          <a:xfrm>
            <a:off x="319088" y="4954588"/>
            <a:ext cx="1330325" cy="1001712"/>
            <a:chOff x="0" y="0"/>
            <a:chExt cx="871" cy="875"/>
          </a:xfrm>
        </p:grpSpPr>
        <p:pic>
          <p:nvPicPr>
            <p:cNvPr id="98349" name="Oval 13"/>
            <p:cNvPicPr>
              <a:picLocks noChangeArrowheads="1"/>
            </p:cNvPicPr>
            <p:nvPr/>
          </p:nvPicPr>
          <p:blipFill>
            <a:blip r:embed="rId4" cstate="print"/>
            <a:srcRect/>
            <a:stretch>
              <a:fillRect/>
            </a:stretch>
          </p:blipFill>
          <p:spPr bwMode="auto">
            <a:xfrm>
              <a:off x="0" y="0"/>
              <a:ext cx="871" cy="875"/>
            </a:xfrm>
            <a:prstGeom prst="rect">
              <a:avLst/>
            </a:prstGeom>
            <a:noFill/>
            <a:ln w="9525">
              <a:noFill/>
              <a:miter lim="800000"/>
              <a:headEnd/>
              <a:tailEnd/>
            </a:ln>
          </p:spPr>
        </p:pic>
        <p:sp>
          <p:nvSpPr>
            <p:cNvPr id="98350" name="Text Box 6"/>
            <p:cNvSpPr txBox="1">
              <a:spLocks noChangeArrowheads="1"/>
            </p:cNvSpPr>
            <p:nvPr/>
          </p:nvSpPr>
          <p:spPr bwMode="auto">
            <a:xfrm>
              <a:off x="133" y="136"/>
              <a:ext cx="604" cy="604"/>
            </a:xfrm>
            <a:prstGeom prst="rect">
              <a:avLst/>
            </a:prstGeom>
            <a:noFill/>
            <a:ln w="9525">
              <a:noFill/>
              <a:miter lim="800000"/>
            </a:ln>
          </p:spPr>
          <p:txBody>
            <a:bodyPr wrap="none" anchor="ctr"/>
            <a:lstStyle/>
            <a:p>
              <a:endParaRPr lang="ko-KR" altLang="en-US">
                <a:solidFill>
                  <a:srgbClr val="FFFFFF"/>
                </a:solidFill>
              </a:endParaRPr>
            </a:p>
          </p:txBody>
        </p:sp>
      </p:grpSp>
      <p:grpSp>
        <p:nvGrpSpPr>
          <p:cNvPr id="98309" name="Group 7"/>
          <p:cNvGrpSpPr/>
          <p:nvPr/>
        </p:nvGrpSpPr>
        <p:grpSpPr bwMode="auto">
          <a:xfrm>
            <a:off x="288925" y="4914900"/>
            <a:ext cx="1373188" cy="1031875"/>
            <a:chOff x="0" y="0"/>
            <a:chExt cx="998" cy="999"/>
          </a:xfrm>
        </p:grpSpPr>
        <p:sp>
          <p:nvSpPr>
            <p:cNvPr id="98347" name="Oval 15"/>
            <p:cNvSpPr>
              <a:spLocks noChangeArrowheads="1"/>
            </p:cNvSpPr>
            <p:nvPr/>
          </p:nvSpPr>
          <p:spPr bwMode="auto">
            <a:xfrm>
              <a:off x="339" y="20"/>
              <a:ext cx="264" cy="266"/>
            </a:xfrm>
            <a:prstGeom prst="ellipse">
              <a:avLst/>
            </a:prstGeom>
            <a:gradFill rotWithShape="1">
              <a:gsLst>
                <a:gs pos="0">
                  <a:srgbClr val="FFFFFF"/>
                </a:gs>
                <a:gs pos="100000">
                  <a:schemeClr val="tx1">
                    <a:alpha val="0"/>
                  </a:schemeClr>
                </a:gs>
              </a:gsLst>
              <a:path path="shape">
                <a:fillToRect l="50000" t="50000" r="50000" b="50000"/>
              </a:path>
            </a:gradFill>
            <a:ln w="9525">
              <a:noFill/>
              <a:round/>
            </a:ln>
          </p:spPr>
          <p:txBody>
            <a:bodyPr wrap="none" anchor="ctr"/>
            <a:lstStyle/>
            <a:p>
              <a:pPr algn="ctr"/>
              <a:endParaRPr lang="ko-KR" altLang="en-US"/>
            </a:p>
          </p:txBody>
        </p:sp>
        <p:pic>
          <p:nvPicPr>
            <p:cNvPr id="98348" name="Picture 16" descr="그림1"/>
            <p:cNvPicPr>
              <a:picLocks noChangeAspect="1" noChangeArrowheads="1"/>
            </p:cNvPicPr>
            <p:nvPr/>
          </p:nvPicPr>
          <p:blipFill>
            <a:blip r:embed="rId5" cstate="print"/>
            <a:srcRect/>
            <a:stretch>
              <a:fillRect/>
            </a:stretch>
          </p:blipFill>
          <p:spPr bwMode="auto">
            <a:xfrm>
              <a:off x="0" y="0"/>
              <a:ext cx="998" cy="999"/>
            </a:xfrm>
            <a:prstGeom prst="rect">
              <a:avLst/>
            </a:prstGeom>
            <a:noFill/>
            <a:ln w="9525">
              <a:noFill/>
              <a:miter lim="800000"/>
              <a:headEnd/>
              <a:tailEnd/>
            </a:ln>
          </p:spPr>
        </p:pic>
      </p:grpSp>
      <p:grpSp>
        <p:nvGrpSpPr>
          <p:cNvPr id="98310" name="Group 10"/>
          <p:cNvGrpSpPr/>
          <p:nvPr/>
        </p:nvGrpSpPr>
        <p:grpSpPr bwMode="auto">
          <a:xfrm>
            <a:off x="409575" y="5229225"/>
            <a:ext cx="1144588" cy="436563"/>
            <a:chOff x="0" y="0"/>
            <a:chExt cx="749" cy="380"/>
          </a:xfrm>
        </p:grpSpPr>
        <p:sp>
          <p:nvSpPr>
            <p:cNvPr id="98345" name="Text Box 18"/>
            <p:cNvSpPr txBox="1">
              <a:spLocks noChangeArrowheads="1"/>
            </p:cNvSpPr>
            <p:nvPr/>
          </p:nvSpPr>
          <p:spPr bwMode="auto">
            <a:xfrm>
              <a:off x="55" y="0"/>
              <a:ext cx="639" cy="288"/>
            </a:xfrm>
            <a:prstGeom prst="rect">
              <a:avLst/>
            </a:prstGeom>
            <a:noFill/>
            <a:ln w="9525">
              <a:noFill/>
              <a:miter lim="800000"/>
            </a:ln>
          </p:spPr>
          <p:txBody>
            <a:bodyPr wrap="none">
              <a:spAutoFit/>
            </a:bodyPr>
            <a:lstStyle/>
            <a:p>
              <a:pPr algn="ctr"/>
              <a:r>
                <a:rPr lang="zh-CN" altLang="en-US" sz="2000" b="1">
                  <a:solidFill>
                    <a:schemeClr val="bg1"/>
                  </a:solidFill>
                  <a:latin typeface="Times New Roman" panose="02020603050405020304" pitchFamily="18" charset="0"/>
                  <a:ea typeface="方正大标宋简体" panose="03000509000000000000" pitchFamily="65" charset="-122"/>
                </a:rPr>
                <a:t>主体要素</a:t>
              </a:r>
            </a:p>
          </p:txBody>
        </p:sp>
        <p:sp>
          <p:nvSpPr>
            <p:cNvPr id="98346" name="Text Box 19"/>
            <p:cNvSpPr txBox="1">
              <a:spLocks noChangeArrowheads="1"/>
            </p:cNvSpPr>
            <p:nvPr/>
          </p:nvSpPr>
          <p:spPr bwMode="auto">
            <a:xfrm>
              <a:off x="0" y="226"/>
              <a:ext cx="749" cy="154"/>
            </a:xfrm>
            <a:prstGeom prst="rect">
              <a:avLst/>
            </a:prstGeom>
            <a:noFill/>
            <a:ln w="9525">
              <a:noFill/>
              <a:miter lim="800000"/>
            </a:ln>
          </p:spPr>
          <p:txBody>
            <a:bodyPr wrap="none">
              <a:spAutoFit/>
            </a:bodyPr>
            <a:lstStyle/>
            <a:p>
              <a:pPr algn="ctr"/>
              <a:endParaRPr lang="en-US" altLang="zh-CN" sz="1000" b="1">
                <a:solidFill>
                  <a:srgbClr val="FFFFFF"/>
                </a:solidFill>
                <a:latin typeface="Times New Roman" panose="02020603050405020304" pitchFamily="18" charset="0"/>
              </a:endParaRPr>
            </a:p>
          </p:txBody>
        </p:sp>
      </p:grpSp>
      <p:sp>
        <p:nvSpPr>
          <p:cNvPr id="98311" name="Oval 27"/>
          <p:cNvSpPr>
            <a:spLocks noChangeArrowheads="1"/>
          </p:cNvSpPr>
          <p:nvPr/>
        </p:nvSpPr>
        <p:spPr bwMode="auto">
          <a:xfrm>
            <a:off x="1776413" y="4986338"/>
            <a:ext cx="2149475" cy="1165225"/>
          </a:xfrm>
          <a:prstGeom prst="ellipse">
            <a:avLst/>
          </a:prstGeom>
          <a:gradFill rotWithShape="1">
            <a:gsLst>
              <a:gs pos="0">
                <a:schemeClr val="tx1">
                  <a:alpha val="14998"/>
                </a:schemeClr>
              </a:gs>
              <a:gs pos="100000">
                <a:srgbClr val="6C6C6C">
                  <a:alpha val="0"/>
                </a:srgbClr>
              </a:gs>
            </a:gsLst>
            <a:path path="shape">
              <a:fillToRect l="50000" t="50000" r="50000" b="50000"/>
            </a:path>
          </a:gradFill>
          <a:ln w="9525">
            <a:noFill/>
            <a:round/>
          </a:ln>
        </p:spPr>
        <p:txBody>
          <a:bodyPr wrap="none" anchor="ctr"/>
          <a:lstStyle/>
          <a:p>
            <a:endParaRPr lang="ko-KR" altLang="en-US"/>
          </a:p>
        </p:txBody>
      </p:sp>
      <p:grpSp>
        <p:nvGrpSpPr>
          <p:cNvPr id="98312" name="Group 14"/>
          <p:cNvGrpSpPr/>
          <p:nvPr/>
        </p:nvGrpSpPr>
        <p:grpSpPr bwMode="auto">
          <a:xfrm>
            <a:off x="1527175" y="4387850"/>
            <a:ext cx="1389063" cy="1044575"/>
            <a:chOff x="0" y="0"/>
            <a:chExt cx="933" cy="936"/>
          </a:xfrm>
        </p:grpSpPr>
        <p:pic>
          <p:nvPicPr>
            <p:cNvPr id="98343" name="Oval 29"/>
            <p:cNvPicPr>
              <a:picLocks noChangeArrowheads="1"/>
            </p:cNvPicPr>
            <p:nvPr/>
          </p:nvPicPr>
          <p:blipFill>
            <a:blip r:embed="rId6" cstate="print"/>
            <a:srcRect/>
            <a:stretch>
              <a:fillRect/>
            </a:stretch>
          </p:blipFill>
          <p:spPr bwMode="auto">
            <a:xfrm>
              <a:off x="0" y="0"/>
              <a:ext cx="933" cy="936"/>
            </a:xfrm>
            <a:prstGeom prst="rect">
              <a:avLst/>
            </a:prstGeom>
            <a:noFill/>
            <a:ln w="9525">
              <a:noFill/>
              <a:miter lim="800000"/>
              <a:headEnd/>
              <a:tailEnd/>
            </a:ln>
          </p:spPr>
        </p:pic>
        <p:sp>
          <p:nvSpPr>
            <p:cNvPr id="98344" name="Text Box 16"/>
            <p:cNvSpPr txBox="1">
              <a:spLocks noChangeArrowheads="1"/>
            </p:cNvSpPr>
            <p:nvPr/>
          </p:nvSpPr>
          <p:spPr bwMode="auto">
            <a:xfrm>
              <a:off x="143" y="144"/>
              <a:ext cx="648" cy="649"/>
            </a:xfrm>
            <a:prstGeom prst="rect">
              <a:avLst/>
            </a:prstGeom>
            <a:noFill/>
            <a:ln w="9525">
              <a:noFill/>
              <a:miter lim="800000"/>
            </a:ln>
          </p:spPr>
          <p:txBody>
            <a:bodyPr wrap="none" anchor="ctr"/>
            <a:lstStyle/>
            <a:p>
              <a:endParaRPr lang="ko-KR" altLang="en-US">
                <a:solidFill>
                  <a:srgbClr val="FFFFFF"/>
                </a:solidFill>
              </a:endParaRPr>
            </a:p>
          </p:txBody>
        </p:sp>
      </p:grpSp>
      <p:grpSp>
        <p:nvGrpSpPr>
          <p:cNvPr id="98313" name="Group 17"/>
          <p:cNvGrpSpPr/>
          <p:nvPr/>
        </p:nvGrpSpPr>
        <p:grpSpPr bwMode="auto">
          <a:xfrm>
            <a:off x="1489075" y="4362450"/>
            <a:ext cx="1438275" cy="1082675"/>
            <a:chOff x="0" y="0"/>
            <a:chExt cx="998" cy="999"/>
          </a:xfrm>
        </p:grpSpPr>
        <p:sp>
          <p:nvSpPr>
            <p:cNvPr id="98341" name="Oval 31"/>
            <p:cNvSpPr>
              <a:spLocks noChangeArrowheads="1"/>
            </p:cNvSpPr>
            <p:nvPr/>
          </p:nvSpPr>
          <p:spPr bwMode="auto">
            <a:xfrm>
              <a:off x="348" y="20"/>
              <a:ext cx="264" cy="266"/>
            </a:xfrm>
            <a:prstGeom prst="ellipse">
              <a:avLst/>
            </a:prstGeom>
            <a:gradFill rotWithShape="1">
              <a:gsLst>
                <a:gs pos="0">
                  <a:srgbClr val="FFFFFF"/>
                </a:gs>
                <a:gs pos="100000">
                  <a:schemeClr val="tx1">
                    <a:alpha val="0"/>
                  </a:schemeClr>
                </a:gs>
              </a:gsLst>
              <a:path path="shape">
                <a:fillToRect l="50000" t="50000" r="50000" b="50000"/>
              </a:path>
            </a:gradFill>
            <a:ln w="9525">
              <a:noFill/>
              <a:round/>
            </a:ln>
          </p:spPr>
          <p:txBody>
            <a:bodyPr wrap="none" anchor="ctr"/>
            <a:lstStyle/>
            <a:p>
              <a:pPr algn="ctr"/>
              <a:endParaRPr lang="ko-KR" altLang="en-US"/>
            </a:p>
          </p:txBody>
        </p:sp>
        <p:pic>
          <p:nvPicPr>
            <p:cNvPr id="98342" name="Picture 32" descr="그림1"/>
            <p:cNvPicPr>
              <a:picLocks noChangeAspect="1" noChangeArrowheads="1"/>
            </p:cNvPicPr>
            <p:nvPr/>
          </p:nvPicPr>
          <p:blipFill>
            <a:blip r:embed="rId5" cstate="print"/>
            <a:srcRect/>
            <a:stretch>
              <a:fillRect/>
            </a:stretch>
          </p:blipFill>
          <p:spPr bwMode="auto">
            <a:xfrm>
              <a:off x="0" y="0"/>
              <a:ext cx="998" cy="999"/>
            </a:xfrm>
            <a:prstGeom prst="rect">
              <a:avLst/>
            </a:prstGeom>
            <a:noFill/>
            <a:ln w="9525">
              <a:noFill/>
              <a:miter lim="800000"/>
              <a:headEnd/>
              <a:tailEnd/>
            </a:ln>
          </p:spPr>
        </p:pic>
      </p:grpSp>
      <p:grpSp>
        <p:nvGrpSpPr>
          <p:cNvPr id="98314" name="Group 20"/>
          <p:cNvGrpSpPr/>
          <p:nvPr/>
        </p:nvGrpSpPr>
        <p:grpSpPr bwMode="auto">
          <a:xfrm>
            <a:off x="1658938" y="4721225"/>
            <a:ext cx="1160462" cy="425450"/>
            <a:chOff x="0" y="0"/>
            <a:chExt cx="780" cy="380"/>
          </a:xfrm>
        </p:grpSpPr>
        <p:sp>
          <p:nvSpPr>
            <p:cNvPr id="98339" name="Text Box 34"/>
            <p:cNvSpPr txBox="1">
              <a:spLocks noChangeArrowheads="1"/>
            </p:cNvSpPr>
            <p:nvPr/>
          </p:nvSpPr>
          <p:spPr bwMode="auto">
            <a:xfrm>
              <a:off x="52" y="0"/>
              <a:ext cx="639" cy="288"/>
            </a:xfrm>
            <a:prstGeom prst="rect">
              <a:avLst/>
            </a:prstGeom>
            <a:noFill/>
            <a:ln w="9525">
              <a:noFill/>
              <a:miter lim="800000"/>
            </a:ln>
          </p:spPr>
          <p:txBody>
            <a:bodyPr wrap="none">
              <a:spAutoFit/>
            </a:bodyPr>
            <a:lstStyle/>
            <a:p>
              <a:pPr algn="ctr"/>
              <a:r>
                <a:rPr lang="zh-CN" altLang="en-US" sz="2000" b="1">
                  <a:solidFill>
                    <a:schemeClr val="bg1"/>
                  </a:solidFill>
                  <a:latin typeface="Times New Roman" panose="02020603050405020304" pitchFamily="18" charset="0"/>
                  <a:ea typeface="方正大标宋简体" panose="03000509000000000000" pitchFamily="65" charset="-122"/>
                </a:rPr>
                <a:t>成立要素</a:t>
              </a:r>
            </a:p>
          </p:txBody>
        </p:sp>
        <p:sp>
          <p:nvSpPr>
            <p:cNvPr id="98340" name="Text Box 35"/>
            <p:cNvSpPr txBox="1">
              <a:spLocks noChangeArrowheads="1"/>
            </p:cNvSpPr>
            <p:nvPr/>
          </p:nvSpPr>
          <p:spPr bwMode="auto">
            <a:xfrm>
              <a:off x="0" y="226"/>
              <a:ext cx="780" cy="154"/>
            </a:xfrm>
            <a:prstGeom prst="rect">
              <a:avLst/>
            </a:prstGeom>
            <a:noFill/>
            <a:ln w="9525">
              <a:noFill/>
              <a:miter lim="800000"/>
            </a:ln>
          </p:spPr>
          <p:txBody>
            <a:bodyPr wrap="none">
              <a:spAutoFit/>
            </a:bodyPr>
            <a:lstStyle/>
            <a:p>
              <a:pPr algn="ctr"/>
              <a:endParaRPr lang="en-US" altLang="zh-CN" sz="1000" b="1">
                <a:solidFill>
                  <a:srgbClr val="FFFFFF"/>
                </a:solidFill>
                <a:latin typeface="Times New Roman" panose="02020603050405020304" pitchFamily="18" charset="0"/>
              </a:endParaRPr>
            </a:p>
          </p:txBody>
        </p:sp>
      </p:grpSp>
      <p:grpSp>
        <p:nvGrpSpPr>
          <p:cNvPr id="98315" name="Group 23"/>
          <p:cNvGrpSpPr/>
          <p:nvPr/>
        </p:nvGrpSpPr>
        <p:grpSpPr bwMode="auto">
          <a:xfrm>
            <a:off x="2898775" y="3822700"/>
            <a:ext cx="1693863" cy="1270000"/>
            <a:chOff x="0" y="0"/>
            <a:chExt cx="1041" cy="1040"/>
          </a:xfrm>
        </p:grpSpPr>
        <p:pic>
          <p:nvPicPr>
            <p:cNvPr id="98337" name="Oval 43"/>
            <p:cNvPicPr>
              <a:picLocks noChangeArrowheads="1"/>
            </p:cNvPicPr>
            <p:nvPr/>
          </p:nvPicPr>
          <p:blipFill>
            <a:blip r:embed="rId7" cstate="print"/>
            <a:srcRect/>
            <a:stretch>
              <a:fillRect/>
            </a:stretch>
          </p:blipFill>
          <p:spPr bwMode="auto">
            <a:xfrm>
              <a:off x="0" y="0"/>
              <a:ext cx="1041" cy="1040"/>
            </a:xfrm>
            <a:prstGeom prst="rect">
              <a:avLst/>
            </a:prstGeom>
            <a:noFill/>
            <a:ln w="9525">
              <a:noFill/>
              <a:miter lim="800000"/>
              <a:headEnd/>
              <a:tailEnd/>
            </a:ln>
          </p:spPr>
        </p:pic>
        <p:sp>
          <p:nvSpPr>
            <p:cNvPr id="98338" name="Text Box 25"/>
            <p:cNvSpPr txBox="1">
              <a:spLocks noChangeArrowheads="1"/>
            </p:cNvSpPr>
            <p:nvPr/>
          </p:nvSpPr>
          <p:spPr bwMode="auto">
            <a:xfrm>
              <a:off x="161" y="159"/>
              <a:ext cx="722" cy="721"/>
            </a:xfrm>
            <a:prstGeom prst="rect">
              <a:avLst/>
            </a:prstGeom>
            <a:noFill/>
            <a:ln w="9525">
              <a:noFill/>
              <a:miter lim="800000"/>
            </a:ln>
          </p:spPr>
          <p:txBody>
            <a:bodyPr wrap="none" anchor="ctr"/>
            <a:lstStyle/>
            <a:p>
              <a:endParaRPr lang="ko-KR" altLang="en-US">
                <a:solidFill>
                  <a:srgbClr val="FFFFFF"/>
                </a:solidFill>
              </a:endParaRPr>
            </a:p>
          </p:txBody>
        </p:sp>
      </p:grpSp>
      <p:grpSp>
        <p:nvGrpSpPr>
          <p:cNvPr id="98316" name="Group 26"/>
          <p:cNvGrpSpPr/>
          <p:nvPr/>
        </p:nvGrpSpPr>
        <p:grpSpPr bwMode="auto">
          <a:xfrm>
            <a:off x="2857500" y="3787775"/>
            <a:ext cx="1749425" cy="1314450"/>
            <a:chOff x="0" y="0"/>
            <a:chExt cx="1705494" cy="1708831"/>
          </a:xfrm>
        </p:grpSpPr>
        <p:sp>
          <p:nvSpPr>
            <p:cNvPr id="98333" name="Oval 45"/>
            <p:cNvSpPr>
              <a:spLocks noChangeArrowheads="1"/>
            </p:cNvSpPr>
            <p:nvPr/>
          </p:nvSpPr>
          <p:spPr bwMode="auto">
            <a:xfrm>
              <a:off x="606664" y="27396"/>
              <a:ext cx="451153" cy="455460"/>
            </a:xfrm>
            <a:prstGeom prst="ellipse">
              <a:avLst/>
            </a:prstGeom>
            <a:gradFill rotWithShape="1">
              <a:gsLst>
                <a:gs pos="0">
                  <a:srgbClr val="FFFFFF"/>
                </a:gs>
                <a:gs pos="100000">
                  <a:schemeClr val="tx1">
                    <a:alpha val="0"/>
                  </a:schemeClr>
                </a:gs>
              </a:gsLst>
              <a:path path="shape">
                <a:fillToRect l="50000" t="50000" r="50000" b="50000"/>
              </a:path>
            </a:gradFill>
            <a:ln w="9525">
              <a:noFill/>
              <a:round/>
            </a:ln>
          </p:spPr>
          <p:txBody>
            <a:bodyPr wrap="none" anchor="ctr"/>
            <a:lstStyle/>
            <a:p>
              <a:pPr algn="ctr"/>
              <a:endParaRPr lang="ko-KR" altLang="en-US"/>
            </a:p>
          </p:txBody>
        </p:sp>
        <p:pic>
          <p:nvPicPr>
            <p:cNvPr id="98334" name="Picture 46" descr="그림1"/>
            <p:cNvPicPr>
              <a:picLocks noChangeAspect="1" noChangeArrowheads="1"/>
            </p:cNvPicPr>
            <p:nvPr/>
          </p:nvPicPr>
          <p:blipFill>
            <a:blip r:embed="rId5" cstate="print"/>
            <a:srcRect/>
            <a:stretch>
              <a:fillRect/>
            </a:stretch>
          </p:blipFill>
          <p:spPr bwMode="auto">
            <a:xfrm>
              <a:off x="0" y="0"/>
              <a:ext cx="1705494" cy="1708831"/>
            </a:xfrm>
            <a:prstGeom prst="rect">
              <a:avLst/>
            </a:prstGeom>
            <a:noFill/>
            <a:ln w="9525">
              <a:noFill/>
              <a:miter lim="800000"/>
              <a:headEnd/>
              <a:tailEnd/>
            </a:ln>
          </p:spPr>
        </p:pic>
        <p:sp>
          <p:nvSpPr>
            <p:cNvPr id="98335" name="Text Box 48"/>
            <p:cNvSpPr txBox="1">
              <a:spLocks noChangeArrowheads="1"/>
            </p:cNvSpPr>
            <p:nvPr/>
          </p:nvSpPr>
          <p:spPr bwMode="auto">
            <a:xfrm>
              <a:off x="352529" y="627059"/>
              <a:ext cx="1014413" cy="457200"/>
            </a:xfrm>
            <a:prstGeom prst="rect">
              <a:avLst/>
            </a:prstGeom>
            <a:noFill/>
            <a:ln w="9525">
              <a:noFill/>
              <a:miter lim="800000"/>
            </a:ln>
          </p:spPr>
          <p:txBody>
            <a:bodyPr wrap="none">
              <a:spAutoFit/>
            </a:bodyPr>
            <a:lstStyle/>
            <a:p>
              <a:pPr algn="ctr"/>
              <a:r>
                <a:rPr lang="zh-CN" altLang="en-US" sz="2400" b="1">
                  <a:solidFill>
                    <a:srgbClr val="FFFFFF"/>
                  </a:solidFill>
                  <a:latin typeface="Times New Roman" panose="02020603050405020304" pitchFamily="18" charset="0"/>
                  <a:ea typeface="方正大标宋简体" panose="03000509000000000000" pitchFamily="65" charset="-122"/>
                </a:rPr>
                <a:t>对象要素</a:t>
              </a:r>
            </a:p>
          </p:txBody>
        </p:sp>
        <p:sp>
          <p:nvSpPr>
            <p:cNvPr id="98336" name="Text Box 49"/>
            <p:cNvSpPr txBox="1">
              <a:spLocks noChangeArrowheads="1"/>
            </p:cNvSpPr>
            <p:nvPr/>
          </p:nvSpPr>
          <p:spPr bwMode="auto">
            <a:xfrm>
              <a:off x="265216" y="985834"/>
              <a:ext cx="1189038" cy="244475"/>
            </a:xfrm>
            <a:prstGeom prst="rect">
              <a:avLst/>
            </a:prstGeom>
            <a:noFill/>
            <a:ln w="9525">
              <a:noFill/>
              <a:miter lim="800000"/>
            </a:ln>
          </p:spPr>
          <p:txBody>
            <a:bodyPr wrap="none">
              <a:spAutoFit/>
            </a:bodyPr>
            <a:lstStyle/>
            <a:p>
              <a:pPr algn="ctr"/>
              <a:endParaRPr lang="en-US" altLang="zh-CN" sz="1000" b="1">
                <a:solidFill>
                  <a:srgbClr val="FFFFFF"/>
                </a:solidFill>
                <a:latin typeface="Times New Roman" panose="02020603050405020304" pitchFamily="18" charset="0"/>
              </a:endParaRPr>
            </a:p>
          </p:txBody>
        </p:sp>
      </p:grpSp>
      <p:grpSp>
        <p:nvGrpSpPr>
          <p:cNvPr id="98317" name="Group 31"/>
          <p:cNvGrpSpPr/>
          <p:nvPr/>
        </p:nvGrpSpPr>
        <p:grpSpPr bwMode="auto">
          <a:xfrm>
            <a:off x="4513263" y="3138488"/>
            <a:ext cx="2328862" cy="2087562"/>
            <a:chOff x="0" y="0"/>
            <a:chExt cx="1278" cy="1527"/>
          </a:xfrm>
        </p:grpSpPr>
        <p:grpSp>
          <p:nvGrpSpPr>
            <p:cNvPr id="98322" name="Group 32"/>
            <p:cNvGrpSpPr/>
            <p:nvPr/>
          </p:nvGrpSpPr>
          <p:grpSpPr bwMode="auto">
            <a:xfrm>
              <a:off x="0" y="0"/>
              <a:ext cx="1278" cy="1527"/>
              <a:chOff x="0" y="0"/>
              <a:chExt cx="826" cy="987"/>
            </a:xfrm>
          </p:grpSpPr>
          <p:sp>
            <p:nvSpPr>
              <p:cNvPr id="98326" name="Oval 57"/>
              <p:cNvSpPr>
                <a:spLocks noChangeArrowheads="1"/>
              </p:cNvSpPr>
              <p:nvPr/>
            </p:nvSpPr>
            <p:spPr bwMode="auto">
              <a:xfrm>
                <a:off x="0" y="390"/>
                <a:ext cx="826" cy="597"/>
              </a:xfrm>
              <a:prstGeom prst="ellipse">
                <a:avLst/>
              </a:prstGeom>
              <a:gradFill rotWithShape="1">
                <a:gsLst>
                  <a:gs pos="0">
                    <a:schemeClr val="tx1">
                      <a:alpha val="14998"/>
                    </a:schemeClr>
                  </a:gs>
                  <a:gs pos="100000">
                    <a:srgbClr val="6C6C6C">
                      <a:alpha val="0"/>
                    </a:srgbClr>
                  </a:gs>
                </a:gsLst>
                <a:path path="shape">
                  <a:fillToRect l="50000" t="50000" r="50000" b="50000"/>
                </a:path>
              </a:gradFill>
              <a:ln w="9525">
                <a:noFill/>
                <a:round/>
              </a:ln>
            </p:spPr>
            <p:txBody>
              <a:bodyPr wrap="none" anchor="ctr"/>
              <a:lstStyle/>
              <a:p>
                <a:endParaRPr lang="ko-KR" altLang="en-US"/>
              </a:p>
            </p:txBody>
          </p:sp>
          <p:grpSp>
            <p:nvGrpSpPr>
              <p:cNvPr id="98327" name="Group 34"/>
              <p:cNvGrpSpPr/>
              <p:nvPr/>
            </p:nvGrpSpPr>
            <p:grpSpPr bwMode="auto">
              <a:xfrm>
                <a:off x="32" y="10"/>
                <a:ext cx="759" cy="760"/>
                <a:chOff x="0" y="0"/>
                <a:chExt cx="1865376" cy="1865376"/>
              </a:xfrm>
            </p:grpSpPr>
            <p:pic>
              <p:nvPicPr>
                <p:cNvPr id="98331" name="Oval 58"/>
                <p:cNvPicPr>
                  <a:picLocks noChangeArrowheads="1"/>
                </p:cNvPicPr>
                <p:nvPr/>
              </p:nvPicPr>
              <p:blipFill>
                <a:blip r:embed="rId8" cstate="print"/>
                <a:srcRect/>
                <a:stretch>
                  <a:fillRect/>
                </a:stretch>
              </p:blipFill>
              <p:spPr bwMode="auto">
                <a:xfrm>
                  <a:off x="0" y="0"/>
                  <a:ext cx="1865376" cy="1865376"/>
                </a:xfrm>
                <a:prstGeom prst="rect">
                  <a:avLst/>
                </a:prstGeom>
                <a:noFill/>
                <a:ln w="9525">
                  <a:noFill/>
                  <a:miter lim="800000"/>
                  <a:headEnd/>
                  <a:tailEnd/>
                </a:ln>
              </p:spPr>
            </p:pic>
            <p:sp>
              <p:nvSpPr>
                <p:cNvPr id="98332" name="Text Box 36"/>
                <p:cNvSpPr txBox="1">
                  <a:spLocks noChangeArrowheads="1"/>
                </p:cNvSpPr>
                <p:nvPr/>
              </p:nvSpPr>
              <p:spPr bwMode="auto">
                <a:xfrm>
                  <a:off x="286385" y="284419"/>
                  <a:ext cx="1297389" cy="1297302"/>
                </a:xfrm>
                <a:prstGeom prst="rect">
                  <a:avLst/>
                </a:prstGeom>
                <a:noFill/>
                <a:ln w="9525">
                  <a:noFill/>
                  <a:miter lim="800000"/>
                </a:ln>
              </p:spPr>
              <p:txBody>
                <a:bodyPr wrap="none" anchor="ctr"/>
                <a:lstStyle/>
                <a:p>
                  <a:endParaRPr lang="ko-KR" altLang="en-US"/>
                </a:p>
              </p:txBody>
            </p:sp>
          </p:grpSp>
          <p:grpSp>
            <p:nvGrpSpPr>
              <p:cNvPr id="98328" name="Group 37"/>
              <p:cNvGrpSpPr/>
              <p:nvPr/>
            </p:nvGrpSpPr>
            <p:grpSpPr bwMode="auto">
              <a:xfrm>
                <a:off x="30" y="0"/>
                <a:ext cx="787" cy="788"/>
                <a:chOff x="0" y="0"/>
                <a:chExt cx="999" cy="997"/>
              </a:xfrm>
            </p:grpSpPr>
            <p:sp>
              <p:nvSpPr>
                <p:cNvPr id="98329" name="Oval 60"/>
                <p:cNvSpPr>
                  <a:spLocks noChangeArrowheads="1"/>
                </p:cNvSpPr>
                <p:nvPr/>
              </p:nvSpPr>
              <p:spPr bwMode="auto">
                <a:xfrm>
                  <a:off x="328" y="17"/>
                  <a:ext cx="264" cy="266"/>
                </a:xfrm>
                <a:prstGeom prst="ellipse">
                  <a:avLst/>
                </a:prstGeom>
                <a:gradFill rotWithShape="1">
                  <a:gsLst>
                    <a:gs pos="0">
                      <a:srgbClr val="FFFFFF"/>
                    </a:gs>
                    <a:gs pos="100000">
                      <a:schemeClr val="tx1">
                        <a:alpha val="0"/>
                      </a:schemeClr>
                    </a:gs>
                  </a:gsLst>
                  <a:path path="shape">
                    <a:fillToRect l="50000" t="50000" r="50000" b="50000"/>
                  </a:path>
                </a:gradFill>
                <a:ln w="9525">
                  <a:noFill/>
                  <a:round/>
                </a:ln>
              </p:spPr>
              <p:txBody>
                <a:bodyPr wrap="none" anchor="ctr"/>
                <a:lstStyle/>
                <a:p>
                  <a:pPr algn="ctr"/>
                  <a:endParaRPr lang="ko-KR" altLang="en-US"/>
                </a:p>
              </p:txBody>
            </p:sp>
            <p:pic>
              <p:nvPicPr>
                <p:cNvPr id="98330" name="Picture 61" descr="그림1"/>
                <p:cNvPicPr>
                  <a:picLocks noChangeAspect="1" noChangeArrowheads="1"/>
                </p:cNvPicPr>
                <p:nvPr/>
              </p:nvPicPr>
              <p:blipFill>
                <a:blip r:embed="rId5" cstate="print"/>
                <a:srcRect/>
                <a:stretch>
                  <a:fillRect/>
                </a:stretch>
              </p:blipFill>
              <p:spPr bwMode="auto">
                <a:xfrm>
                  <a:off x="0" y="0"/>
                  <a:ext cx="999" cy="997"/>
                </a:xfrm>
                <a:prstGeom prst="rect">
                  <a:avLst/>
                </a:prstGeom>
                <a:noFill/>
                <a:ln w="9525">
                  <a:noFill/>
                  <a:miter lim="800000"/>
                  <a:headEnd/>
                  <a:tailEnd/>
                </a:ln>
              </p:spPr>
            </p:pic>
          </p:grpSp>
        </p:grpSp>
        <p:grpSp>
          <p:nvGrpSpPr>
            <p:cNvPr id="98323" name="Group 40"/>
            <p:cNvGrpSpPr/>
            <p:nvPr/>
          </p:nvGrpSpPr>
          <p:grpSpPr bwMode="auto">
            <a:xfrm>
              <a:off x="265" y="435"/>
              <a:ext cx="749" cy="380"/>
              <a:chOff x="0" y="0"/>
              <a:chExt cx="749" cy="380"/>
            </a:xfrm>
          </p:grpSpPr>
          <p:sp>
            <p:nvSpPr>
              <p:cNvPr id="98324" name="Text Box 63"/>
              <p:cNvSpPr txBox="1">
                <a:spLocks noChangeArrowheads="1"/>
              </p:cNvSpPr>
              <p:nvPr/>
            </p:nvSpPr>
            <p:spPr bwMode="auto">
              <a:xfrm>
                <a:off x="55" y="0"/>
                <a:ext cx="639" cy="288"/>
              </a:xfrm>
              <a:prstGeom prst="rect">
                <a:avLst/>
              </a:prstGeom>
              <a:noFill/>
              <a:ln w="9525">
                <a:noFill/>
                <a:miter lim="800000"/>
              </a:ln>
            </p:spPr>
            <p:txBody>
              <a:bodyPr wrap="none">
                <a:spAutoFit/>
              </a:bodyPr>
              <a:lstStyle/>
              <a:p>
                <a:pPr algn="ctr"/>
                <a:r>
                  <a:rPr lang="zh-CN" altLang="en-US" sz="2400" b="1">
                    <a:solidFill>
                      <a:srgbClr val="FFFFFF"/>
                    </a:solidFill>
                    <a:latin typeface="Times New Roman" panose="02020603050405020304" pitchFamily="18" charset="0"/>
                    <a:ea typeface="方正大标宋简体" panose="03000509000000000000" pitchFamily="65" charset="-122"/>
                  </a:rPr>
                  <a:t>内容要素</a:t>
                </a:r>
              </a:p>
            </p:txBody>
          </p:sp>
          <p:sp>
            <p:nvSpPr>
              <p:cNvPr id="98325" name="Text Box 64"/>
              <p:cNvSpPr txBox="1">
                <a:spLocks noChangeArrowheads="1"/>
              </p:cNvSpPr>
              <p:nvPr/>
            </p:nvSpPr>
            <p:spPr bwMode="auto">
              <a:xfrm>
                <a:off x="0" y="226"/>
                <a:ext cx="749" cy="154"/>
              </a:xfrm>
              <a:prstGeom prst="rect">
                <a:avLst/>
              </a:prstGeom>
              <a:noFill/>
              <a:ln w="9525">
                <a:noFill/>
                <a:miter lim="800000"/>
              </a:ln>
            </p:spPr>
            <p:txBody>
              <a:bodyPr wrap="none">
                <a:spAutoFit/>
              </a:bodyPr>
              <a:lstStyle/>
              <a:p>
                <a:pPr algn="ctr"/>
                <a:endParaRPr lang="en-US" altLang="zh-CN" sz="1000" b="1">
                  <a:solidFill>
                    <a:srgbClr val="FFFFFF"/>
                  </a:solidFill>
                  <a:latin typeface="Times New Roman" panose="02020603050405020304" pitchFamily="18" charset="0"/>
                </a:endParaRPr>
              </a:p>
            </p:txBody>
          </p:sp>
        </p:grpSp>
      </p:grpSp>
      <p:sp>
        <p:nvSpPr>
          <p:cNvPr id="98318" name="Rectangle 6"/>
          <p:cNvSpPr txBox="1">
            <a:spLocks noChangeArrowheads="1"/>
          </p:cNvSpPr>
          <p:nvPr/>
        </p:nvSpPr>
        <p:spPr bwMode="auto">
          <a:xfrm>
            <a:off x="696913" y="333375"/>
            <a:ext cx="10975975" cy="331788"/>
          </a:xfrm>
          <a:prstGeom prst="rect">
            <a:avLst/>
          </a:prstGeom>
          <a:noFill/>
          <a:ln w="9525">
            <a:noFill/>
            <a:miter lim="800000"/>
          </a:ln>
        </p:spPr>
        <p:txBody>
          <a:bodyPr/>
          <a:lstStyle/>
          <a:p>
            <a:r>
              <a:rPr lang="zh-CN" altLang="en-US" sz="3200">
                <a:solidFill>
                  <a:srgbClr val="FF0000"/>
                </a:solidFill>
                <a:latin typeface="方正大标宋简体" panose="03000509000000000000" pitchFamily="65" charset="-122"/>
                <a:ea typeface="方正大标宋简体" panose="03000509000000000000" pitchFamily="65" charset="-122"/>
              </a:rPr>
              <a:t>B ：行政行为</a:t>
            </a:r>
          </a:p>
        </p:txBody>
      </p:sp>
      <p:sp>
        <p:nvSpPr>
          <p:cNvPr id="98319" name="Text Box 44"/>
          <p:cNvSpPr txBox="1">
            <a:spLocks noChangeArrowheads="1"/>
          </p:cNvSpPr>
          <p:nvPr/>
        </p:nvSpPr>
        <p:spPr bwMode="auto">
          <a:xfrm>
            <a:off x="698500" y="1052513"/>
            <a:ext cx="10872788" cy="1201737"/>
          </a:xfrm>
          <a:prstGeom prst="rect">
            <a:avLst/>
          </a:prstGeom>
          <a:solidFill>
            <a:srgbClr val="FFFF99">
              <a:alpha val="39999"/>
            </a:srgbClr>
          </a:solidFill>
          <a:ln w="9525">
            <a:noFill/>
            <a:miter lim="800000"/>
          </a:ln>
        </p:spPr>
        <p:txBody>
          <a:bodyPr lIns="90170" tIns="46990" rIns="90170" bIns="46990">
            <a:spAutoFit/>
          </a:bodyPr>
          <a:lstStyle/>
          <a:p>
            <a:pPr algn="just">
              <a:lnSpc>
                <a:spcPct val="130000"/>
              </a:lnSpc>
            </a:pPr>
            <a:r>
              <a:rPr lang="zh-CN" altLang="en-US" sz="1400">
                <a:ea typeface="黑体" panose="02010609060101010101" pitchFamily="49" charset="-122"/>
              </a:rPr>
              <a:t>      行政行为依据不同的条件划分为很多种，由于我们日常管理都是针对特定对象，因此往往涉及的都是具体行政行为，所谓具体行政行为，是指国家行政机关和行政机关工作人员、法律法规授权的组织、行政机关委托的组织、或者个人在行政管理活动中行使行政职权，针对特定的公民、法人或者其他组织，就特定的具体事项，作出的有关该公民、法人或者其他组织权利义务的单方行为。简而言之，即指行政机关行使行政权力，对特定的公民、法人和其他组织作出的有关其权利义务的单方行为。</a:t>
            </a:r>
          </a:p>
        </p:txBody>
      </p:sp>
      <p:sp>
        <p:nvSpPr>
          <p:cNvPr id="98320" name="Text Box 45"/>
          <p:cNvSpPr txBox="1">
            <a:spLocks noChangeArrowheads="1"/>
          </p:cNvSpPr>
          <p:nvPr/>
        </p:nvSpPr>
        <p:spPr bwMode="auto">
          <a:xfrm>
            <a:off x="7321550" y="5805488"/>
            <a:ext cx="2436813" cy="366712"/>
          </a:xfrm>
          <a:prstGeom prst="rect">
            <a:avLst/>
          </a:prstGeom>
          <a:noFill/>
          <a:ln w="9525">
            <a:noFill/>
            <a:miter lim="800000"/>
          </a:ln>
        </p:spPr>
        <p:txBody>
          <a:bodyPr>
            <a:spAutoFit/>
          </a:bodyPr>
          <a:lstStyle/>
          <a:p>
            <a:r>
              <a:rPr lang="zh-CN" altLang="en-US">
                <a:ea typeface="黑体" panose="02010609060101010101" pitchFamily="49" charset="-122"/>
              </a:rPr>
              <a:t>具体要素内容见下文</a:t>
            </a:r>
          </a:p>
        </p:txBody>
      </p:sp>
      <p:sp>
        <p:nvSpPr>
          <p:cNvPr id="98321" name="右箭头1 943"/>
          <p:cNvSpPr/>
          <p:nvPr/>
        </p:nvSpPr>
        <p:spPr bwMode="auto">
          <a:xfrm>
            <a:off x="9842500" y="5445125"/>
            <a:ext cx="1905000" cy="1152525"/>
          </a:xfrm>
          <a:custGeom>
            <a:avLst/>
            <a:gdLst>
              <a:gd name="T0" fmla="*/ 1116060 w 3259563"/>
              <a:gd name="T1" fmla="*/ 114870 h 2941871"/>
              <a:gd name="T2" fmla="*/ 1804362 w 3259563"/>
              <a:gd name="T3" fmla="*/ 576263 h 2941871"/>
              <a:gd name="T4" fmla="*/ 1116060 w 3259563"/>
              <a:gd name="T5" fmla="*/ 1037655 h 2941871"/>
              <a:gd name="T6" fmla="*/ 1116060 w 3259563"/>
              <a:gd name="T7" fmla="*/ 811279 h 2941871"/>
              <a:gd name="T8" fmla="*/ 76101 w 3259563"/>
              <a:gd name="T9" fmla="*/ 811279 h 2941871"/>
              <a:gd name="T10" fmla="*/ 76101 w 3259563"/>
              <a:gd name="T11" fmla="*/ 341246 h 2941871"/>
              <a:gd name="T12" fmla="*/ 1116060 w 3259563"/>
              <a:gd name="T13" fmla="*/ 341246 h 2941871"/>
              <a:gd name="T14" fmla="*/ 1116060 w 3259563"/>
              <a:gd name="T15" fmla="*/ 114870 h 2941871"/>
              <a:gd name="T16" fmla="*/ 1098554 w 3259563"/>
              <a:gd name="T17" fmla="*/ 86333 h 2941871"/>
              <a:gd name="T18" fmla="*/ 1098554 w 3259563"/>
              <a:gd name="T19" fmla="*/ 331298 h 2941871"/>
              <a:gd name="T20" fmla="*/ 61901 w 3259563"/>
              <a:gd name="T21" fmla="*/ 331298 h 2941871"/>
              <a:gd name="T22" fmla="*/ 61901 w 3259563"/>
              <a:gd name="T23" fmla="*/ 821227 h 2941871"/>
              <a:gd name="T24" fmla="*/ 1098554 w 3259563"/>
              <a:gd name="T25" fmla="*/ 821227 h 2941871"/>
              <a:gd name="T26" fmla="*/ 1098554 w 3259563"/>
              <a:gd name="T27" fmla="*/ 1066192 h 2941871"/>
              <a:gd name="T28" fmla="*/ 1829427 w 3259563"/>
              <a:gd name="T29" fmla="*/ 576263 h 2941871"/>
              <a:gd name="T30" fmla="*/ 1098554 w 3259563"/>
              <a:gd name="T31" fmla="*/ 86333 h 2941871"/>
              <a:gd name="T32" fmla="*/ 1045336 w 3259563"/>
              <a:gd name="T33" fmla="*/ 0 h 2941871"/>
              <a:gd name="T34" fmla="*/ 1905000 w 3259563"/>
              <a:gd name="T35" fmla="*/ 576263 h 2941871"/>
              <a:gd name="T36" fmla="*/ 1045336 w 3259563"/>
              <a:gd name="T37" fmla="*/ 1152525 h 2941871"/>
              <a:gd name="T38" fmla="*/ 1045336 w 3259563"/>
              <a:gd name="T39" fmla="*/ 864394 h 2941871"/>
              <a:gd name="T40" fmla="*/ 0 w 3259563"/>
              <a:gd name="T41" fmla="*/ 864394 h 2941871"/>
              <a:gd name="T42" fmla="*/ 0 w 3259563"/>
              <a:gd name="T43" fmla="*/ 288131 h 2941871"/>
              <a:gd name="T44" fmla="*/ 1045336 w 3259563"/>
              <a:gd name="T45" fmla="*/ 288131 h 2941871"/>
              <a:gd name="T46" fmla="*/ 1045336 w 3259563"/>
              <a:gd name="T47" fmla="*/ 0 h 29418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59563"/>
              <a:gd name="T73" fmla="*/ 0 h 2941871"/>
              <a:gd name="T74" fmla="*/ 3259563 w 3259563"/>
              <a:gd name="T75" fmla="*/ 2941871 h 29418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59563" h="2941871">
                <a:moveTo>
                  <a:pt x="1909641" y="293210"/>
                </a:moveTo>
                <a:lnTo>
                  <a:pt x="3087365" y="1470936"/>
                </a:lnTo>
                <a:lnTo>
                  <a:pt x="1909641" y="2648659"/>
                </a:lnTo>
                <a:lnTo>
                  <a:pt x="1909641" y="2070825"/>
                </a:lnTo>
                <a:lnTo>
                  <a:pt x="130213" y="2070825"/>
                </a:lnTo>
                <a:lnTo>
                  <a:pt x="130213" y="871045"/>
                </a:lnTo>
                <a:lnTo>
                  <a:pt x="1909641" y="871045"/>
                </a:lnTo>
                <a:lnTo>
                  <a:pt x="1909641" y="293210"/>
                </a:lnTo>
                <a:close/>
                <a:moveTo>
                  <a:pt x="1879687" y="220369"/>
                </a:moveTo>
                <a:lnTo>
                  <a:pt x="1879687" y="845652"/>
                </a:lnTo>
                <a:lnTo>
                  <a:pt x="105916" y="845652"/>
                </a:lnTo>
                <a:lnTo>
                  <a:pt x="105916" y="2096218"/>
                </a:lnTo>
                <a:lnTo>
                  <a:pt x="1879687" y="2096218"/>
                </a:lnTo>
                <a:lnTo>
                  <a:pt x="1879687" y="2721501"/>
                </a:lnTo>
                <a:lnTo>
                  <a:pt x="3130252" y="1470936"/>
                </a:lnTo>
                <a:lnTo>
                  <a:pt x="1879687" y="220369"/>
                </a:lnTo>
                <a:close/>
                <a:moveTo>
                  <a:pt x="1788628" y="0"/>
                </a:moveTo>
                <a:lnTo>
                  <a:pt x="3259563" y="1470936"/>
                </a:lnTo>
                <a:lnTo>
                  <a:pt x="1788628" y="2941871"/>
                </a:lnTo>
                <a:lnTo>
                  <a:pt x="1788628" y="2206403"/>
                </a:lnTo>
                <a:lnTo>
                  <a:pt x="0" y="2206403"/>
                </a:lnTo>
                <a:lnTo>
                  <a:pt x="0" y="735468"/>
                </a:lnTo>
                <a:lnTo>
                  <a:pt x="1788628" y="735468"/>
                </a:lnTo>
                <a:lnTo>
                  <a:pt x="1788628" y="0"/>
                </a:lnTo>
                <a:close/>
              </a:path>
            </a:pathLst>
          </a:custGeom>
          <a:solidFill>
            <a:schemeClr val="accent1"/>
          </a:solidFill>
          <a:ln w="9525">
            <a:solidFill>
              <a:schemeClr val="tx1"/>
            </a:solidFill>
            <a:round/>
          </a:ln>
        </p:spPr>
        <p:txBody>
          <a:bodyPr anchor="ctr"/>
          <a:lstStyle/>
          <a:p>
            <a:endParaRPr lang="zh-CN" altLang="en-US"/>
          </a:p>
        </p:txBody>
      </p: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Grp="1" noChangeArrowheads="1"/>
          </p:cNvSpPr>
          <p:nvPr>
            <p:ph type="title" idx="4294967295"/>
          </p:nvPr>
        </p:nvSpPr>
        <p:spPr>
          <a:xfrm>
            <a:off x="769938" y="549275"/>
            <a:ext cx="10974387" cy="331788"/>
          </a:xfrm>
        </p:spPr>
        <p:txBody>
          <a:bodyPr anchor="ctr"/>
          <a:lstStyle/>
          <a:p>
            <a:pPr eaLnBrk="1" hangingPunct="1"/>
            <a:r>
              <a:rPr lang="zh-CN" altLang="en-US" sz="2800" b="0" smtClean="0">
                <a:solidFill>
                  <a:srgbClr val="008000"/>
                </a:solidFill>
                <a:ea typeface="方正大黑简体" panose="03000509000000000000" pitchFamily="65" charset="-122"/>
              </a:rPr>
              <a:t>具体行政行为的</a:t>
            </a:r>
            <a:r>
              <a:rPr lang="zh-CN" altLang="en-US" sz="2800" b="0" smtClean="0">
                <a:solidFill>
                  <a:srgbClr val="008000"/>
                </a:solidFill>
                <a:latin typeface="Gulim" panose="020B0600000101010101" pitchFamily="34" charset="-127"/>
                <a:ea typeface="方正大黑简体" panose="03000509000000000000" pitchFamily="65" charset="-122"/>
              </a:rPr>
              <a:t>“</a:t>
            </a:r>
            <a:r>
              <a:rPr lang="zh-CN" altLang="en-US" sz="2800" b="0" smtClean="0">
                <a:solidFill>
                  <a:srgbClr val="008000"/>
                </a:solidFill>
                <a:ea typeface="方正大黑简体" panose="03000509000000000000" pitchFamily="65" charset="-122"/>
              </a:rPr>
              <a:t>四个要素</a:t>
            </a:r>
            <a:r>
              <a:rPr lang="zh-CN" altLang="en-US" sz="2800" b="0" smtClean="0">
                <a:solidFill>
                  <a:srgbClr val="008000"/>
                </a:solidFill>
                <a:latin typeface="Gulim" panose="020B0600000101010101" pitchFamily="34" charset="-127"/>
                <a:ea typeface="方正大黑简体" panose="03000509000000000000" pitchFamily="65" charset="-122"/>
              </a:rPr>
              <a:t>”</a:t>
            </a:r>
            <a:endParaRPr lang="zh-CN" altLang="en-US" sz="2800" b="0" smtClean="0">
              <a:solidFill>
                <a:srgbClr val="008000"/>
              </a:solidFill>
              <a:ea typeface="方正大黑简体" panose="03000509000000000000" pitchFamily="65" charset="-122"/>
            </a:endParaRPr>
          </a:p>
        </p:txBody>
      </p:sp>
      <p:sp>
        <p:nvSpPr>
          <p:cNvPr id="99331" name="Text Box 3"/>
          <p:cNvSpPr txBox="1">
            <a:spLocks noChangeArrowheads="1"/>
          </p:cNvSpPr>
          <p:nvPr/>
        </p:nvSpPr>
        <p:spPr bwMode="auto">
          <a:xfrm>
            <a:off x="771525" y="1270000"/>
            <a:ext cx="10728325" cy="4479925"/>
          </a:xfrm>
          <a:prstGeom prst="rect">
            <a:avLst/>
          </a:prstGeom>
          <a:noFill/>
          <a:ln w="9525">
            <a:noFill/>
            <a:miter lim="800000"/>
          </a:ln>
        </p:spPr>
        <p:txBody>
          <a:bodyPr>
            <a:spAutoFit/>
          </a:bodyPr>
          <a:lstStyle/>
          <a:p>
            <a:pPr algn="just">
              <a:lnSpc>
                <a:spcPct val="150000"/>
              </a:lnSpc>
            </a:pPr>
            <a:r>
              <a:rPr lang="zh-CN" altLang="en-US" sz="1400" b="1">
                <a:latin typeface="黑体" panose="02010609060101010101" pitchFamily="49" charset="-122"/>
                <a:ea typeface="黑体" panose="02010609060101010101" pitchFamily="49" charset="-122"/>
              </a:rPr>
              <a:t>    </a:t>
            </a:r>
            <a:r>
              <a:rPr lang="zh-CN" altLang="en-US" sz="1600" b="1">
                <a:latin typeface="黑体" panose="02010609060101010101" pitchFamily="49" charset="-122"/>
                <a:ea typeface="方正大标宋简体" panose="03000509000000000000" pitchFamily="65" charset="-122"/>
              </a:rPr>
              <a:t>具体行政行为有四个要素：</a:t>
            </a:r>
          </a:p>
          <a:p>
            <a:pPr algn="just">
              <a:lnSpc>
                <a:spcPct val="150000"/>
              </a:lnSpc>
            </a:pPr>
            <a:r>
              <a:rPr lang="zh-CN" altLang="en-US" sz="1400">
                <a:latin typeface="黑体" panose="02010609060101010101" pitchFamily="49" charset="-122"/>
                <a:ea typeface="黑体" panose="02010609060101010101" pitchFamily="49" charset="-122"/>
              </a:rPr>
              <a:t>    </a:t>
            </a:r>
            <a:r>
              <a:rPr lang="zh-CN" altLang="en-US" sz="1600" b="1">
                <a:latin typeface="方正大标宋简体" panose="03000509000000000000" pitchFamily="65" charset="-122"/>
                <a:ea typeface="方正大标宋简体" panose="03000509000000000000" pitchFamily="65" charset="-122"/>
              </a:rPr>
              <a:t>1．是行政机关实施的行为，这是主体要素。</a:t>
            </a:r>
            <a:r>
              <a:rPr lang="zh-CN" altLang="en-US" sz="1400">
                <a:latin typeface="黑体" panose="02010609060101010101" pitchFamily="49" charset="-122"/>
                <a:ea typeface="黑体" panose="02010609060101010101" pitchFamily="49" charset="-122"/>
              </a:rPr>
              <a:t>不是行政机关实施的行为，一般不是行政行为。但是，由法律、法规授权的组织或者行政机关委托的组织实施的行为，也可能是行政行为。</a:t>
            </a:r>
          </a:p>
          <a:p>
            <a:pPr algn="just">
              <a:lnSpc>
                <a:spcPct val="150000"/>
              </a:lnSpc>
            </a:pPr>
            <a:r>
              <a:rPr lang="zh-CN" altLang="en-US" sz="1400">
                <a:latin typeface="黑体" panose="02010609060101010101" pitchFamily="49" charset="-122"/>
                <a:ea typeface="黑体" panose="02010609060101010101" pitchFamily="49" charset="-122"/>
              </a:rPr>
              <a:t>    </a:t>
            </a:r>
            <a:r>
              <a:rPr lang="zh-CN" altLang="en-US" sz="1600" b="1">
                <a:latin typeface="方正大标宋简体" panose="03000509000000000000" pitchFamily="65" charset="-122"/>
                <a:ea typeface="方正大标宋简体" panose="03000509000000000000" pitchFamily="65" charset="-122"/>
              </a:rPr>
              <a:t>2．是行使行政权力所为的单方行为，这是成立要素。</a:t>
            </a:r>
            <a:r>
              <a:rPr lang="zh-CN" altLang="en-US" sz="1400">
                <a:latin typeface="黑体" panose="02010609060101010101" pitchFamily="49" charset="-122"/>
                <a:ea typeface="黑体" panose="02010609060101010101" pitchFamily="49" charset="-122"/>
              </a:rPr>
              <a:t>即该行为无需对方同意，仅行政机关单方即可决定，且决定后即发生法律效力，对方负有服从的义务，如果不服从，该行为可以强制执行或者申请人民法院强制执行。如税务机关决定某企业应纳所得税税额，纳税人应当执行，如果不执行，税务机关有权从其银行账户中划拨。如果纳税人不服，也必须首先按决定纳税，然后申诉或起诉。</a:t>
            </a:r>
          </a:p>
          <a:p>
            <a:pPr algn="just">
              <a:lnSpc>
                <a:spcPct val="150000"/>
              </a:lnSpc>
            </a:pPr>
            <a:r>
              <a:rPr lang="zh-CN" altLang="en-US" sz="1400">
                <a:latin typeface="黑体" panose="02010609060101010101" pitchFamily="49" charset="-122"/>
                <a:ea typeface="黑体" panose="02010609060101010101" pitchFamily="49" charset="-122"/>
              </a:rPr>
              <a:t>   </a:t>
            </a:r>
            <a:r>
              <a:rPr lang="zh-CN" altLang="en-US" sz="1600">
                <a:latin typeface="方正大标宋简体" panose="03000509000000000000" pitchFamily="65" charset="-122"/>
                <a:ea typeface="方正大标宋简体" panose="03000509000000000000" pitchFamily="65" charset="-122"/>
              </a:rPr>
              <a:t> </a:t>
            </a:r>
            <a:r>
              <a:rPr lang="zh-CN" altLang="en-US" sz="1600" b="1">
                <a:latin typeface="方正大标宋简体" panose="03000509000000000000" pitchFamily="65" charset="-122"/>
                <a:ea typeface="方正大标宋简体" panose="03000509000000000000" pitchFamily="65" charset="-122"/>
              </a:rPr>
              <a:t>3．是对特定的公民、法人或者其他组织作出的，这是对象要素。</a:t>
            </a:r>
            <a:r>
              <a:rPr lang="zh-CN" altLang="en-US" sz="1400">
                <a:latin typeface="黑体" panose="02010609060101010101" pitchFamily="49" charset="-122"/>
                <a:ea typeface="黑体" panose="02010609060101010101" pitchFamily="49" charset="-122"/>
              </a:rPr>
              <a:t>“特定”是指某公民或某组织。如甲打乙造成轻微伤害，行政机关为保护乙的权利而拘留了甲，该行为是对甲、乙作出的，甲、乙即为特定的公民。</a:t>
            </a:r>
          </a:p>
          <a:p>
            <a:pPr algn="just">
              <a:lnSpc>
                <a:spcPct val="150000"/>
              </a:lnSpc>
            </a:pPr>
            <a:r>
              <a:rPr lang="zh-CN" altLang="en-US" sz="1400">
                <a:latin typeface="黑体" panose="02010609060101010101" pitchFamily="49" charset="-122"/>
                <a:ea typeface="黑体" panose="02010609060101010101" pitchFamily="49" charset="-122"/>
              </a:rPr>
              <a:t>    </a:t>
            </a:r>
            <a:r>
              <a:rPr lang="zh-CN" altLang="en-US" sz="1600" b="1">
                <a:latin typeface="方正大标宋简体" panose="03000509000000000000" pitchFamily="65" charset="-122"/>
                <a:ea typeface="方正大标宋简体" panose="03000509000000000000" pitchFamily="65" charset="-122"/>
              </a:rPr>
              <a:t>4．是作出有关特定公民、法人或者其他组织的权利义务的行为，这是内容要素。</a:t>
            </a:r>
            <a:r>
              <a:rPr lang="zh-CN" altLang="en-US" sz="1400">
                <a:latin typeface="黑体" panose="02010609060101010101" pitchFamily="49" charset="-122"/>
                <a:ea typeface="黑体" panose="02010609060101010101" pitchFamily="49" charset="-122"/>
              </a:rPr>
              <a:t>如专利局将某项发明的专利证书授予了甲企业，该企业即获得了该项发明的专利权。特征1．具体行政行为是法律行为。 2．具体行政行为是对特定人与特定事项的处理。第一是就特定事项对特定人的处理。第二是就特定事项对可以确定的一群人的处理。第三是就特定事项对不特定人的处理。3．具体行政行为是单方行政职权行为。4．具体行政行为是外部性处理。具体行政行为的表现形式包括：行政命令、行政征收、行政许可、行政确认、行政监督检查、行政处罚、行政强制、行政给付、行政奖励、行政裁决、行政合同、行政指导、行政赔偿等。</a:t>
            </a:r>
            <a:endParaRPr lang="zh-CN" altLang="en-US">
              <a:latin typeface="黑体" panose="02010609060101010101" pitchFamily="49" charset="-122"/>
              <a:ea typeface="黑体" panose="02010609060101010101" pitchFamily="49" charset="-122"/>
            </a:endParaRPr>
          </a:p>
        </p:txBody>
      </p: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标题 2"/>
          <p:cNvSpPr>
            <a:spLocks noGrp="1"/>
          </p:cNvSpPr>
          <p:nvPr>
            <p:ph type="title" idx="4294967295"/>
          </p:nvPr>
        </p:nvSpPr>
        <p:spPr>
          <a:xfrm>
            <a:off x="912813" y="117475"/>
            <a:ext cx="7886700" cy="1325563"/>
          </a:xfrm>
        </p:spPr>
        <p:txBody>
          <a:bodyPr anchor="ctr"/>
          <a:lstStyle/>
          <a:p>
            <a:pPr eaLnBrk="1" hangingPunct="1"/>
            <a:r>
              <a:rPr lang="zh-CN" altLang="en-US" smtClean="0">
                <a:solidFill>
                  <a:srgbClr val="FF0000"/>
                </a:solidFill>
                <a:ea typeface="方正大黑简体" panose="03000509000000000000" pitchFamily="65" charset="-122"/>
              </a:rPr>
              <a:t>C：时间节点</a:t>
            </a:r>
          </a:p>
        </p:txBody>
      </p:sp>
      <p:sp>
        <p:nvSpPr>
          <p:cNvPr id="100355" name="任意多边形 30"/>
          <p:cNvSpPr>
            <a:spLocks noChangeArrowheads="1"/>
          </p:cNvSpPr>
          <p:nvPr/>
        </p:nvSpPr>
        <p:spPr bwMode="auto">
          <a:xfrm>
            <a:off x="6096000" y="3635375"/>
            <a:ext cx="2189163" cy="2190750"/>
          </a:xfrm>
          <a:custGeom>
            <a:avLst/>
            <a:gdLst>
              <a:gd name="T0" fmla="*/ 1056279 w 2189035"/>
              <a:gd name="T1" fmla="*/ 760 h 2188379"/>
              <a:gd name="T2" fmla="*/ 1642312 w 2189035"/>
              <a:gd name="T3" fmla="*/ 146629 h 2188379"/>
              <a:gd name="T4" fmla="*/ 2043017 w 2189035"/>
              <a:gd name="T5" fmla="*/ 1645487 h 2188379"/>
              <a:gd name="T6" fmla="*/ 547752 w 2189035"/>
              <a:gd name="T7" fmla="*/ 2047157 h 2188379"/>
              <a:gd name="T8" fmla="*/ 1527 w 2189035"/>
              <a:gd name="T9" fmla="*/ 1036642 h 2188379"/>
              <a:gd name="T10" fmla="*/ 1527 w 2189035"/>
              <a:gd name="T11" fmla="*/ 465850 h 2188379"/>
              <a:gd name="T12" fmla="*/ 497137 w 2189035"/>
              <a:gd name="T13" fmla="*/ 178340 h 2188379"/>
              <a:gd name="T14" fmla="*/ 1056279 w 2189035"/>
              <a:gd name="T15" fmla="*/ 760 h 2188379"/>
              <a:gd name="T16" fmla="*/ 0 60000 65536"/>
              <a:gd name="T17" fmla="*/ 0 60000 65536"/>
              <a:gd name="T18" fmla="*/ 0 60000 65536"/>
              <a:gd name="T19" fmla="*/ 0 60000 65536"/>
              <a:gd name="T20" fmla="*/ 0 60000 65536"/>
              <a:gd name="T21" fmla="*/ 0 60000 65536"/>
              <a:gd name="T22" fmla="*/ 0 60000 65536"/>
              <a:gd name="T23" fmla="*/ 0 60000 65536"/>
              <a:gd name="T24" fmla="*/ 0 w 2189035"/>
              <a:gd name="T25" fmla="*/ 0 h 2188379"/>
              <a:gd name="T26" fmla="*/ 2189035 w 2189035"/>
              <a:gd name="T27" fmla="*/ 2188379 h 21883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9035" h="2188379">
                <a:moveTo>
                  <a:pt x="1056094" y="758"/>
                </a:moveTo>
                <a:cubicBezTo>
                  <a:pt x="1254567" y="-6622"/>
                  <a:pt x="1457520" y="39769"/>
                  <a:pt x="1642023" y="146259"/>
                </a:cubicBezTo>
                <a:cubicBezTo>
                  <a:pt x="2164958" y="449915"/>
                  <a:pt x="2344189" y="1118377"/>
                  <a:pt x="2042658" y="1641339"/>
                </a:cubicBezTo>
                <a:cubicBezTo>
                  <a:pt x="1739019" y="2164300"/>
                  <a:pt x="1070591" y="2343541"/>
                  <a:pt x="547656" y="2041995"/>
                </a:cubicBezTo>
                <a:cubicBezTo>
                  <a:pt x="178650" y="1829015"/>
                  <a:pt x="-19559" y="1432576"/>
                  <a:pt x="1527" y="1034029"/>
                </a:cubicBezTo>
                <a:cubicBezTo>
                  <a:pt x="1527" y="1034029"/>
                  <a:pt x="1527" y="1034029"/>
                  <a:pt x="1527" y="464676"/>
                </a:cubicBezTo>
                <a:cubicBezTo>
                  <a:pt x="1527" y="464676"/>
                  <a:pt x="1527" y="464676"/>
                  <a:pt x="497050" y="177890"/>
                </a:cubicBezTo>
                <a:cubicBezTo>
                  <a:pt x="663630" y="69291"/>
                  <a:pt x="857622" y="8139"/>
                  <a:pt x="1056094" y="758"/>
                </a:cubicBezTo>
                <a:close/>
              </a:path>
            </a:pathLst>
          </a:custGeom>
          <a:solidFill>
            <a:srgbClr val="7D8083"/>
          </a:solidFill>
          <a:ln w="9525">
            <a:noFill/>
            <a:miter lim="800000"/>
          </a:ln>
        </p:spPr>
        <p:txBody>
          <a:bodyPr anchor="ctr" anchorCtr="1"/>
          <a:lstStyle/>
          <a:p>
            <a:pPr algn="ctr">
              <a:lnSpc>
                <a:spcPct val="110000"/>
              </a:lnSpc>
            </a:pPr>
            <a:endParaRPr lang="zh-CN" altLang="zh-CN" sz="1200" b="1">
              <a:latin typeface="黑体" panose="02010609060101010101" pitchFamily="49" charset="-122"/>
              <a:ea typeface="方正大标宋简体" panose="03000509000000000000" pitchFamily="65" charset="-122"/>
            </a:endParaRPr>
          </a:p>
        </p:txBody>
      </p:sp>
      <p:sp>
        <p:nvSpPr>
          <p:cNvPr id="100356" name="任意多边形 28"/>
          <p:cNvSpPr>
            <a:spLocks noChangeArrowheads="1"/>
          </p:cNvSpPr>
          <p:nvPr/>
        </p:nvSpPr>
        <p:spPr bwMode="auto">
          <a:xfrm>
            <a:off x="3910013" y="3635375"/>
            <a:ext cx="2189162" cy="2190750"/>
          </a:xfrm>
          <a:custGeom>
            <a:avLst/>
            <a:gdLst>
              <a:gd name="T0" fmla="*/ 1131792 w 2190339"/>
              <a:gd name="T1" fmla="*/ 760 h 2188379"/>
              <a:gd name="T2" fmla="*/ 1690269 w 2190339"/>
              <a:gd name="T3" fmla="*/ 178340 h 2188379"/>
              <a:gd name="T4" fmla="*/ 2185286 w 2190339"/>
              <a:gd name="T5" fmla="*/ 465850 h 2188379"/>
              <a:gd name="T6" fmla="*/ 2185286 w 2190339"/>
              <a:gd name="T7" fmla="*/ 1036642 h 2188379"/>
              <a:gd name="T8" fmla="*/ 1639713 w 2190339"/>
              <a:gd name="T9" fmla="*/ 2047157 h 2188379"/>
              <a:gd name="T10" fmla="*/ 146228 w 2190339"/>
              <a:gd name="T11" fmla="*/ 1645487 h 2188379"/>
              <a:gd name="T12" fmla="*/ 546457 w 2190339"/>
              <a:gd name="T13" fmla="*/ 146629 h 2188379"/>
              <a:gd name="T14" fmla="*/ 1131792 w 2190339"/>
              <a:gd name="T15" fmla="*/ 760 h 2188379"/>
              <a:gd name="T16" fmla="*/ 0 60000 65536"/>
              <a:gd name="T17" fmla="*/ 0 60000 65536"/>
              <a:gd name="T18" fmla="*/ 0 60000 65536"/>
              <a:gd name="T19" fmla="*/ 0 60000 65536"/>
              <a:gd name="T20" fmla="*/ 0 60000 65536"/>
              <a:gd name="T21" fmla="*/ 0 60000 65536"/>
              <a:gd name="T22" fmla="*/ 0 60000 65536"/>
              <a:gd name="T23" fmla="*/ 0 60000 65536"/>
              <a:gd name="T24" fmla="*/ 0 w 2190339"/>
              <a:gd name="T25" fmla="*/ 0 h 2188379"/>
              <a:gd name="T26" fmla="*/ 2190339 w 2190339"/>
              <a:gd name="T27" fmla="*/ 2188379 h 21883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0339" h="2188379">
                <a:moveTo>
                  <a:pt x="1133617" y="758"/>
                </a:moveTo>
                <a:cubicBezTo>
                  <a:pt x="1332208" y="8139"/>
                  <a:pt x="1526315" y="69291"/>
                  <a:pt x="1692995" y="177890"/>
                </a:cubicBezTo>
                <a:cubicBezTo>
                  <a:pt x="1692995" y="177890"/>
                  <a:pt x="1692995" y="177890"/>
                  <a:pt x="2188812" y="464676"/>
                </a:cubicBezTo>
                <a:cubicBezTo>
                  <a:pt x="2188812" y="464676"/>
                  <a:pt x="2188812" y="464676"/>
                  <a:pt x="2188812" y="1034029"/>
                </a:cubicBezTo>
                <a:cubicBezTo>
                  <a:pt x="2209911" y="1432576"/>
                  <a:pt x="2011584" y="1829015"/>
                  <a:pt x="1642358" y="2041995"/>
                </a:cubicBezTo>
                <a:cubicBezTo>
                  <a:pt x="1119112" y="2343541"/>
                  <a:pt x="450285" y="2164300"/>
                  <a:pt x="146465" y="1641339"/>
                </a:cubicBezTo>
                <a:cubicBezTo>
                  <a:pt x="-155246" y="1118377"/>
                  <a:pt x="24093" y="449915"/>
                  <a:pt x="547339" y="146259"/>
                </a:cubicBezTo>
                <a:cubicBezTo>
                  <a:pt x="731952" y="39769"/>
                  <a:pt x="935026" y="-6622"/>
                  <a:pt x="1133617" y="758"/>
                </a:cubicBezTo>
                <a:close/>
              </a:path>
            </a:pathLst>
          </a:custGeom>
          <a:solidFill>
            <a:srgbClr val="2AA1DC"/>
          </a:solidFill>
          <a:ln w="9525">
            <a:noFill/>
            <a:miter lim="800000"/>
          </a:ln>
        </p:spPr>
        <p:txBody>
          <a:bodyPr anchor="ctr" anchorCtr="1"/>
          <a:lstStyle/>
          <a:p>
            <a:pPr algn="ctr">
              <a:lnSpc>
                <a:spcPct val="110000"/>
              </a:lnSpc>
            </a:pPr>
            <a:r>
              <a:rPr lang="zh-CN" altLang="ko-KR" sz="1600" b="1">
                <a:latin typeface="黑体" panose="02010609060101010101" pitchFamily="49" charset="-122"/>
                <a:ea typeface="方正大标宋简体" panose="03000509000000000000" pitchFamily="65" charset="-122"/>
              </a:rPr>
              <a:t>12</a:t>
            </a:r>
            <a:r>
              <a:rPr lang="ko-KR" sz="1600" b="1">
                <a:latin typeface="黑体" panose="02010609060101010101" pitchFamily="49" charset="-122"/>
                <a:ea typeface="方正大标宋简体" panose="03000509000000000000" pitchFamily="65" charset="-122"/>
              </a:rPr>
              <a:t>月</a:t>
            </a:r>
            <a:r>
              <a:rPr lang="zh-CN" altLang="ko-KR" sz="1600" b="1">
                <a:latin typeface="黑体" panose="02010609060101010101" pitchFamily="49" charset="-122"/>
                <a:ea typeface="方正大标宋简体" panose="03000509000000000000" pitchFamily="65" charset="-122"/>
              </a:rPr>
              <a:t>31</a:t>
            </a:r>
            <a:r>
              <a:rPr lang="ko-KR" sz="1600" b="1">
                <a:latin typeface="黑体" panose="02010609060101010101" pitchFamily="49" charset="-122"/>
                <a:ea typeface="方正大标宋简体" panose="03000509000000000000" pitchFamily="65" charset="-122"/>
              </a:rPr>
              <a:t>日是水行政主管部门下达用水计划指标的截止时间</a:t>
            </a:r>
          </a:p>
        </p:txBody>
      </p:sp>
      <p:sp>
        <p:nvSpPr>
          <p:cNvPr id="100357" name="Freeform 40219"/>
          <p:cNvSpPr>
            <a:spLocks noChangeArrowheads="1"/>
          </p:cNvSpPr>
          <p:nvPr/>
        </p:nvSpPr>
        <p:spPr bwMode="auto">
          <a:xfrm>
            <a:off x="5003800" y="1743075"/>
            <a:ext cx="2187575" cy="2359025"/>
          </a:xfrm>
          <a:custGeom>
            <a:avLst/>
            <a:gdLst>
              <a:gd name="T0" fmla="*/ 2147483647 w 1038"/>
              <a:gd name="T1" fmla="*/ 2147483647 h 1118"/>
              <a:gd name="T2" fmla="*/ 2147483647 w 1038"/>
              <a:gd name="T3" fmla="*/ 0 h 1118"/>
              <a:gd name="T4" fmla="*/ 0 w 1038"/>
              <a:gd name="T5" fmla="*/ 2147483647 h 1118"/>
              <a:gd name="T6" fmla="*/ 2147483647 w 1038"/>
              <a:gd name="T7" fmla="*/ 2147483647 h 1118"/>
              <a:gd name="T8" fmla="*/ 2147483647 w 1038"/>
              <a:gd name="T9" fmla="*/ 2147483647 h 1118"/>
              <a:gd name="T10" fmla="*/ 2147483647 w 1038"/>
              <a:gd name="T11" fmla="*/ 2147483647 h 1118"/>
              <a:gd name="T12" fmla="*/ 2147483647 w 1038"/>
              <a:gd name="T13" fmla="*/ 2147483647 h 1118"/>
              <a:gd name="T14" fmla="*/ 2147483647 w 1038"/>
              <a:gd name="T15" fmla="*/ 2147483647 h 1118"/>
              <a:gd name="T16" fmla="*/ 2147483647 w 1038"/>
              <a:gd name="T17" fmla="*/ 2147483647 h 1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8"/>
              <a:gd name="T28" fmla="*/ 0 h 1118"/>
              <a:gd name="T29" fmla="*/ 1038 w 1038"/>
              <a:gd name="T30" fmla="*/ 1118 h 1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8" h="1118">
                <a:moveTo>
                  <a:pt x="1038" y="519"/>
                </a:moveTo>
                <a:cubicBezTo>
                  <a:pt x="1038" y="233"/>
                  <a:pt x="806" y="0"/>
                  <a:pt x="519" y="0"/>
                </a:cubicBezTo>
                <a:cubicBezTo>
                  <a:pt x="232" y="0"/>
                  <a:pt x="0" y="233"/>
                  <a:pt x="0" y="519"/>
                </a:cubicBezTo>
                <a:cubicBezTo>
                  <a:pt x="0" y="721"/>
                  <a:pt x="116" y="896"/>
                  <a:pt x="284" y="982"/>
                </a:cubicBezTo>
                <a:cubicBezTo>
                  <a:pt x="284" y="982"/>
                  <a:pt x="284" y="982"/>
                  <a:pt x="284" y="982"/>
                </a:cubicBezTo>
                <a:cubicBezTo>
                  <a:pt x="519" y="1118"/>
                  <a:pt x="519" y="1118"/>
                  <a:pt x="519" y="1118"/>
                </a:cubicBezTo>
                <a:cubicBezTo>
                  <a:pt x="754" y="982"/>
                  <a:pt x="754" y="982"/>
                  <a:pt x="754" y="982"/>
                </a:cubicBezTo>
                <a:cubicBezTo>
                  <a:pt x="754" y="982"/>
                  <a:pt x="754" y="982"/>
                  <a:pt x="754" y="982"/>
                </a:cubicBezTo>
                <a:cubicBezTo>
                  <a:pt x="922" y="896"/>
                  <a:pt x="1038" y="721"/>
                  <a:pt x="1038" y="519"/>
                </a:cubicBezTo>
              </a:path>
            </a:pathLst>
          </a:custGeom>
          <a:solidFill>
            <a:srgbClr val="D9D9D9"/>
          </a:solidFill>
          <a:ln w="9525">
            <a:noFill/>
            <a:miter lim="800000"/>
          </a:ln>
        </p:spPr>
        <p:txBody>
          <a:bodyPr anchor="ctr" anchorCtr="1"/>
          <a:lstStyle/>
          <a:p>
            <a:pPr algn="ctr">
              <a:lnSpc>
                <a:spcPct val="110000"/>
              </a:lnSpc>
            </a:pPr>
            <a:r>
              <a:rPr lang="ko-KR" sz="1600" b="1">
                <a:latin typeface="黑体" panose="02010609060101010101" pitchFamily="49" charset="-122"/>
                <a:ea typeface="方正大标宋简体" panose="03000509000000000000" pitchFamily="65" charset="-122"/>
              </a:rPr>
              <a:t>每年的</a:t>
            </a:r>
            <a:r>
              <a:rPr lang="zh-CN" altLang="ko-KR" sz="1600" b="1">
                <a:latin typeface="黑体" panose="02010609060101010101" pitchFamily="49" charset="-122"/>
                <a:ea typeface="方正大标宋简体" panose="03000509000000000000" pitchFamily="65" charset="-122"/>
              </a:rPr>
              <a:t>10</a:t>
            </a:r>
            <a:r>
              <a:rPr lang="ko-KR" sz="1600" b="1">
                <a:latin typeface="黑体" panose="02010609060101010101" pitchFamily="49" charset="-122"/>
                <a:ea typeface="方正大标宋简体" panose="03000509000000000000" pitchFamily="65" charset="-122"/>
              </a:rPr>
              <a:t>月</a:t>
            </a:r>
            <a:r>
              <a:rPr lang="zh-CN" altLang="ko-KR" sz="1600" b="1">
                <a:latin typeface="黑体" panose="02010609060101010101" pitchFamily="49" charset="-122"/>
                <a:ea typeface="方正大标宋简体" panose="03000509000000000000" pitchFamily="65" charset="-122"/>
              </a:rPr>
              <a:t>31</a:t>
            </a:r>
            <a:r>
              <a:rPr lang="ko-KR" sz="1600" b="1">
                <a:latin typeface="黑体" panose="02010609060101010101" pitchFamily="49" charset="-122"/>
                <a:ea typeface="方正大标宋简体" panose="03000509000000000000" pitchFamily="65" charset="-122"/>
              </a:rPr>
              <a:t>日是用水单位申请用水计划指标的截止时间</a:t>
            </a:r>
          </a:p>
        </p:txBody>
      </p:sp>
      <p:sp>
        <p:nvSpPr>
          <p:cNvPr id="100358" name="文本框 15"/>
          <p:cNvSpPr txBox="1">
            <a:spLocks noChangeArrowheads="1"/>
          </p:cNvSpPr>
          <p:nvPr/>
        </p:nvSpPr>
        <p:spPr bwMode="auto">
          <a:xfrm>
            <a:off x="6067425" y="3971925"/>
            <a:ext cx="530225" cy="460375"/>
          </a:xfrm>
          <a:prstGeom prst="rect">
            <a:avLst/>
          </a:prstGeom>
          <a:noFill/>
          <a:ln w="9525">
            <a:noFill/>
            <a:miter lim="800000"/>
          </a:ln>
        </p:spPr>
        <p:txBody>
          <a:bodyPr wrap="none">
            <a:spAutoFit/>
          </a:bodyPr>
          <a:lstStyle/>
          <a:p>
            <a:r>
              <a:rPr lang="en-US" altLang="zh-CN" sz="2400">
                <a:solidFill>
                  <a:srgbClr val="FFFFFF"/>
                </a:solidFill>
                <a:latin typeface="Arial" panose="020B0604020202020204" pitchFamily="34" charset="0"/>
                <a:ea typeface="Microsoft YaHei UI" pitchFamily="2" charset="-122"/>
              </a:rPr>
              <a:t>03</a:t>
            </a:r>
            <a:endParaRPr lang="zh-CN" altLang="en-US" sz="2400">
              <a:solidFill>
                <a:srgbClr val="FFFFFF"/>
              </a:solidFill>
              <a:latin typeface="Arial" panose="020B0604020202020204" pitchFamily="34" charset="0"/>
              <a:ea typeface="Microsoft YaHei UI" pitchFamily="2" charset="-122"/>
            </a:endParaRPr>
          </a:p>
        </p:txBody>
      </p:sp>
      <p:sp>
        <p:nvSpPr>
          <p:cNvPr id="100359" name="文本框 17"/>
          <p:cNvSpPr txBox="1">
            <a:spLocks noChangeArrowheads="1"/>
          </p:cNvSpPr>
          <p:nvPr/>
        </p:nvSpPr>
        <p:spPr bwMode="auto">
          <a:xfrm>
            <a:off x="5602288" y="3971925"/>
            <a:ext cx="528637" cy="460375"/>
          </a:xfrm>
          <a:prstGeom prst="rect">
            <a:avLst/>
          </a:prstGeom>
          <a:noFill/>
          <a:ln w="9525">
            <a:noFill/>
            <a:miter lim="800000"/>
          </a:ln>
        </p:spPr>
        <p:txBody>
          <a:bodyPr wrap="none">
            <a:spAutoFit/>
          </a:bodyPr>
          <a:lstStyle/>
          <a:p>
            <a:r>
              <a:rPr lang="en-US" altLang="zh-CN" sz="2400">
                <a:solidFill>
                  <a:srgbClr val="FFFFFF"/>
                </a:solidFill>
                <a:latin typeface="Arial" panose="020B0604020202020204" pitchFamily="34" charset="0"/>
                <a:ea typeface="Microsoft YaHei UI" pitchFamily="2" charset="-122"/>
              </a:rPr>
              <a:t>02</a:t>
            </a:r>
            <a:endParaRPr lang="zh-CN" altLang="en-US" sz="2400">
              <a:solidFill>
                <a:srgbClr val="FFFFFF"/>
              </a:solidFill>
              <a:latin typeface="Arial" panose="020B0604020202020204" pitchFamily="34" charset="0"/>
              <a:ea typeface="Microsoft YaHei UI" pitchFamily="2" charset="-122"/>
            </a:endParaRPr>
          </a:p>
        </p:txBody>
      </p:sp>
      <p:sp>
        <p:nvSpPr>
          <p:cNvPr id="100360" name="文本框 19"/>
          <p:cNvSpPr txBox="1">
            <a:spLocks noChangeArrowheads="1"/>
          </p:cNvSpPr>
          <p:nvPr/>
        </p:nvSpPr>
        <p:spPr bwMode="auto">
          <a:xfrm>
            <a:off x="5805488" y="3630613"/>
            <a:ext cx="468312" cy="409575"/>
          </a:xfrm>
          <a:prstGeom prst="rect">
            <a:avLst/>
          </a:prstGeom>
          <a:noFill/>
          <a:ln w="9525">
            <a:noFill/>
            <a:miter lim="800000"/>
          </a:ln>
        </p:spPr>
        <p:txBody>
          <a:bodyPr wrap="none">
            <a:spAutoFit/>
          </a:bodyPr>
          <a:lstStyle/>
          <a:p>
            <a:r>
              <a:rPr lang="en-US" altLang="zh-CN" sz="2400">
                <a:solidFill>
                  <a:srgbClr val="605E5E"/>
                </a:solidFill>
                <a:latin typeface="Arial" panose="020B0604020202020204" pitchFamily="34" charset="0"/>
                <a:ea typeface="Microsoft YaHei UI" pitchFamily="2" charset="-122"/>
              </a:rPr>
              <a:t>01</a:t>
            </a:r>
            <a:endParaRPr lang="zh-CN" altLang="en-US" sz="2400">
              <a:solidFill>
                <a:srgbClr val="605E5E"/>
              </a:solidFill>
              <a:latin typeface="Arial" panose="020B0604020202020204" pitchFamily="34" charset="0"/>
              <a:ea typeface="Microsoft YaHei UI" pitchFamily="2" charset="-122"/>
            </a:endParaRPr>
          </a:p>
        </p:txBody>
      </p:sp>
      <p:sp>
        <p:nvSpPr>
          <p:cNvPr id="100361" name="Text Box 9"/>
          <p:cNvSpPr txBox="1">
            <a:spLocks noChangeArrowheads="1"/>
          </p:cNvSpPr>
          <p:nvPr/>
        </p:nvSpPr>
        <p:spPr bwMode="auto">
          <a:xfrm>
            <a:off x="6457950" y="4078288"/>
            <a:ext cx="1800225" cy="1646237"/>
          </a:xfrm>
          <a:prstGeom prst="rect">
            <a:avLst/>
          </a:prstGeom>
          <a:noFill/>
          <a:ln w="9525">
            <a:noFill/>
            <a:miter lim="800000"/>
          </a:ln>
        </p:spPr>
        <p:txBody>
          <a:bodyPr>
            <a:spAutoFit/>
          </a:bodyPr>
          <a:lstStyle/>
          <a:p>
            <a:r>
              <a:rPr lang="ko-KR" sz="1200" b="1" dirty="0">
                <a:solidFill>
                  <a:schemeClr val="bg1"/>
                </a:solidFill>
                <a:latin typeface="黑体" panose="02010609060101010101" pitchFamily="49" charset="-122"/>
                <a:ea typeface="方正大标宋简体" panose="03000509000000000000" pitchFamily="65" charset="-122"/>
              </a:rPr>
              <a:t>用水单位超过期限未提出申请的，按照行政处罚程序走，但给一次改正的机会（责令限期申请用水计划指标通知书不是责令停止水事违法行为通知书）。</a:t>
            </a:r>
          </a:p>
          <a:p>
            <a:endParaRPr lang="zh-CN" altLang="ko-KR" b="1" dirty="0">
              <a:latin typeface="黑体" panose="02010609060101010101" pitchFamily="49" charset="-122"/>
              <a:ea typeface="方正大标宋简体" panose="03000509000000000000" pitchFamily="65" charset="-122"/>
            </a:endParaRPr>
          </a:p>
        </p:txBody>
      </p: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文本框 6"/>
          <p:cNvSpPr txBox="1">
            <a:spLocks noChangeArrowheads="1"/>
          </p:cNvSpPr>
          <p:nvPr/>
        </p:nvSpPr>
        <p:spPr bwMode="auto">
          <a:xfrm>
            <a:off x="1570038" y="1816100"/>
            <a:ext cx="4205287" cy="3124200"/>
          </a:xfrm>
          <a:prstGeom prst="rect">
            <a:avLst/>
          </a:prstGeom>
          <a:noFill/>
          <a:ln w="9525">
            <a:noFill/>
            <a:miter lim="800000"/>
          </a:ln>
        </p:spPr>
        <p:txBody>
          <a:bodyPr>
            <a:spAutoFit/>
          </a:bodyPr>
          <a:lstStyle/>
          <a:p>
            <a:pPr algn="ctr" eaLnBrk="0" hangingPunct="0"/>
            <a:r>
              <a:rPr lang="en-US" altLang="zh-CN" sz="19900" b="1">
                <a:solidFill>
                  <a:srgbClr val="83B40D"/>
                </a:solidFill>
                <a:latin typeface="Arial Black" panose="020B0A04020102020204" pitchFamily="34" charset="0"/>
                <a:ea typeface="微软雅黑" panose="020B0503020204020204" pitchFamily="34" charset="-122"/>
              </a:rPr>
              <a:t>0</a:t>
            </a:r>
            <a:r>
              <a:rPr lang="zh-CN" altLang="en-US" sz="19900" b="1">
                <a:solidFill>
                  <a:srgbClr val="83B40D"/>
                </a:solidFill>
                <a:latin typeface="Arial Black" panose="020B0A04020102020204" pitchFamily="34" charset="0"/>
                <a:ea typeface="微软雅黑" panose="020B0503020204020204" pitchFamily="34" charset="-122"/>
              </a:rPr>
              <a:t>4</a:t>
            </a:r>
          </a:p>
        </p:txBody>
      </p:sp>
      <p:sp>
        <p:nvSpPr>
          <p:cNvPr id="101379" name="文本框 7"/>
          <p:cNvSpPr txBox="1">
            <a:spLocks noChangeArrowheads="1"/>
          </p:cNvSpPr>
          <p:nvPr/>
        </p:nvSpPr>
        <p:spPr bwMode="auto">
          <a:xfrm>
            <a:off x="1525588" y="3070225"/>
            <a:ext cx="3887787" cy="639763"/>
          </a:xfrm>
          <a:prstGeom prst="rect">
            <a:avLst/>
          </a:prstGeom>
          <a:solidFill>
            <a:srgbClr val="FFFFFF"/>
          </a:solidFill>
          <a:ln w="9525">
            <a:noFill/>
            <a:miter lim="800000"/>
          </a:ln>
        </p:spPr>
        <p:txBody>
          <a:bodyPr>
            <a:spAutoFit/>
          </a:bodyPr>
          <a:lstStyle/>
          <a:p>
            <a:pPr eaLnBrk="0" hangingPunct="0"/>
            <a:r>
              <a:rPr lang="en-US" altLang="zh-CN" sz="3600" b="1">
                <a:solidFill>
                  <a:srgbClr val="83B40D"/>
                </a:solidFill>
                <a:latin typeface="Times New Roman" panose="02020603050405020304" pitchFamily="18" charset="0"/>
                <a:cs typeface="Times New Roman" panose="02020603050405020304" pitchFamily="18" charset="0"/>
              </a:rPr>
              <a:t>      PART </a:t>
            </a:r>
            <a:r>
              <a:rPr lang="zh-CN" altLang="en-US" sz="3600" b="1">
                <a:solidFill>
                  <a:srgbClr val="83B40D"/>
                </a:solidFill>
                <a:latin typeface="Times New Roman" panose="02020603050405020304" pitchFamily="18" charset="0"/>
                <a:ea typeface="宋体" panose="02010600030101010101" pitchFamily="2" charset="-122"/>
              </a:rPr>
              <a:t>FOUR</a:t>
            </a:r>
          </a:p>
        </p:txBody>
      </p:sp>
      <p:sp>
        <p:nvSpPr>
          <p:cNvPr id="101380" name="文本框 8"/>
          <p:cNvSpPr txBox="1">
            <a:spLocks noChangeArrowheads="1"/>
          </p:cNvSpPr>
          <p:nvPr/>
        </p:nvSpPr>
        <p:spPr bwMode="auto">
          <a:xfrm>
            <a:off x="5413375" y="2854325"/>
            <a:ext cx="4662488" cy="1066800"/>
          </a:xfrm>
          <a:prstGeom prst="rect">
            <a:avLst/>
          </a:prstGeom>
          <a:noFill/>
          <a:ln w="9525">
            <a:noFill/>
            <a:miter lim="800000"/>
          </a:ln>
        </p:spPr>
        <p:txBody>
          <a:bodyPr>
            <a:spAutoFit/>
          </a:bodyPr>
          <a:lstStyle/>
          <a:p>
            <a:pPr algn="ctr" eaLnBrk="0" hangingPunct="0"/>
            <a:r>
              <a:rPr lang="ko-KR" sz="3200" dirty="0">
                <a:solidFill>
                  <a:schemeClr val="accent1"/>
                </a:solidFill>
                <a:ea typeface="方正大黑简体" panose="03000509000000000000" pitchFamily="65" charset="-122"/>
              </a:rPr>
              <a:t>超计划用水加价水费的</a:t>
            </a:r>
          </a:p>
          <a:p>
            <a:pPr algn="ctr" eaLnBrk="0" hangingPunct="0"/>
            <a:r>
              <a:rPr lang="ko-KR" sz="3200" dirty="0">
                <a:solidFill>
                  <a:schemeClr val="accent1"/>
                </a:solidFill>
                <a:ea typeface="方正大黑简体" panose="03000509000000000000" pitchFamily="65" charset="-122"/>
              </a:rPr>
              <a:t>征收和管理</a:t>
            </a:r>
          </a:p>
        </p:txBody>
      </p:sp>
      <p:cxnSp>
        <p:nvCxnSpPr>
          <p:cNvPr id="101381" name="直接连接符 10"/>
          <p:cNvCxnSpPr>
            <a:cxnSpLocks noChangeShapeType="1"/>
          </p:cNvCxnSpPr>
          <p:nvPr/>
        </p:nvCxnSpPr>
        <p:spPr bwMode="auto">
          <a:xfrm>
            <a:off x="5495925" y="3824288"/>
            <a:ext cx="4608513" cy="0"/>
          </a:xfrm>
          <a:prstGeom prst="line">
            <a:avLst/>
          </a:prstGeom>
          <a:noFill/>
          <a:ln w="12700">
            <a:solidFill>
              <a:srgbClr val="DFDFDF"/>
            </a:solidFill>
            <a:round/>
            <a:headEnd type="oval" w="med" len="med"/>
            <a:tailEnd type="oval" w="med" len="med"/>
          </a:ln>
        </p:spPr>
      </p:cxn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标题 1"/>
          <p:cNvSpPr>
            <a:spLocks noGrp="1"/>
          </p:cNvSpPr>
          <p:nvPr>
            <p:ph type="title" idx="4294967295"/>
          </p:nvPr>
        </p:nvSpPr>
        <p:spPr>
          <a:xfrm>
            <a:off x="696913" y="188913"/>
            <a:ext cx="7886700" cy="1325562"/>
          </a:xfrm>
        </p:spPr>
        <p:txBody>
          <a:bodyPr anchor="ctr"/>
          <a:lstStyle/>
          <a:p>
            <a:r>
              <a:rPr lang="ko-KR" b="0" smtClean="0">
                <a:solidFill>
                  <a:srgbClr val="008000"/>
                </a:solidFill>
                <a:ea typeface="方正大黑简体" panose="03000509000000000000" pitchFamily="65" charset="-122"/>
              </a:rPr>
              <a:t>四、超计划用水加价水费的征收和管理</a:t>
            </a:r>
          </a:p>
        </p:txBody>
      </p:sp>
      <p:sp>
        <p:nvSpPr>
          <p:cNvPr id="102403" name="椭圆 2"/>
          <p:cNvSpPr>
            <a:spLocks noChangeArrowheads="1"/>
          </p:cNvSpPr>
          <p:nvPr/>
        </p:nvSpPr>
        <p:spPr bwMode="auto">
          <a:xfrm>
            <a:off x="4600575" y="2889250"/>
            <a:ext cx="2046288" cy="2044700"/>
          </a:xfrm>
          <a:prstGeom prst="ellipse">
            <a:avLst/>
          </a:prstGeom>
          <a:solidFill>
            <a:srgbClr val="D3481D"/>
          </a:solidFill>
          <a:ln w="9525">
            <a:noFill/>
            <a:round/>
          </a:ln>
        </p:spPr>
        <p:txBody>
          <a:bodyPr anchor="ctr"/>
          <a:lstStyle/>
          <a:p>
            <a:pPr algn="ctr" eaLnBrk="0" hangingPunct="0"/>
            <a:endParaRPr lang="zh-HK" altLang="en-US">
              <a:solidFill>
                <a:srgbClr val="FFFFFF"/>
              </a:solidFill>
              <a:ea typeface="PMingLiU" panose="02020500000000000000" pitchFamily="18" charset="-120"/>
            </a:endParaRPr>
          </a:p>
        </p:txBody>
      </p:sp>
      <p:sp>
        <p:nvSpPr>
          <p:cNvPr id="102404" name="任意多边形 3"/>
          <p:cNvSpPr/>
          <p:nvPr/>
        </p:nvSpPr>
        <p:spPr bwMode="auto">
          <a:xfrm>
            <a:off x="4992688" y="3271838"/>
            <a:ext cx="1362075" cy="1281112"/>
          </a:xfrm>
          <a:custGeom>
            <a:avLst/>
            <a:gdLst>
              <a:gd name="T0" fmla="*/ 373004 w 1361803"/>
              <a:gd name="T1" fmla="*/ 883724 h 1281345"/>
              <a:gd name="T2" fmla="*/ 475440 w 1361803"/>
              <a:gd name="T3" fmla="*/ 925172 h 1281345"/>
              <a:gd name="T4" fmla="*/ 553252 w 1361803"/>
              <a:gd name="T5" fmla="*/ 942176 h 1281345"/>
              <a:gd name="T6" fmla="*/ 527642 w 1361803"/>
              <a:gd name="T7" fmla="*/ 1018695 h 1281345"/>
              <a:gd name="T8" fmla="*/ 459681 w 1361803"/>
              <a:gd name="T9" fmla="*/ 1041013 h 1281345"/>
              <a:gd name="T10" fmla="*/ 352321 w 1361803"/>
              <a:gd name="T11" fmla="*/ 978310 h 1281345"/>
              <a:gd name="T12" fmla="*/ 286329 w 1361803"/>
              <a:gd name="T13" fmla="*/ 1050577 h 1281345"/>
              <a:gd name="T14" fmla="*/ 311938 w 1361803"/>
              <a:gd name="T15" fmla="*/ 886913 h 1281345"/>
              <a:gd name="T16" fmla="*/ 274310 w 1361803"/>
              <a:gd name="T17" fmla="*/ 687240 h 1281345"/>
              <a:gd name="T18" fmla="*/ 664856 w 1361803"/>
              <a:gd name="T19" fmla="*/ 687240 h 1281345"/>
              <a:gd name="T20" fmla="*/ 632310 w 1361803"/>
              <a:gd name="T21" fmla="*/ 772159 h 1281345"/>
              <a:gd name="T22" fmla="*/ 270365 w 1361803"/>
              <a:gd name="T23" fmla="*/ 777466 h 1281345"/>
              <a:gd name="T24" fmla="*/ 255571 w 1361803"/>
              <a:gd name="T25" fmla="*/ 706347 h 1281345"/>
              <a:gd name="T26" fmla="*/ 278110 w 1361803"/>
              <a:gd name="T27" fmla="*/ 504544 h 1281345"/>
              <a:gd name="T28" fmla="*/ 745733 w 1361803"/>
              <a:gd name="T29" fmla="*/ 504544 h 1281345"/>
              <a:gd name="T30" fmla="*/ 765464 w 1361803"/>
              <a:gd name="T31" fmla="*/ 556652 h 1281345"/>
              <a:gd name="T32" fmla="*/ 279096 w 1361803"/>
              <a:gd name="T33" fmla="*/ 593872 h 1281345"/>
              <a:gd name="T34" fmla="*/ 256405 w 1361803"/>
              <a:gd name="T35" fmla="*/ 527940 h 1281345"/>
              <a:gd name="T36" fmla="*/ 943083 w 1361803"/>
              <a:gd name="T37" fmla="*/ 453371 h 1281345"/>
              <a:gd name="T38" fmla="*/ 1021956 w 1361803"/>
              <a:gd name="T39" fmla="*/ 644692 h 1281345"/>
              <a:gd name="T40" fmla="*/ 635479 w 1361803"/>
              <a:gd name="T41" fmla="*/ 1042213 h 1281345"/>
              <a:gd name="T42" fmla="*/ 600972 w 1361803"/>
              <a:gd name="T43" fmla="*/ 1012452 h 1281345"/>
              <a:gd name="T44" fmla="*/ 939139 w 1361803"/>
              <a:gd name="T45" fmla="*/ 460812 h 1281345"/>
              <a:gd name="T46" fmla="*/ 1337429 w 1361803"/>
              <a:gd name="T47" fmla="*/ 322954 h 1281345"/>
              <a:gd name="T48" fmla="*/ 1354188 w 1361803"/>
              <a:gd name="T49" fmla="*/ 373916 h 1281345"/>
              <a:gd name="T50" fmla="*/ 1134347 w 1361803"/>
              <a:gd name="T51" fmla="*/ 664823 h 1281345"/>
              <a:gd name="T52" fmla="*/ 1081111 w 1361803"/>
              <a:gd name="T53" fmla="*/ 677564 h 1281345"/>
              <a:gd name="T54" fmla="*/ 1121530 w 1361803"/>
              <a:gd name="T55" fmla="*/ 596874 h 1281345"/>
              <a:gd name="T56" fmla="*/ 1310812 w 1361803"/>
              <a:gd name="T57" fmla="*/ 334633 h 1281345"/>
              <a:gd name="T58" fmla="*/ 525929 w 1361803"/>
              <a:gd name="T59" fmla="*/ 229379 h 1281345"/>
              <a:gd name="T60" fmla="*/ 765464 w 1361803"/>
              <a:gd name="T61" fmla="*/ 245330 h 1281345"/>
              <a:gd name="T62" fmla="*/ 748706 w 1361803"/>
              <a:gd name="T63" fmla="*/ 318707 h 1281345"/>
              <a:gd name="T64" fmla="*/ 528887 w 1361803"/>
              <a:gd name="T65" fmla="*/ 318707 h 1281345"/>
              <a:gd name="T66" fmla="*/ 511143 w 1361803"/>
              <a:gd name="T67" fmla="*/ 246394 h 1281345"/>
              <a:gd name="T68" fmla="*/ 1243430 w 1361803"/>
              <a:gd name="T69" fmla="*/ 137924 h 1281345"/>
              <a:gd name="T70" fmla="*/ 1307034 w 1361803"/>
              <a:gd name="T71" fmla="*/ 239974 h 1281345"/>
              <a:gd name="T72" fmla="*/ 1114744 w 1361803"/>
              <a:gd name="T73" fmla="*/ 531926 h 1281345"/>
              <a:gd name="T74" fmla="*/ 996411 w 1361803"/>
              <a:gd name="T75" fmla="*/ 385420 h 1281345"/>
              <a:gd name="T76" fmla="*/ 1205466 w 1361803"/>
              <a:gd name="T77" fmla="*/ 148673 h 1281345"/>
              <a:gd name="T78" fmla="*/ 326485 w 1361803"/>
              <a:gd name="T79" fmla="*/ 0 h 1281345"/>
              <a:gd name="T80" fmla="*/ 1021869 w 1361803"/>
              <a:gd name="T81" fmla="*/ 137034 h 1281345"/>
              <a:gd name="T82" fmla="*/ 1013978 w 1361803"/>
              <a:gd name="T83" fmla="*/ 237952 h 1281345"/>
              <a:gd name="T84" fmla="*/ 908437 w 1361803"/>
              <a:gd name="T85" fmla="*/ 380297 h 1281345"/>
              <a:gd name="T86" fmla="*/ 895615 w 1361803"/>
              <a:gd name="T87" fmla="*/ 314436 h 1281345"/>
              <a:gd name="T88" fmla="*/ 870956 w 1361803"/>
              <a:gd name="T89" fmla="*/ 135972 h 1281345"/>
              <a:gd name="T90" fmla="*/ 381721 w 1361803"/>
              <a:gd name="T91" fmla="*/ 135972 h 1281345"/>
              <a:gd name="T92" fmla="*/ 381721 w 1361803"/>
              <a:gd name="T93" fmla="*/ 314436 h 1281345"/>
              <a:gd name="T94" fmla="*/ 143023 w 1361803"/>
              <a:gd name="T95" fmla="*/ 410041 h 1281345"/>
              <a:gd name="T96" fmla="*/ 126254 w 1361803"/>
              <a:gd name="T97" fmla="*/ 429162 h 1281345"/>
              <a:gd name="T98" fmla="*/ 150913 w 1361803"/>
              <a:gd name="T99" fmla="*/ 1145140 h 1281345"/>
              <a:gd name="T100" fmla="*/ 895615 w 1361803"/>
              <a:gd name="T101" fmla="*/ 1117521 h 1281345"/>
              <a:gd name="T102" fmla="*/ 901533 w 1361803"/>
              <a:gd name="T103" fmla="*/ 904001 h 1281345"/>
              <a:gd name="T104" fmla="*/ 1020883 w 1361803"/>
              <a:gd name="T105" fmla="*/ 769092 h 1281345"/>
              <a:gd name="T106" fmla="*/ 1021869 w 1361803"/>
              <a:gd name="T107" fmla="*/ 1135580 h 1281345"/>
              <a:gd name="T108" fmla="*/ 131186 w 1361803"/>
              <a:gd name="T109" fmla="*/ 1281112 h 1281345"/>
              <a:gd name="T110" fmla="*/ 0 w 1361803"/>
              <a:gd name="T111" fmla="*/ 335681 h 1281345"/>
              <a:gd name="T112" fmla="*/ 261385 w 1361803"/>
              <a:gd name="T113" fmla="*/ 28682 h 12813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1803"/>
              <a:gd name="T172" fmla="*/ 0 h 1281345"/>
              <a:gd name="T173" fmla="*/ 1361803 w 1361803"/>
              <a:gd name="T174" fmla="*/ 1281345 h 12813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1803" h="1281345">
                <a:moveTo>
                  <a:pt x="340187" y="867542"/>
                </a:moveTo>
                <a:cubicBezTo>
                  <a:pt x="351512" y="867144"/>
                  <a:pt x="363575" y="872724"/>
                  <a:pt x="372930" y="883885"/>
                </a:cubicBezTo>
                <a:cubicBezTo>
                  <a:pt x="394595" y="907270"/>
                  <a:pt x="415275" y="931718"/>
                  <a:pt x="436940" y="957229"/>
                </a:cubicBezTo>
                <a:cubicBezTo>
                  <a:pt x="449742" y="946599"/>
                  <a:pt x="462543" y="935970"/>
                  <a:pt x="475345" y="925340"/>
                </a:cubicBezTo>
                <a:cubicBezTo>
                  <a:pt x="492086" y="911522"/>
                  <a:pt x="506857" y="910459"/>
                  <a:pt x="525568" y="923214"/>
                </a:cubicBezTo>
                <a:cubicBezTo>
                  <a:pt x="535415" y="929592"/>
                  <a:pt x="544278" y="935970"/>
                  <a:pt x="553141" y="942347"/>
                </a:cubicBezTo>
                <a:cubicBezTo>
                  <a:pt x="545263" y="967858"/>
                  <a:pt x="538370" y="993369"/>
                  <a:pt x="530492" y="1018880"/>
                </a:cubicBezTo>
                <a:cubicBezTo>
                  <a:pt x="528522" y="1018880"/>
                  <a:pt x="528522" y="1018880"/>
                  <a:pt x="527537" y="1018880"/>
                </a:cubicBezTo>
                <a:cubicBezTo>
                  <a:pt x="509812" y="1000810"/>
                  <a:pt x="494056" y="1007187"/>
                  <a:pt x="479284" y="1024195"/>
                </a:cubicBezTo>
                <a:cubicBezTo>
                  <a:pt x="473376" y="1030572"/>
                  <a:pt x="466482" y="1035887"/>
                  <a:pt x="459589" y="1041202"/>
                </a:cubicBezTo>
                <a:cubicBezTo>
                  <a:pt x="438909" y="1058209"/>
                  <a:pt x="420199" y="1056083"/>
                  <a:pt x="402473" y="1035887"/>
                </a:cubicBezTo>
                <a:cubicBezTo>
                  <a:pt x="385732" y="1017817"/>
                  <a:pt x="369976" y="998684"/>
                  <a:pt x="352251" y="978488"/>
                </a:cubicBezTo>
                <a:cubicBezTo>
                  <a:pt x="343388" y="995495"/>
                  <a:pt x="335510" y="1012502"/>
                  <a:pt x="327632" y="1028446"/>
                </a:cubicBezTo>
                <a:cubicBezTo>
                  <a:pt x="318769" y="1046517"/>
                  <a:pt x="303013" y="1053957"/>
                  <a:pt x="286272" y="1050768"/>
                </a:cubicBezTo>
                <a:cubicBezTo>
                  <a:pt x="262638" y="1046517"/>
                  <a:pt x="248851" y="1019943"/>
                  <a:pt x="259683" y="995495"/>
                </a:cubicBezTo>
                <a:cubicBezTo>
                  <a:pt x="276424" y="959355"/>
                  <a:pt x="293165" y="922151"/>
                  <a:pt x="311876" y="887074"/>
                </a:cubicBezTo>
                <a:cubicBezTo>
                  <a:pt x="318276" y="874318"/>
                  <a:pt x="328863" y="867941"/>
                  <a:pt x="340187" y="867542"/>
                </a:cubicBezTo>
                <a:close/>
                <a:moveTo>
                  <a:pt x="274255" y="687365"/>
                </a:moveTo>
                <a:cubicBezTo>
                  <a:pt x="330459" y="687365"/>
                  <a:pt x="386662" y="687365"/>
                  <a:pt x="442866" y="687365"/>
                </a:cubicBezTo>
                <a:cubicBezTo>
                  <a:pt x="516819" y="687365"/>
                  <a:pt x="590771" y="687365"/>
                  <a:pt x="664723" y="687365"/>
                </a:cubicBezTo>
                <a:cubicBezTo>
                  <a:pt x="670640" y="687365"/>
                  <a:pt x="675570" y="687365"/>
                  <a:pt x="684444" y="687365"/>
                </a:cubicBezTo>
                <a:cubicBezTo>
                  <a:pt x="666695" y="718154"/>
                  <a:pt x="649933" y="745757"/>
                  <a:pt x="632184" y="772299"/>
                </a:cubicBezTo>
                <a:cubicBezTo>
                  <a:pt x="630212" y="775484"/>
                  <a:pt x="625282" y="776545"/>
                  <a:pt x="621338" y="776545"/>
                </a:cubicBezTo>
                <a:cubicBezTo>
                  <a:pt x="504000" y="777607"/>
                  <a:pt x="387648" y="776545"/>
                  <a:pt x="270311" y="777607"/>
                </a:cubicBezTo>
                <a:cubicBezTo>
                  <a:pt x="259464" y="777607"/>
                  <a:pt x="255520" y="772299"/>
                  <a:pt x="256506" y="760620"/>
                </a:cubicBezTo>
                <a:cubicBezTo>
                  <a:pt x="256506" y="742572"/>
                  <a:pt x="256506" y="724524"/>
                  <a:pt x="255520" y="706475"/>
                </a:cubicBezTo>
                <a:cubicBezTo>
                  <a:pt x="255520" y="691612"/>
                  <a:pt x="261436" y="687365"/>
                  <a:pt x="274255" y="687365"/>
                </a:cubicBezTo>
                <a:close/>
                <a:moveTo>
                  <a:pt x="278054" y="504636"/>
                </a:moveTo>
                <a:cubicBezTo>
                  <a:pt x="354989" y="504636"/>
                  <a:pt x="432911" y="504636"/>
                  <a:pt x="509846" y="504636"/>
                </a:cubicBezTo>
                <a:cubicBezTo>
                  <a:pt x="588754" y="504636"/>
                  <a:pt x="666676" y="504636"/>
                  <a:pt x="745584" y="504636"/>
                </a:cubicBezTo>
                <a:cubicBezTo>
                  <a:pt x="764325" y="504636"/>
                  <a:pt x="765311" y="505700"/>
                  <a:pt x="765311" y="524845"/>
                </a:cubicBezTo>
                <a:cubicBezTo>
                  <a:pt x="765311" y="535481"/>
                  <a:pt x="765311" y="546117"/>
                  <a:pt x="765311" y="556753"/>
                </a:cubicBezTo>
                <a:cubicBezTo>
                  <a:pt x="765311" y="580153"/>
                  <a:pt x="752489" y="593980"/>
                  <a:pt x="730789" y="593980"/>
                </a:cubicBezTo>
                <a:cubicBezTo>
                  <a:pt x="580863" y="593980"/>
                  <a:pt x="429952" y="593980"/>
                  <a:pt x="279040" y="593980"/>
                </a:cubicBezTo>
                <a:cubicBezTo>
                  <a:pt x="256354" y="593980"/>
                  <a:pt x="256354" y="592917"/>
                  <a:pt x="256354" y="569517"/>
                </a:cubicBezTo>
                <a:cubicBezTo>
                  <a:pt x="256354" y="555690"/>
                  <a:pt x="256354" y="541863"/>
                  <a:pt x="256354" y="528036"/>
                </a:cubicBezTo>
                <a:cubicBezTo>
                  <a:pt x="256354" y="504636"/>
                  <a:pt x="256354" y="504636"/>
                  <a:pt x="278054" y="504636"/>
                </a:cubicBezTo>
                <a:close/>
                <a:moveTo>
                  <a:pt x="942895" y="453454"/>
                </a:moveTo>
                <a:cubicBezTo>
                  <a:pt x="989224" y="494914"/>
                  <a:pt x="1033581" y="534249"/>
                  <a:pt x="1077938" y="574646"/>
                </a:cubicBezTo>
                <a:cubicBezTo>
                  <a:pt x="1059210" y="599097"/>
                  <a:pt x="1040481" y="622484"/>
                  <a:pt x="1021752" y="644809"/>
                </a:cubicBezTo>
                <a:cubicBezTo>
                  <a:pt x="928109" y="760685"/>
                  <a:pt x="831509" y="874435"/>
                  <a:pt x="722095" y="974365"/>
                </a:cubicBezTo>
                <a:cubicBezTo>
                  <a:pt x="695481" y="999879"/>
                  <a:pt x="664923" y="1021141"/>
                  <a:pt x="635352" y="1042403"/>
                </a:cubicBezTo>
                <a:cubicBezTo>
                  <a:pt x="626481" y="1048781"/>
                  <a:pt x="613666" y="1046655"/>
                  <a:pt x="601838" y="1048781"/>
                </a:cubicBezTo>
                <a:cubicBezTo>
                  <a:pt x="601838" y="1037087"/>
                  <a:pt x="596909" y="1023267"/>
                  <a:pt x="600852" y="1012636"/>
                </a:cubicBezTo>
                <a:cubicBezTo>
                  <a:pt x="619581" y="969050"/>
                  <a:pt x="637323" y="924400"/>
                  <a:pt x="659995" y="882940"/>
                </a:cubicBezTo>
                <a:cubicBezTo>
                  <a:pt x="741809" y="734108"/>
                  <a:pt x="838409" y="595907"/>
                  <a:pt x="938952" y="460896"/>
                </a:cubicBezTo>
                <a:cubicBezTo>
                  <a:pt x="939938" y="458770"/>
                  <a:pt x="940924" y="456643"/>
                  <a:pt x="942895" y="453454"/>
                </a:cubicBezTo>
                <a:close/>
                <a:moveTo>
                  <a:pt x="1337162" y="323013"/>
                </a:moveTo>
                <a:cubicBezTo>
                  <a:pt x="1348990" y="326198"/>
                  <a:pt x="1361803" y="343189"/>
                  <a:pt x="1361803" y="358055"/>
                </a:cubicBezTo>
                <a:cubicBezTo>
                  <a:pt x="1359832" y="361241"/>
                  <a:pt x="1357861" y="367612"/>
                  <a:pt x="1353918" y="373984"/>
                </a:cubicBezTo>
                <a:cubicBezTo>
                  <a:pt x="1300693" y="447255"/>
                  <a:pt x="1247469" y="521588"/>
                  <a:pt x="1194244" y="594859"/>
                </a:cubicBezTo>
                <a:cubicBezTo>
                  <a:pt x="1175517" y="619282"/>
                  <a:pt x="1154818" y="642644"/>
                  <a:pt x="1134120" y="664944"/>
                </a:cubicBezTo>
                <a:cubicBezTo>
                  <a:pt x="1125249" y="673439"/>
                  <a:pt x="1113421" y="678749"/>
                  <a:pt x="1101594" y="682996"/>
                </a:cubicBezTo>
                <a:cubicBezTo>
                  <a:pt x="1095680" y="685120"/>
                  <a:pt x="1083852" y="682996"/>
                  <a:pt x="1080895" y="677687"/>
                </a:cubicBezTo>
                <a:cubicBezTo>
                  <a:pt x="1077938" y="671315"/>
                  <a:pt x="1077938" y="658573"/>
                  <a:pt x="1080895" y="652201"/>
                </a:cubicBezTo>
                <a:cubicBezTo>
                  <a:pt x="1092723" y="633087"/>
                  <a:pt x="1107507" y="615035"/>
                  <a:pt x="1121306" y="596983"/>
                </a:cubicBezTo>
                <a:cubicBezTo>
                  <a:pt x="1175517" y="522650"/>
                  <a:pt x="1229727" y="449379"/>
                  <a:pt x="1284923" y="375046"/>
                </a:cubicBezTo>
                <a:cubicBezTo>
                  <a:pt x="1293794" y="362303"/>
                  <a:pt x="1302665" y="348498"/>
                  <a:pt x="1310550" y="334694"/>
                </a:cubicBezTo>
                <a:cubicBezTo>
                  <a:pt x="1317449" y="324075"/>
                  <a:pt x="1325334" y="318765"/>
                  <a:pt x="1337162" y="323013"/>
                </a:cubicBezTo>
                <a:close/>
                <a:moveTo>
                  <a:pt x="525824" y="229421"/>
                </a:moveTo>
                <a:cubicBezTo>
                  <a:pt x="600725" y="229421"/>
                  <a:pt x="675627" y="229421"/>
                  <a:pt x="750528" y="229421"/>
                </a:cubicBezTo>
                <a:cubicBezTo>
                  <a:pt x="761369" y="229421"/>
                  <a:pt x="765311" y="233676"/>
                  <a:pt x="765311" y="245375"/>
                </a:cubicBezTo>
                <a:cubicBezTo>
                  <a:pt x="764326" y="264521"/>
                  <a:pt x="764326" y="282602"/>
                  <a:pt x="765311" y="301747"/>
                </a:cubicBezTo>
                <a:cubicBezTo>
                  <a:pt x="765311" y="314511"/>
                  <a:pt x="760383" y="318765"/>
                  <a:pt x="748557" y="318765"/>
                </a:cubicBezTo>
                <a:cubicBezTo>
                  <a:pt x="711106" y="318765"/>
                  <a:pt x="674641" y="318765"/>
                  <a:pt x="638176" y="318765"/>
                </a:cubicBezTo>
                <a:cubicBezTo>
                  <a:pt x="601711" y="318765"/>
                  <a:pt x="565246" y="317702"/>
                  <a:pt x="528781" y="318765"/>
                </a:cubicBezTo>
                <a:cubicBezTo>
                  <a:pt x="515969" y="318765"/>
                  <a:pt x="511041" y="313447"/>
                  <a:pt x="511041" y="299620"/>
                </a:cubicBezTo>
                <a:cubicBezTo>
                  <a:pt x="512027" y="282602"/>
                  <a:pt x="512027" y="264521"/>
                  <a:pt x="511041" y="246439"/>
                </a:cubicBezTo>
                <a:cubicBezTo>
                  <a:pt x="511041" y="234739"/>
                  <a:pt x="514983" y="229421"/>
                  <a:pt x="525824" y="229421"/>
                </a:cubicBezTo>
                <a:close/>
                <a:moveTo>
                  <a:pt x="1243182" y="137949"/>
                </a:moveTo>
                <a:cubicBezTo>
                  <a:pt x="1255260" y="139675"/>
                  <a:pt x="1267337" y="146577"/>
                  <a:pt x="1281140" y="158257"/>
                </a:cubicBezTo>
                <a:cubicBezTo>
                  <a:pt x="1308745" y="183741"/>
                  <a:pt x="1317618" y="208163"/>
                  <a:pt x="1306773" y="240018"/>
                </a:cubicBezTo>
                <a:cubicBezTo>
                  <a:pt x="1300858" y="257008"/>
                  <a:pt x="1294942" y="275059"/>
                  <a:pt x="1285083" y="289925"/>
                </a:cubicBezTo>
                <a:cubicBezTo>
                  <a:pt x="1228886" y="370624"/>
                  <a:pt x="1171704" y="450262"/>
                  <a:pt x="1114521" y="532023"/>
                </a:cubicBezTo>
                <a:cubicBezTo>
                  <a:pt x="1066212" y="489550"/>
                  <a:pt x="1022832" y="450262"/>
                  <a:pt x="977480" y="410974"/>
                </a:cubicBezTo>
                <a:cubicBezTo>
                  <a:pt x="984381" y="401417"/>
                  <a:pt x="990297" y="392923"/>
                  <a:pt x="996212" y="385490"/>
                </a:cubicBezTo>
                <a:cubicBezTo>
                  <a:pt x="1050437" y="319656"/>
                  <a:pt x="1103676" y="252760"/>
                  <a:pt x="1157901" y="187988"/>
                </a:cubicBezTo>
                <a:cubicBezTo>
                  <a:pt x="1170718" y="172061"/>
                  <a:pt x="1188464" y="159319"/>
                  <a:pt x="1205225" y="148700"/>
                </a:cubicBezTo>
                <a:cubicBezTo>
                  <a:pt x="1219027" y="139675"/>
                  <a:pt x="1231105" y="136224"/>
                  <a:pt x="1243182" y="137949"/>
                </a:cubicBezTo>
                <a:close/>
                <a:moveTo>
                  <a:pt x="326420" y="0"/>
                </a:moveTo>
                <a:cubicBezTo>
                  <a:pt x="513791" y="0"/>
                  <a:pt x="702148" y="0"/>
                  <a:pt x="889519" y="0"/>
                </a:cubicBezTo>
                <a:cubicBezTo>
                  <a:pt x="964468" y="1063"/>
                  <a:pt x="1018707" y="56311"/>
                  <a:pt x="1021665" y="137059"/>
                </a:cubicBezTo>
                <a:cubicBezTo>
                  <a:pt x="1021665" y="164684"/>
                  <a:pt x="1021665" y="191246"/>
                  <a:pt x="1020679" y="218870"/>
                </a:cubicBezTo>
                <a:cubicBezTo>
                  <a:pt x="1020679" y="225245"/>
                  <a:pt x="1017721" y="232682"/>
                  <a:pt x="1013776" y="237995"/>
                </a:cubicBezTo>
                <a:cubicBezTo>
                  <a:pt x="985177" y="275181"/>
                  <a:pt x="956578" y="311305"/>
                  <a:pt x="928966" y="348492"/>
                </a:cubicBezTo>
                <a:cubicBezTo>
                  <a:pt x="921077" y="358054"/>
                  <a:pt x="915160" y="369741"/>
                  <a:pt x="908256" y="380366"/>
                </a:cubicBezTo>
                <a:cubicBezTo>
                  <a:pt x="905298" y="384616"/>
                  <a:pt x="901353" y="387804"/>
                  <a:pt x="895436" y="395241"/>
                </a:cubicBezTo>
                <a:cubicBezTo>
                  <a:pt x="895436" y="365492"/>
                  <a:pt x="895436" y="339992"/>
                  <a:pt x="895436" y="314493"/>
                </a:cubicBezTo>
                <a:cubicBezTo>
                  <a:pt x="895436" y="263494"/>
                  <a:pt x="895436" y="212495"/>
                  <a:pt x="895436" y="161496"/>
                </a:cubicBezTo>
                <a:cubicBezTo>
                  <a:pt x="895436" y="139184"/>
                  <a:pt x="892478" y="135997"/>
                  <a:pt x="870782" y="135997"/>
                </a:cubicBezTo>
                <a:cubicBezTo>
                  <a:pt x="713982" y="135997"/>
                  <a:pt x="557182" y="135997"/>
                  <a:pt x="399396" y="135997"/>
                </a:cubicBezTo>
                <a:cubicBezTo>
                  <a:pt x="394465" y="135997"/>
                  <a:pt x="388548" y="135997"/>
                  <a:pt x="381645" y="135997"/>
                </a:cubicBezTo>
                <a:cubicBezTo>
                  <a:pt x="381645" y="145559"/>
                  <a:pt x="381645" y="152997"/>
                  <a:pt x="381645" y="159371"/>
                </a:cubicBezTo>
                <a:cubicBezTo>
                  <a:pt x="381645" y="211433"/>
                  <a:pt x="381645" y="262431"/>
                  <a:pt x="381645" y="314493"/>
                </a:cubicBezTo>
                <a:cubicBezTo>
                  <a:pt x="380659" y="373991"/>
                  <a:pt x="346143" y="410116"/>
                  <a:pt x="290918" y="410116"/>
                </a:cubicBezTo>
                <a:cubicBezTo>
                  <a:pt x="241610" y="410116"/>
                  <a:pt x="192302" y="410116"/>
                  <a:pt x="142994" y="410116"/>
                </a:cubicBezTo>
                <a:cubicBezTo>
                  <a:pt x="138063" y="410116"/>
                  <a:pt x="133132" y="410116"/>
                  <a:pt x="126229" y="410116"/>
                </a:cubicBezTo>
                <a:cubicBezTo>
                  <a:pt x="126229" y="418615"/>
                  <a:pt x="126229" y="423928"/>
                  <a:pt x="126229" y="429240"/>
                </a:cubicBezTo>
                <a:cubicBezTo>
                  <a:pt x="126229" y="658735"/>
                  <a:pt x="126229" y="888229"/>
                  <a:pt x="126229" y="1117724"/>
                </a:cubicBezTo>
                <a:cubicBezTo>
                  <a:pt x="126229" y="1143223"/>
                  <a:pt x="128201" y="1145348"/>
                  <a:pt x="150883" y="1145348"/>
                </a:cubicBezTo>
                <a:cubicBezTo>
                  <a:pt x="390521" y="1145348"/>
                  <a:pt x="630158" y="1145348"/>
                  <a:pt x="869796" y="1145348"/>
                </a:cubicBezTo>
                <a:cubicBezTo>
                  <a:pt x="893464" y="1145348"/>
                  <a:pt x="895436" y="1143223"/>
                  <a:pt x="895436" y="1117724"/>
                </a:cubicBezTo>
                <a:cubicBezTo>
                  <a:pt x="895436" y="1052913"/>
                  <a:pt x="895436" y="988102"/>
                  <a:pt x="895436" y="923291"/>
                </a:cubicBezTo>
                <a:cubicBezTo>
                  <a:pt x="895436" y="916916"/>
                  <a:pt x="897409" y="908416"/>
                  <a:pt x="901353" y="904166"/>
                </a:cubicBezTo>
                <a:cubicBezTo>
                  <a:pt x="938827" y="860605"/>
                  <a:pt x="976302" y="818106"/>
                  <a:pt x="1013776" y="774545"/>
                </a:cubicBezTo>
                <a:cubicBezTo>
                  <a:pt x="1015748" y="773482"/>
                  <a:pt x="1016734" y="772420"/>
                  <a:pt x="1020679" y="769232"/>
                </a:cubicBezTo>
                <a:cubicBezTo>
                  <a:pt x="1020679" y="775607"/>
                  <a:pt x="1021665" y="779857"/>
                  <a:pt x="1021665" y="784107"/>
                </a:cubicBezTo>
                <a:cubicBezTo>
                  <a:pt x="1021665" y="902042"/>
                  <a:pt x="1021665" y="1018914"/>
                  <a:pt x="1021665" y="1135786"/>
                </a:cubicBezTo>
                <a:cubicBezTo>
                  <a:pt x="1020679" y="1222909"/>
                  <a:pt x="967426" y="1281345"/>
                  <a:pt x="886561" y="1281345"/>
                </a:cubicBezTo>
                <a:cubicBezTo>
                  <a:pt x="634103" y="1281345"/>
                  <a:pt x="382631" y="1281345"/>
                  <a:pt x="131160" y="1281345"/>
                </a:cubicBezTo>
                <a:cubicBezTo>
                  <a:pt x="55225" y="1281345"/>
                  <a:pt x="0" y="1221847"/>
                  <a:pt x="0" y="1140036"/>
                </a:cubicBezTo>
                <a:cubicBezTo>
                  <a:pt x="0" y="872292"/>
                  <a:pt x="0" y="603486"/>
                  <a:pt x="0" y="335742"/>
                </a:cubicBezTo>
                <a:cubicBezTo>
                  <a:pt x="0" y="315555"/>
                  <a:pt x="5917" y="298556"/>
                  <a:pt x="18737" y="283681"/>
                </a:cubicBezTo>
                <a:cubicBezTo>
                  <a:pt x="99603" y="198683"/>
                  <a:pt x="180468" y="113685"/>
                  <a:pt x="261333" y="28687"/>
                </a:cubicBezTo>
                <a:cubicBezTo>
                  <a:pt x="279084" y="9562"/>
                  <a:pt x="300780" y="0"/>
                  <a:pt x="326420" y="0"/>
                </a:cubicBezTo>
                <a:close/>
              </a:path>
            </a:pathLst>
          </a:custGeom>
          <a:solidFill>
            <a:srgbClr val="FFFFFF"/>
          </a:solidFill>
          <a:ln w="9525">
            <a:noFill/>
            <a:round/>
          </a:ln>
        </p:spPr>
        <p:txBody>
          <a:bodyPr/>
          <a:lstStyle/>
          <a:p>
            <a:endParaRPr lang="zh-CN" altLang="en-US"/>
          </a:p>
        </p:txBody>
      </p:sp>
      <p:cxnSp>
        <p:nvCxnSpPr>
          <p:cNvPr id="102405" name="直接连接符 4"/>
          <p:cNvCxnSpPr>
            <a:cxnSpLocks noChangeShapeType="1"/>
          </p:cNvCxnSpPr>
          <p:nvPr/>
        </p:nvCxnSpPr>
        <p:spPr bwMode="auto">
          <a:xfrm>
            <a:off x="7151688" y="2057400"/>
            <a:ext cx="0" cy="3708400"/>
          </a:xfrm>
          <a:prstGeom prst="line">
            <a:avLst/>
          </a:prstGeom>
          <a:noFill/>
          <a:ln w="19050">
            <a:solidFill>
              <a:srgbClr val="D3481D"/>
            </a:solidFill>
            <a:miter lim="800000"/>
          </a:ln>
        </p:spPr>
      </p:cxnSp>
      <p:sp>
        <p:nvSpPr>
          <p:cNvPr id="102406" name="椭圆 5"/>
          <p:cNvSpPr>
            <a:spLocks noChangeArrowheads="1"/>
          </p:cNvSpPr>
          <p:nvPr/>
        </p:nvSpPr>
        <p:spPr bwMode="auto">
          <a:xfrm>
            <a:off x="7042150" y="4864100"/>
            <a:ext cx="220663" cy="220663"/>
          </a:xfrm>
          <a:prstGeom prst="ellipse">
            <a:avLst/>
          </a:prstGeom>
          <a:solidFill>
            <a:srgbClr val="D3481D"/>
          </a:solidFill>
          <a:ln w="9525">
            <a:noFill/>
            <a:round/>
          </a:ln>
        </p:spPr>
        <p:txBody>
          <a:bodyPr anchor="ctr"/>
          <a:lstStyle/>
          <a:p>
            <a:pPr algn="ctr" eaLnBrk="0" hangingPunct="0"/>
            <a:endParaRPr lang="zh-HK" altLang="en-US">
              <a:solidFill>
                <a:srgbClr val="FFFFFF"/>
              </a:solidFill>
              <a:ea typeface="PMingLiU" panose="02020500000000000000" pitchFamily="18" charset="-120"/>
            </a:endParaRPr>
          </a:p>
        </p:txBody>
      </p:sp>
      <p:sp>
        <p:nvSpPr>
          <p:cNvPr id="102407" name="矩形 9"/>
          <p:cNvSpPr>
            <a:spLocks noChangeArrowheads="1"/>
          </p:cNvSpPr>
          <p:nvPr/>
        </p:nvSpPr>
        <p:spPr bwMode="auto">
          <a:xfrm>
            <a:off x="7562850" y="4983163"/>
            <a:ext cx="3762375" cy="603250"/>
          </a:xfrm>
          <a:prstGeom prst="rect">
            <a:avLst/>
          </a:prstGeom>
          <a:noFill/>
          <a:ln w="9525">
            <a:noFill/>
            <a:miter lim="800000"/>
          </a:ln>
        </p:spPr>
        <p:txBody>
          <a:bodyPr>
            <a:spAutoFit/>
          </a:bodyPr>
          <a:lstStyle/>
          <a:p>
            <a:pPr algn="just" eaLnBrk="0" hangingPunct="0">
              <a:lnSpc>
                <a:spcPct val="120000"/>
              </a:lnSpc>
            </a:pPr>
            <a:r>
              <a:rPr lang="zh-CN" altLang="en-US" sz="1400">
                <a:solidFill>
                  <a:srgbClr val="666666"/>
                </a:solidFill>
                <a:latin typeface="幼圆" panose="02010509060101010101" pitchFamily="49" charset="-122"/>
                <a:ea typeface="幼圆" panose="02010509060101010101" pitchFamily="49" charset="-122"/>
              </a:rPr>
              <a:t>征收加价水费走行政征收程序，不是行政处罚。加价水费是行政事业性规费，不是罚款。</a:t>
            </a:r>
          </a:p>
        </p:txBody>
      </p:sp>
      <p:sp>
        <p:nvSpPr>
          <p:cNvPr id="102408" name="文本框 10"/>
          <p:cNvSpPr txBox="1">
            <a:spLocks noChangeArrowheads="1"/>
          </p:cNvSpPr>
          <p:nvPr/>
        </p:nvSpPr>
        <p:spPr bwMode="auto">
          <a:xfrm>
            <a:off x="7562850" y="4595813"/>
            <a:ext cx="3430588" cy="366712"/>
          </a:xfrm>
          <a:prstGeom prst="rect">
            <a:avLst/>
          </a:prstGeom>
          <a:noFill/>
          <a:ln w="9525">
            <a:noFill/>
            <a:miter lim="800000"/>
          </a:ln>
        </p:spPr>
        <p:txBody>
          <a:bodyPr>
            <a:spAutoFit/>
          </a:bodyPr>
          <a:lstStyle/>
          <a:p>
            <a:pPr eaLnBrk="0" hangingPunct="0"/>
            <a:r>
              <a:rPr lang="zh-CN" altLang="en-US">
                <a:solidFill>
                  <a:srgbClr val="D3481D"/>
                </a:solidFill>
                <a:latin typeface="微软雅黑" panose="020B0503020204020204" pitchFamily="34" charset="-122"/>
                <a:ea typeface="微软雅黑" panose="020B0503020204020204" pitchFamily="34" charset="-122"/>
              </a:rPr>
              <a:t>征收加价水费的程序</a:t>
            </a:r>
          </a:p>
        </p:txBody>
      </p:sp>
      <p:sp>
        <p:nvSpPr>
          <p:cNvPr id="102409" name="椭圆 16"/>
          <p:cNvSpPr>
            <a:spLocks noChangeArrowheads="1"/>
          </p:cNvSpPr>
          <p:nvPr/>
        </p:nvSpPr>
        <p:spPr bwMode="auto">
          <a:xfrm>
            <a:off x="7042150" y="3681413"/>
            <a:ext cx="220663" cy="220662"/>
          </a:xfrm>
          <a:prstGeom prst="ellipse">
            <a:avLst/>
          </a:prstGeom>
          <a:solidFill>
            <a:srgbClr val="D3481D"/>
          </a:solidFill>
          <a:ln w="9525">
            <a:noFill/>
            <a:round/>
          </a:ln>
        </p:spPr>
        <p:txBody>
          <a:bodyPr anchor="ctr"/>
          <a:lstStyle/>
          <a:p>
            <a:pPr algn="ctr" eaLnBrk="0" hangingPunct="0"/>
            <a:endParaRPr lang="zh-HK" altLang="en-US">
              <a:solidFill>
                <a:srgbClr val="FFFFFF"/>
              </a:solidFill>
              <a:ea typeface="PMingLiU" panose="02020500000000000000" pitchFamily="18" charset="-120"/>
            </a:endParaRPr>
          </a:p>
        </p:txBody>
      </p:sp>
      <p:sp>
        <p:nvSpPr>
          <p:cNvPr id="102410" name="矩形 17"/>
          <p:cNvSpPr>
            <a:spLocks noChangeArrowheads="1"/>
          </p:cNvSpPr>
          <p:nvPr/>
        </p:nvSpPr>
        <p:spPr bwMode="auto">
          <a:xfrm>
            <a:off x="7562850" y="3800475"/>
            <a:ext cx="3762375" cy="347663"/>
          </a:xfrm>
          <a:prstGeom prst="rect">
            <a:avLst/>
          </a:prstGeom>
          <a:noFill/>
          <a:ln w="9525">
            <a:noFill/>
            <a:miter lim="800000"/>
          </a:ln>
        </p:spPr>
        <p:txBody>
          <a:bodyPr>
            <a:spAutoFit/>
          </a:bodyPr>
          <a:lstStyle/>
          <a:p>
            <a:pPr algn="just" eaLnBrk="0" hangingPunct="0">
              <a:lnSpc>
                <a:spcPct val="120000"/>
              </a:lnSpc>
            </a:pPr>
            <a:r>
              <a:rPr lang="zh-CN" altLang="en-US" sz="1400">
                <a:solidFill>
                  <a:srgbClr val="666666"/>
                </a:solidFill>
                <a:latin typeface="幼圆" panose="02010509060101010101" pitchFamily="49" charset="-122"/>
                <a:ea typeface="幼圆" panose="02010509060101010101" pitchFamily="49" charset="-122"/>
              </a:rPr>
              <a:t>用水单位的用水量、考核的时间。</a:t>
            </a:r>
          </a:p>
        </p:txBody>
      </p:sp>
      <p:sp>
        <p:nvSpPr>
          <p:cNvPr id="102411" name="文本框 18"/>
          <p:cNvSpPr txBox="1">
            <a:spLocks noChangeArrowheads="1"/>
          </p:cNvSpPr>
          <p:nvPr/>
        </p:nvSpPr>
        <p:spPr bwMode="auto">
          <a:xfrm>
            <a:off x="7562850" y="3414713"/>
            <a:ext cx="3430588" cy="366712"/>
          </a:xfrm>
          <a:prstGeom prst="rect">
            <a:avLst/>
          </a:prstGeom>
          <a:noFill/>
          <a:ln w="9525">
            <a:noFill/>
            <a:miter lim="800000"/>
          </a:ln>
        </p:spPr>
        <p:txBody>
          <a:bodyPr>
            <a:spAutoFit/>
          </a:bodyPr>
          <a:lstStyle/>
          <a:p>
            <a:pPr eaLnBrk="0" hangingPunct="0"/>
            <a:r>
              <a:rPr lang="zh-CN" altLang="en-US">
                <a:solidFill>
                  <a:srgbClr val="D3481D"/>
                </a:solidFill>
                <a:latin typeface="微软雅黑" panose="020B0503020204020204" pitchFamily="34" charset="-122"/>
                <a:ea typeface="微软雅黑" panose="020B0503020204020204" pitchFamily="34" charset="-122"/>
              </a:rPr>
              <a:t>用水单位的用水考核</a:t>
            </a:r>
          </a:p>
        </p:txBody>
      </p:sp>
      <p:sp>
        <p:nvSpPr>
          <p:cNvPr id="102412" name="椭圆 20"/>
          <p:cNvSpPr>
            <a:spLocks noChangeArrowheads="1"/>
          </p:cNvSpPr>
          <p:nvPr/>
        </p:nvSpPr>
        <p:spPr bwMode="auto">
          <a:xfrm>
            <a:off x="7042150" y="2498725"/>
            <a:ext cx="220663" cy="222250"/>
          </a:xfrm>
          <a:prstGeom prst="ellipse">
            <a:avLst/>
          </a:prstGeom>
          <a:solidFill>
            <a:srgbClr val="D3481D"/>
          </a:solidFill>
          <a:ln w="9525">
            <a:noFill/>
            <a:round/>
          </a:ln>
        </p:spPr>
        <p:txBody>
          <a:bodyPr anchor="ctr"/>
          <a:lstStyle/>
          <a:p>
            <a:pPr algn="ctr" eaLnBrk="0" hangingPunct="0"/>
            <a:endParaRPr lang="zh-HK" altLang="en-US">
              <a:solidFill>
                <a:srgbClr val="FFFFFF"/>
              </a:solidFill>
              <a:ea typeface="PMingLiU" panose="02020500000000000000" pitchFamily="18" charset="-120"/>
            </a:endParaRPr>
          </a:p>
        </p:txBody>
      </p:sp>
      <p:sp>
        <p:nvSpPr>
          <p:cNvPr id="102413" name="矩形 21"/>
          <p:cNvSpPr>
            <a:spLocks noChangeArrowheads="1"/>
          </p:cNvSpPr>
          <p:nvPr/>
        </p:nvSpPr>
        <p:spPr bwMode="auto">
          <a:xfrm>
            <a:off x="7562850" y="2617788"/>
            <a:ext cx="3762375" cy="603250"/>
          </a:xfrm>
          <a:prstGeom prst="rect">
            <a:avLst/>
          </a:prstGeom>
          <a:noFill/>
          <a:ln w="9525">
            <a:noFill/>
            <a:miter lim="800000"/>
          </a:ln>
        </p:spPr>
        <p:txBody>
          <a:bodyPr>
            <a:spAutoFit/>
          </a:bodyPr>
          <a:lstStyle/>
          <a:p>
            <a:pPr algn="just" eaLnBrk="0" hangingPunct="0">
              <a:lnSpc>
                <a:spcPct val="120000"/>
              </a:lnSpc>
            </a:pPr>
            <a:r>
              <a:rPr lang="zh-CN" altLang="en-US" sz="1400">
                <a:solidFill>
                  <a:srgbClr val="666666"/>
                </a:solidFill>
                <a:latin typeface="幼圆" panose="02010509060101010101" pitchFamily="49" charset="-122"/>
                <a:ea typeface="幼圆" panose="02010509060101010101" pitchFamily="49" charset="-122"/>
              </a:rPr>
              <a:t>一是用水计划指标的申请、核定、下达程序准确无误；二是用水单位用水量真实准确。</a:t>
            </a:r>
          </a:p>
        </p:txBody>
      </p:sp>
      <p:sp>
        <p:nvSpPr>
          <p:cNvPr id="102414" name="文本框 22"/>
          <p:cNvSpPr txBox="1">
            <a:spLocks noChangeArrowheads="1"/>
          </p:cNvSpPr>
          <p:nvPr/>
        </p:nvSpPr>
        <p:spPr bwMode="auto">
          <a:xfrm>
            <a:off x="7562850" y="2232025"/>
            <a:ext cx="3430588" cy="365125"/>
          </a:xfrm>
          <a:prstGeom prst="rect">
            <a:avLst/>
          </a:prstGeom>
          <a:noFill/>
          <a:ln w="9525">
            <a:noFill/>
            <a:miter lim="800000"/>
          </a:ln>
        </p:spPr>
        <p:txBody>
          <a:bodyPr>
            <a:spAutoFit/>
          </a:bodyPr>
          <a:lstStyle/>
          <a:p>
            <a:pPr eaLnBrk="0" hangingPunct="0"/>
            <a:r>
              <a:rPr lang="zh-CN" altLang="en-US">
                <a:solidFill>
                  <a:srgbClr val="D3481D"/>
                </a:solidFill>
                <a:latin typeface="微软雅黑" panose="020B0503020204020204" pitchFamily="34" charset="-122"/>
                <a:ea typeface="微软雅黑" panose="020B0503020204020204" pitchFamily="34" charset="-122"/>
              </a:rPr>
              <a:t>前期基础工作</a:t>
            </a:r>
          </a:p>
        </p:txBody>
      </p:sp>
      <p:sp>
        <p:nvSpPr>
          <p:cNvPr id="102415" name="Text Box 15"/>
          <p:cNvSpPr txBox="1">
            <a:spLocks noChangeArrowheads="1"/>
          </p:cNvSpPr>
          <p:nvPr/>
        </p:nvSpPr>
        <p:spPr bwMode="auto">
          <a:xfrm>
            <a:off x="722313" y="2038350"/>
            <a:ext cx="3359150" cy="3354388"/>
          </a:xfrm>
          <a:prstGeom prst="rect">
            <a:avLst/>
          </a:prstGeom>
          <a:noFill/>
          <a:ln w="9525">
            <a:noFill/>
            <a:miter lim="800000"/>
          </a:ln>
        </p:spPr>
        <p:txBody>
          <a:bodyPr>
            <a:spAutoFit/>
          </a:bodyPr>
          <a:lstStyle/>
          <a:p>
            <a:pPr algn="just">
              <a:lnSpc>
                <a:spcPct val="170000"/>
              </a:lnSpc>
            </a:pPr>
            <a:r>
              <a:rPr lang="zh-CN" altLang="en-US" sz="1400">
                <a:latin typeface="黑体" panose="02010609060101010101" pitchFamily="49" charset="-122"/>
                <a:ea typeface="黑体" panose="02010609060101010101" pitchFamily="49" charset="-122"/>
              </a:rPr>
              <a:t>    信阳市节水办对城市规划区内超计划用水单位，按照信阳市物价办依据豫价市字〔1989〕191号文件核发的收费许可证，对超计划用水单位征收超计划用水加价水费，收费采用河南省行政事业性收费票据，统一上缴财政局非税收入管理局，严格实行收支两条线管理。征收的加价水费由财政部门统一安排用于节水管理和水资源管理。</a:t>
            </a:r>
          </a:p>
        </p:txBody>
      </p: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文本框 6"/>
          <p:cNvSpPr txBox="1">
            <a:spLocks noChangeArrowheads="1"/>
          </p:cNvSpPr>
          <p:nvPr/>
        </p:nvSpPr>
        <p:spPr bwMode="auto">
          <a:xfrm>
            <a:off x="1570038" y="1816100"/>
            <a:ext cx="4205287" cy="3124200"/>
          </a:xfrm>
          <a:prstGeom prst="rect">
            <a:avLst/>
          </a:prstGeom>
          <a:noFill/>
          <a:ln w="9525">
            <a:noFill/>
            <a:miter lim="800000"/>
          </a:ln>
        </p:spPr>
        <p:txBody>
          <a:bodyPr>
            <a:spAutoFit/>
          </a:bodyPr>
          <a:lstStyle/>
          <a:p>
            <a:pPr algn="ctr" eaLnBrk="0" hangingPunct="0"/>
            <a:r>
              <a:rPr lang="en-US" altLang="zh-CN" sz="19900" b="1">
                <a:solidFill>
                  <a:srgbClr val="83B40D"/>
                </a:solidFill>
                <a:latin typeface="Arial Black" panose="020B0A04020102020204" pitchFamily="34" charset="0"/>
                <a:ea typeface="微软雅黑" panose="020B0503020204020204" pitchFamily="34" charset="-122"/>
              </a:rPr>
              <a:t>0</a:t>
            </a:r>
            <a:r>
              <a:rPr lang="zh-CN" altLang="en-US" sz="19900" b="1">
                <a:solidFill>
                  <a:srgbClr val="83B40D"/>
                </a:solidFill>
                <a:latin typeface="Arial Black" panose="020B0A04020102020204" pitchFamily="34" charset="0"/>
                <a:ea typeface="微软雅黑" panose="020B0503020204020204" pitchFamily="34" charset="-122"/>
              </a:rPr>
              <a:t>5</a:t>
            </a:r>
          </a:p>
        </p:txBody>
      </p:sp>
      <p:sp>
        <p:nvSpPr>
          <p:cNvPr id="103427" name="文本框 7"/>
          <p:cNvSpPr txBox="1">
            <a:spLocks noChangeArrowheads="1"/>
          </p:cNvSpPr>
          <p:nvPr/>
        </p:nvSpPr>
        <p:spPr bwMode="auto">
          <a:xfrm>
            <a:off x="1525588" y="3070225"/>
            <a:ext cx="3887787" cy="639763"/>
          </a:xfrm>
          <a:prstGeom prst="rect">
            <a:avLst/>
          </a:prstGeom>
          <a:solidFill>
            <a:srgbClr val="FFFFFF"/>
          </a:solidFill>
          <a:ln w="9525">
            <a:noFill/>
            <a:miter lim="800000"/>
          </a:ln>
        </p:spPr>
        <p:txBody>
          <a:bodyPr>
            <a:spAutoFit/>
          </a:bodyPr>
          <a:lstStyle/>
          <a:p>
            <a:pPr eaLnBrk="0" hangingPunct="0"/>
            <a:r>
              <a:rPr lang="en-US" altLang="zh-CN" sz="3600" b="1">
                <a:solidFill>
                  <a:srgbClr val="83B40D"/>
                </a:solidFill>
                <a:latin typeface="Times New Roman" panose="02020603050405020304" pitchFamily="18" charset="0"/>
                <a:cs typeface="Times New Roman" panose="02020603050405020304" pitchFamily="18" charset="0"/>
              </a:rPr>
              <a:t>      PART </a:t>
            </a:r>
            <a:r>
              <a:rPr lang="zh-CN" altLang="en-US" sz="3600" b="1">
                <a:solidFill>
                  <a:srgbClr val="83B40D"/>
                </a:solidFill>
                <a:latin typeface="Times New Roman" panose="02020603050405020304" pitchFamily="18" charset="0"/>
                <a:ea typeface="宋体" panose="02010600030101010101" pitchFamily="2" charset="-122"/>
              </a:rPr>
              <a:t>FIVE</a:t>
            </a:r>
          </a:p>
        </p:txBody>
      </p:sp>
      <p:sp>
        <p:nvSpPr>
          <p:cNvPr id="103428" name="文本框 8"/>
          <p:cNvSpPr txBox="1">
            <a:spLocks noChangeArrowheads="1"/>
          </p:cNvSpPr>
          <p:nvPr/>
        </p:nvSpPr>
        <p:spPr bwMode="auto">
          <a:xfrm>
            <a:off x="5413375" y="3213100"/>
            <a:ext cx="4662488" cy="579438"/>
          </a:xfrm>
          <a:prstGeom prst="rect">
            <a:avLst/>
          </a:prstGeom>
          <a:noFill/>
          <a:ln w="9525">
            <a:noFill/>
            <a:miter lim="800000"/>
          </a:ln>
        </p:spPr>
        <p:txBody>
          <a:bodyPr>
            <a:spAutoFit/>
          </a:bodyPr>
          <a:lstStyle/>
          <a:p>
            <a:pPr algn="ctr" eaLnBrk="0" hangingPunct="0"/>
            <a:r>
              <a:rPr lang="zh-CN" altLang="en-US" sz="3200" dirty="0">
                <a:solidFill>
                  <a:srgbClr val="83B40D"/>
                </a:solidFill>
                <a:latin typeface="微软雅黑" panose="020B0503020204020204" pitchFamily="34" charset="-122"/>
                <a:ea typeface="方正大黑简体" panose="03000509000000000000" pitchFamily="65" charset="-122"/>
              </a:rPr>
              <a:t>依法开展节水管理工作</a:t>
            </a:r>
          </a:p>
        </p:txBody>
      </p:sp>
      <p:cxnSp>
        <p:nvCxnSpPr>
          <p:cNvPr id="103429" name="直接连接符 10"/>
          <p:cNvCxnSpPr>
            <a:cxnSpLocks noChangeShapeType="1"/>
          </p:cNvCxnSpPr>
          <p:nvPr/>
        </p:nvCxnSpPr>
        <p:spPr bwMode="auto">
          <a:xfrm>
            <a:off x="5495925" y="3824288"/>
            <a:ext cx="4608513" cy="0"/>
          </a:xfrm>
          <a:prstGeom prst="line">
            <a:avLst/>
          </a:prstGeom>
          <a:noFill/>
          <a:ln w="12700">
            <a:solidFill>
              <a:srgbClr val="DFDFDF"/>
            </a:solidFill>
            <a:miter lim="800000"/>
            <a:headEnd type="oval" w="med" len="med"/>
            <a:tailEnd type="oval" w="med" len="med"/>
          </a:ln>
        </p:spPr>
      </p:cxnSp>
    </p:spTree>
  </p:cSld>
  <p:clrMapOvr>
    <a:masterClrMapping/>
  </p:clrMapOvr>
  <p:transition spd="slow">
    <p:randomBar dir="vert"/>
    <p:sndAc>
      <p:stSnd>
        <p:snd r:embed="rId2" name="suction.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606425" y="390525"/>
            <a:ext cx="5419725" cy="579438"/>
          </a:xfrm>
          <a:prstGeom prst="rect">
            <a:avLst/>
          </a:prstGeom>
          <a:noFill/>
          <a:ln w="9525">
            <a:noFill/>
            <a:miter lim="800000"/>
          </a:ln>
        </p:spPr>
        <p:txBody>
          <a:bodyPr>
            <a:spAutoFit/>
          </a:bodyPr>
          <a:lstStyle/>
          <a:p>
            <a:r>
              <a:rPr lang="ko-KR" sz="3200">
                <a:solidFill>
                  <a:srgbClr val="008000"/>
                </a:solidFill>
                <a:ea typeface="方正大黑简体" panose="03000509000000000000" pitchFamily="65" charset="-122"/>
              </a:rPr>
              <a:t>五、依法开展节水管理工作</a:t>
            </a:r>
          </a:p>
        </p:txBody>
      </p:sp>
      <p:sp>
        <p:nvSpPr>
          <p:cNvPr id="104451" name="Text Box 3"/>
          <p:cNvSpPr txBox="1">
            <a:spLocks noChangeArrowheads="1"/>
          </p:cNvSpPr>
          <p:nvPr/>
        </p:nvSpPr>
        <p:spPr bwMode="auto">
          <a:xfrm>
            <a:off x="1273175" y="1485900"/>
            <a:ext cx="9648825" cy="2446338"/>
          </a:xfrm>
          <a:prstGeom prst="rect">
            <a:avLst/>
          </a:prstGeom>
          <a:noFill/>
          <a:ln w="9525">
            <a:noFill/>
            <a:miter lim="800000"/>
          </a:ln>
        </p:spPr>
        <p:txBody>
          <a:bodyPr>
            <a:spAutoFit/>
          </a:bodyPr>
          <a:lstStyle/>
          <a:p>
            <a:pPr algn="just">
              <a:lnSpc>
                <a:spcPct val="170000"/>
              </a:lnSpc>
            </a:pPr>
            <a:r>
              <a:rPr lang="zh-CN" altLang="en-US" sz="1400">
                <a:ea typeface="黑体" panose="02010609060101010101" pitchFamily="49" charset="-122"/>
              </a:rPr>
              <a:t>       </a:t>
            </a:r>
            <a:r>
              <a:rPr lang="zh-CN" altLang="en-US">
                <a:ea typeface="黑体" panose="02010609060101010101" pitchFamily="49" charset="-122"/>
              </a:rPr>
              <a:t>依法开展节水管理工作是水行政法律、法规赋予节水管理部门的职责，同时，法律手段的运用也是搞好节水工作的重要保障。我们对部分计划用水单位未按照规定申请用水计划指标拒绝纳入计划用水管理的、拒不缴纳超计划用水加价水费的，开展了行政执法工作，通过行政执法有力地促进了我市节水管理工作。在执法过程中，我们以宣传教育为主，处罚为辅的宗旨开展服务型执法，做到以人为本，文明执法，努力促进我市节水管理工作健康有序地发展。</a:t>
            </a:r>
          </a:p>
        </p:txBody>
      </p: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WordArt 2"/>
          <p:cNvSpPr>
            <a:spLocks noChangeArrowheads="1" noChangeShapeType="1"/>
          </p:cNvSpPr>
          <p:nvPr/>
        </p:nvSpPr>
        <p:spPr bwMode="auto">
          <a:xfrm>
            <a:off x="768995" y="1268760"/>
            <a:ext cx="9793088" cy="4464496"/>
          </a:xfrm>
          <a:prstGeom prst="rect">
            <a:avLst/>
          </a:prstGeom>
        </p:spPr>
        <p:txBody>
          <a:bodyPr wrap="none" fromWordArt="1">
            <a:prstTxWarp prst="textPlain">
              <a:avLst>
                <a:gd name="adj" fmla="val 50000"/>
              </a:avLst>
            </a:prstTxWarp>
          </a:bodyPr>
          <a:lstStyle/>
          <a:p>
            <a:pPr algn="ctr" eaLnBrk="1" hangingPunct="1">
              <a:lnSpc>
                <a:spcPts val="6500"/>
              </a:lnSpc>
            </a:pPr>
            <a:r>
              <a:rPr lang="zh-CN" altLang="en-US" sz="4800" dirty="0">
                <a:solidFill>
                  <a:srgbClr val="C00000"/>
                </a:solidFill>
                <a:latin typeface="方正正大黑简体" panose="02000000000000000000" pitchFamily="2" charset="-122"/>
                <a:ea typeface="方正正大黑简体" panose="02000000000000000000" pitchFamily="2" charset="-122"/>
                <a:sym typeface="+mn-ea"/>
              </a:rPr>
              <a:t>信阳市2017年节水管理</a:t>
            </a:r>
          </a:p>
          <a:p>
            <a:pPr algn="ctr" eaLnBrk="1" hangingPunct="1">
              <a:lnSpc>
                <a:spcPts val="6500"/>
              </a:lnSpc>
            </a:pPr>
            <a:r>
              <a:rPr lang="zh-CN" altLang="en-US" sz="4800" dirty="0">
                <a:solidFill>
                  <a:srgbClr val="C00000"/>
                </a:solidFill>
                <a:latin typeface="方正正大黑简体" panose="02000000000000000000" pitchFamily="2" charset="-122"/>
                <a:ea typeface="方正正大黑简体" panose="02000000000000000000" pitchFamily="2" charset="-122"/>
                <a:sym typeface="+mn-ea"/>
              </a:rPr>
              <a:t>及节水执法培训班</a:t>
            </a:r>
            <a:endParaRPr lang="zh-CN" altLang="en-US" sz="4800" kern="10" dirty="0">
              <a:ln w="9525">
                <a:noFill/>
                <a:round/>
              </a:ln>
              <a:solidFill>
                <a:srgbClr val="C00000"/>
              </a:solidFill>
              <a:effectLst>
                <a:outerShdw dist="38100" dir="5400000" algn="ctr" rotWithShape="0">
                  <a:srgbClr val="4D4D4D">
                    <a:alpha val="78998"/>
                  </a:srgbClr>
                </a:outerShdw>
              </a:effectLst>
              <a:latin typeface="方正正大黑简体" panose="02000000000000000000" pitchFamily="2" charset="-122"/>
              <a:ea typeface="方正正大黑简体" panose="02000000000000000000" pitchFamily="2" charset="-122"/>
              <a:sym typeface="+mn-ea"/>
            </a:endParaRPr>
          </a:p>
        </p:txBody>
      </p:sp>
    </p:spTree>
  </p:cSld>
  <p:clrMapOvr>
    <a:masterClrMapping/>
  </p:clrMapOvr>
  <p:transition spd="slow">
    <p:blinds dir="vert"/>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slide(fromBottom)">
                                      <p:cBhvr>
                                        <p:cTn id="7" dur="500"/>
                                        <p:tgtEl>
                                          <p:spTgt spid="870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7042">
                                            <p:txEl>
                                              <p:pRg st="1" end="1"/>
                                            </p:txEl>
                                          </p:spTgt>
                                        </p:tgtEl>
                                        <p:attrNameLst>
                                          <p:attrName>style.visibility</p:attrName>
                                        </p:attrNameLst>
                                      </p:cBhvr>
                                      <p:to>
                                        <p:strVal val="visible"/>
                                      </p:to>
                                    </p:set>
                                    <p:animEffect transition="in" filter="slide(fromBottom)">
                                      <p:cBhvr>
                                        <p:cTn id="12" dur="500"/>
                                        <p:tgtEl>
                                          <p:spTgt spid="870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任意多边形 28"/>
          <p:cNvSpPr>
            <a:spLocks noChangeArrowheads="1"/>
          </p:cNvSpPr>
          <p:nvPr/>
        </p:nvSpPr>
        <p:spPr bwMode="auto">
          <a:xfrm>
            <a:off x="1882775" y="2352675"/>
            <a:ext cx="2084388" cy="774700"/>
          </a:xfrm>
          <a:custGeom>
            <a:avLst/>
            <a:gdLst>
              <a:gd name="T0" fmla="*/ 741949 w 2519930"/>
              <a:gd name="T1" fmla="*/ 74 h 935639"/>
              <a:gd name="T2" fmla="*/ 802343 w 2519930"/>
              <a:gd name="T3" fmla="*/ 36154 h 935639"/>
              <a:gd name="T4" fmla="*/ 834403 w 2519930"/>
              <a:gd name="T5" fmla="*/ 85809 h 935639"/>
              <a:gd name="T6" fmla="*/ 845584 w 2519930"/>
              <a:gd name="T7" fmla="*/ 101970 h 935639"/>
              <a:gd name="T8" fmla="*/ 1396635 w 2519930"/>
              <a:gd name="T9" fmla="*/ 101970 h 935639"/>
              <a:gd name="T10" fmla="*/ 1426128 w 2519930"/>
              <a:gd name="T11" fmla="*/ 131552 h 935639"/>
              <a:gd name="T12" fmla="*/ 1426128 w 2519930"/>
              <a:gd name="T13" fmla="*/ 170478 h 935639"/>
              <a:gd name="T14" fmla="*/ 1396635 w 2519930"/>
              <a:gd name="T15" fmla="*/ 200060 h 935639"/>
              <a:gd name="T16" fmla="*/ 885447 w 2519930"/>
              <a:gd name="T17" fmla="*/ 200060 h 935639"/>
              <a:gd name="T18" fmla="*/ 885447 w 2519930"/>
              <a:gd name="T19" fmla="*/ 212321 h 935639"/>
              <a:gd name="T20" fmla="*/ 1139164 w 2519930"/>
              <a:gd name="T21" fmla="*/ 212321 h 935639"/>
              <a:gd name="T22" fmla="*/ 1168656 w 2519930"/>
              <a:gd name="T23" fmla="*/ 241902 h 935639"/>
              <a:gd name="T24" fmla="*/ 1168656 w 2519930"/>
              <a:gd name="T25" fmla="*/ 280828 h 935639"/>
              <a:gd name="T26" fmla="*/ 1139164 w 2519930"/>
              <a:gd name="T27" fmla="*/ 310409 h 935639"/>
              <a:gd name="T28" fmla="*/ 885447 w 2519930"/>
              <a:gd name="T29" fmla="*/ 310409 h 935639"/>
              <a:gd name="T30" fmla="*/ 885447 w 2519930"/>
              <a:gd name="T31" fmla="*/ 322671 h 935639"/>
              <a:gd name="T32" fmla="*/ 1139164 w 2519930"/>
              <a:gd name="T33" fmla="*/ 322671 h 935639"/>
              <a:gd name="T34" fmla="*/ 1168656 w 2519930"/>
              <a:gd name="T35" fmla="*/ 352253 h 935639"/>
              <a:gd name="T36" fmla="*/ 1168656 w 2519930"/>
              <a:gd name="T37" fmla="*/ 391178 h 935639"/>
              <a:gd name="T38" fmla="*/ 1139164 w 2519930"/>
              <a:gd name="T39" fmla="*/ 420760 h 935639"/>
              <a:gd name="T40" fmla="*/ 885447 w 2519930"/>
              <a:gd name="T41" fmla="*/ 420760 h 935639"/>
              <a:gd name="T42" fmla="*/ 885447 w 2519930"/>
              <a:gd name="T43" fmla="*/ 433021 h 935639"/>
              <a:gd name="T44" fmla="*/ 1139164 w 2519930"/>
              <a:gd name="T45" fmla="*/ 433021 h 935639"/>
              <a:gd name="T46" fmla="*/ 1168656 w 2519930"/>
              <a:gd name="T47" fmla="*/ 462602 h 935639"/>
              <a:gd name="T48" fmla="*/ 1168656 w 2519930"/>
              <a:gd name="T49" fmla="*/ 501528 h 935639"/>
              <a:gd name="T50" fmla="*/ 1139164 w 2519930"/>
              <a:gd name="T51" fmla="*/ 531109 h 935639"/>
              <a:gd name="T52" fmla="*/ 494739 w 2519930"/>
              <a:gd name="T53" fmla="*/ 531109 h 935639"/>
              <a:gd name="T54" fmla="*/ 401975 w 2519930"/>
              <a:gd name="T55" fmla="*/ 531109 h 935639"/>
              <a:gd name="T56" fmla="*/ 213925 w 2519930"/>
              <a:gd name="T57" fmla="*/ 531109 h 935639"/>
              <a:gd name="T58" fmla="*/ 0 w 2519930"/>
              <a:gd name="T59" fmla="*/ 316541 h 935639"/>
              <a:gd name="T60" fmla="*/ 213925 w 2519930"/>
              <a:gd name="T61" fmla="*/ 101970 h 935639"/>
              <a:gd name="T62" fmla="*/ 396584 w 2519930"/>
              <a:gd name="T63" fmla="*/ 101970 h 935639"/>
              <a:gd name="T64" fmla="*/ 494739 w 2519930"/>
              <a:gd name="T65" fmla="*/ 101970 h 935639"/>
              <a:gd name="T66" fmla="*/ 519167 w 2519930"/>
              <a:gd name="T67" fmla="*/ 101970 h 935639"/>
              <a:gd name="T68" fmla="*/ 717477 w 2519930"/>
              <a:gd name="T69" fmla="*/ 6316 h 935639"/>
              <a:gd name="T70" fmla="*/ 741949 w 2519930"/>
              <a:gd name="T71" fmla="*/ 74 h 9356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9930"/>
              <a:gd name="T109" fmla="*/ 0 h 935639"/>
              <a:gd name="T110" fmla="*/ 2519930 w 2519930"/>
              <a:gd name="T111" fmla="*/ 935639 h 9356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gradFill rotWithShape="0">
            <a:gsLst>
              <a:gs pos="0">
                <a:srgbClr val="84538D"/>
              </a:gs>
              <a:gs pos="14651">
                <a:srgbClr val="84538D"/>
              </a:gs>
              <a:gs pos="47000">
                <a:srgbClr val="C6A6CB"/>
              </a:gs>
              <a:gs pos="47000">
                <a:srgbClr val="C6A6CB"/>
              </a:gs>
              <a:gs pos="77000">
                <a:srgbClr val="84538D"/>
              </a:gs>
              <a:gs pos="98666">
                <a:srgbClr val="84538D"/>
              </a:gs>
              <a:gs pos="100000">
                <a:srgbClr val="84538D"/>
              </a:gs>
            </a:gsLst>
            <a:lin ang="0"/>
          </a:gradFill>
          <a:ln w="9525">
            <a:noFill/>
            <a:miter lim="800000"/>
          </a:ln>
        </p:spPr>
        <p:txBody>
          <a:bodyPr lIns="216000" tIns="144000" bIns="46800" anchor="ctr"/>
          <a:lstStyle/>
          <a:p>
            <a:endParaRPr lang="zh-CN" altLang="en-US">
              <a:solidFill>
                <a:srgbClr val="FFFFFF"/>
              </a:solidFill>
              <a:latin typeface="黑体" panose="02010609060101010101" pitchFamily="49" charset="-122"/>
              <a:ea typeface="黑体" panose="02010609060101010101" pitchFamily="49" charset="-122"/>
            </a:endParaRPr>
          </a:p>
        </p:txBody>
      </p:sp>
      <p:sp>
        <p:nvSpPr>
          <p:cNvPr id="105475" name="任意多边形 29"/>
          <p:cNvSpPr>
            <a:spLocks noChangeArrowheads="1"/>
          </p:cNvSpPr>
          <p:nvPr/>
        </p:nvSpPr>
        <p:spPr bwMode="auto">
          <a:xfrm>
            <a:off x="1882775" y="3838575"/>
            <a:ext cx="2084388" cy="774700"/>
          </a:xfrm>
          <a:custGeom>
            <a:avLst/>
            <a:gdLst>
              <a:gd name="T0" fmla="*/ 741949 w 2519930"/>
              <a:gd name="T1" fmla="*/ 74 h 935639"/>
              <a:gd name="T2" fmla="*/ 802343 w 2519930"/>
              <a:gd name="T3" fmla="*/ 36154 h 935639"/>
              <a:gd name="T4" fmla="*/ 834403 w 2519930"/>
              <a:gd name="T5" fmla="*/ 85809 h 935639"/>
              <a:gd name="T6" fmla="*/ 845584 w 2519930"/>
              <a:gd name="T7" fmla="*/ 101970 h 935639"/>
              <a:gd name="T8" fmla="*/ 1396635 w 2519930"/>
              <a:gd name="T9" fmla="*/ 101970 h 935639"/>
              <a:gd name="T10" fmla="*/ 1426128 w 2519930"/>
              <a:gd name="T11" fmla="*/ 131552 h 935639"/>
              <a:gd name="T12" fmla="*/ 1426128 w 2519930"/>
              <a:gd name="T13" fmla="*/ 170478 h 935639"/>
              <a:gd name="T14" fmla="*/ 1396635 w 2519930"/>
              <a:gd name="T15" fmla="*/ 200060 h 935639"/>
              <a:gd name="T16" fmla="*/ 885447 w 2519930"/>
              <a:gd name="T17" fmla="*/ 200060 h 935639"/>
              <a:gd name="T18" fmla="*/ 885447 w 2519930"/>
              <a:gd name="T19" fmla="*/ 212321 h 935639"/>
              <a:gd name="T20" fmla="*/ 1139164 w 2519930"/>
              <a:gd name="T21" fmla="*/ 212321 h 935639"/>
              <a:gd name="T22" fmla="*/ 1168656 w 2519930"/>
              <a:gd name="T23" fmla="*/ 241902 h 935639"/>
              <a:gd name="T24" fmla="*/ 1168656 w 2519930"/>
              <a:gd name="T25" fmla="*/ 280828 h 935639"/>
              <a:gd name="T26" fmla="*/ 1139164 w 2519930"/>
              <a:gd name="T27" fmla="*/ 310409 h 935639"/>
              <a:gd name="T28" fmla="*/ 885447 w 2519930"/>
              <a:gd name="T29" fmla="*/ 310409 h 935639"/>
              <a:gd name="T30" fmla="*/ 885447 w 2519930"/>
              <a:gd name="T31" fmla="*/ 322671 h 935639"/>
              <a:gd name="T32" fmla="*/ 1139164 w 2519930"/>
              <a:gd name="T33" fmla="*/ 322671 h 935639"/>
              <a:gd name="T34" fmla="*/ 1168656 w 2519930"/>
              <a:gd name="T35" fmla="*/ 352253 h 935639"/>
              <a:gd name="T36" fmla="*/ 1168656 w 2519930"/>
              <a:gd name="T37" fmla="*/ 391178 h 935639"/>
              <a:gd name="T38" fmla="*/ 1139164 w 2519930"/>
              <a:gd name="T39" fmla="*/ 420760 h 935639"/>
              <a:gd name="T40" fmla="*/ 885447 w 2519930"/>
              <a:gd name="T41" fmla="*/ 420760 h 935639"/>
              <a:gd name="T42" fmla="*/ 885447 w 2519930"/>
              <a:gd name="T43" fmla="*/ 433021 h 935639"/>
              <a:gd name="T44" fmla="*/ 1139164 w 2519930"/>
              <a:gd name="T45" fmla="*/ 433021 h 935639"/>
              <a:gd name="T46" fmla="*/ 1168656 w 2519930"/>
              <a:gd name="T47" fmla="*/ 462602 h 935639"/>
              <a:gd name="T48" fmla="*/ 1168656 w 2519930"/>
              <a:gd name="T49" fmla="*/ 501528 h 935639"/>
              <a:gd name="T50" fmla="*/ 1139164 w 2519930"/>
              <a:gd name="T51" fmla="*/ 531109 h 935639"/>
              <a:gd name="T52" fmla="*/ 494739 w 2519930"/>
              <a:gd name="T53" fmla="*/ 531109 h 935639"/>
              <a:gd name="T54" fmla="*/ 401975 w 2519930"/>
              <a:gd name="T55" fmla="*/ 531109 h 935639"/>
              <a:gd name="T56" fmla="*/ 213925 w 2519930"/>
              <a:gd name="T57" fmla="*/ 531109 h 935639"/>
              <a:gd name="T58" fmla="*/ 0 w 2519930"/>
              <a:gd name="T59" fmla="*/ 316541 h 935639"/>
              <a:gd name="T60" fmla="*/ 213925 w 2519930"/>
              <a:gd name="T61" fmla="*/ 101970 h 935639"/>
              <a:gd name="T62" fmla="*/ 396584 w 2519930"/>
              <a:gd name="T63" fmla="*/ 101970 h 935639"/>
              <a:gd name="T64" fmla="*/ 494739 w 2519930"/>
              <a:gd name="T65" fmla="*/ 101970 h 935639"/>
              <a:gd name="T66" fmla="*/ 519167 w 2519930"/>
              <a:gd name="T67" fmla="*/ 101970 h 935639"/>
              <a:gd name="T68" fmla="*/ 717477 w 2519930"/>
              <a:gd name="T69" fmla="*/ 6316 h 935639"/>
              <a:gd name="T70" fmla="*/ 741949 w 2519930"/>
              <a:gd name="T71" fmla="*/ 74 h 9356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9930"/>
              <a:gd name="T109" fmla="*/ 0 h 935639"/>
              <a:gd name="T110" fmla="*/ 2519930 w 2519930"/>
              <a:gd name="T111" fmla="*/ 935639 h 9356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gradFill rotWithShape="0">
            <a:gsLst>
              <a:gs pos="0">
                <a:srgbClr val="82AE13"/>
              </a:gs>
              <a:gs pos="14651">
                <a:srgbClr val="82AE13"/>
              </a:gs>
              <a:gs pos="47000">
                <a:srgbClr val="C4DA74"/>
              </a:gs>
              <a:gs pos="47000">
                <a:srgbClr val="C4DA74"/>
              </a:gs>
              <a:gs pos="77000">
                <a:srgbClr val="82AE13"/>
              </a:gs>
              <a:gs pos="98666">
                <a:srgbClr val="82AE13"/>
              </a:gs>
              <a:gs pos="100000">
                <a:srgbClr val="82AE13"/>
              </a:gs>
            </a:gsLst>
            <a:lin ang="0"/>
          </a:gradFill>
          <a:ln w="9525">
            <a:noFill/>
            <a:miter lim="800000"/>
          </a:ln>
        </p:spPr>
        <p:txBody>
          <a:bodyPr lIns="216000" tIns="144000" bIns="46800" anchor="ctr"/>
          <a:lstStyle/>
          <a:p>
            <a:endParaRPr lang="zh-CN" altLang="en-US">
              <a:solidFill>
                <a:srgbClr val="FFFFFF"/>
              </a:solidFill>
              <a:latin typeface="黑体" panose="02010609060101010101" pitchFamily="49" charset="-122"/>
              <a:ea typeface="黑体" panose="02010609060101010101" pitchFamily="49" charset="-122"/>
            </a:endParaRPr>
          </a:p>
        </p:txBody>
      </p:sp>
      <p:sp>
        <p:nvSpPr>
          <p:cNvPr id="105476" name="任意多边形 27"/>
          <p:cNvSpPr>
            <a:spLocks noChangeArrowheads="1"/>
          </p:cNvSpPr>
          <p:nvPr/>
        </p:nvSpPr>
        <p:spPr bwMode="auto">
          <a:xfrm>
            <a:off x="1882775" y="1082675"/>
            <a:ext cx="2084388" cy="774700"/>
          </a:xfrm>
          <a:custGeom>
            <a:avLst/>
            <a:gdLst>
              <a:gd name="T0" fmla="*/ 741949 w 2519930"/>
              <a:gd name="T1" fmla="*/ 74 h 935639"/>
              <a:gd name="T2" fmla="*/ 802343 w 2519930"/>
              <a:gd name="T3" fmla="*/ 36080 h 935639"/>
              <a:gd name="T4" fmla="*/ 834403 w 2519930"/>
              <a:gd name="T5" fmla="*/ 85633 h 935639"/>
              <a:gd name="T6" fmla="*/ 845584 w 2519930"/>
              <a:gd name="T7" fmla="*/ 101762 h 935639"/>
              <a:gd name="T8" fmla="*/ 1396635 w 2519930"/>
              <a:gd name="T9" fmla="*/ 101762 h 935639"/>
              <a:gd name="T10" fmla="*/ 1426128 w 2519930"/>
              <a:gd name="T11" fmla="*/ 131283 h 935639"/>
              <a:gd name="T12" fmla="*/ 1426128 w 2519930"/>
              <a:gd name="T13" fmla="*/ 170129 h 935639"/>
              <a:gd name="T14" fmla="*/ 1396635 w 2519930"/>
              <a:gd name="T15" fmla="*/ 199650 h 935639"/>
              <a:gd name="T16" fmla="*/ 885447 w 2519930"/>
              <a:gd name="T17" fmla="*/ 199650 h 935639"/>
              <a:gd name="T18" fmla="*/ 885447 w 2519930"/>
              <a:gd name="T19" fmla="*/ 211886 h 935639"/>
              <a:gd name="T20" fmla="*/ 1139164 w 2519930"/>
              <a:gd name="T21" fmla="*/ 211886 h 935639"/>
              <a:gd name="T22" fmla="*/ 1168656 w 2519930"/>
              <a:gd name="T23" fmla="*/ 241407 h 935639"/>
              <a:gd name="T24" fmla="*/ 1168656 w 2519930"/>
              <a:gd name="T25" fmla="*/ 280252 h 935639"/>
              <a:gd name="T26" fmla="*/ 1139164 w 2519930"/>
              <a:gd name="T27" fmla="*/ 309774 h 935639"/>
              <a:gd name="T28" fmla="*/ 885447 w 2519930"/>
              <a:gd name="T29" fmla="*/ 309774 h 935639"/>
              <a:gd name="T30" fmla="*/ 885447 w 2519930"/>
              <a:gd name="T31" fmla="*/ 322010 h 935639"/>
              <a:gd name="T32" fmla="*/ 1139164 w 2519930"/>
              <a:gd name="T33" fmla="*/ 322010 h 935639"/>
              <a:gd name="T34" fmla="*/ 1168656 w 2519930"/>
              <a:gd name="T35" fmla="*/ 351531 h 935639"/>
              <a:gd name="T36" fmla="*/ 1168656 w 2519930"/>
              <a:gd name="T37" fmla="*/ 390377 h 935639"/>
              <a:gd name="T38" fmla="*/ 1139164 w 2519930"/>
              <a:gd name="T39" fmla="*/ 419897 h 935639"/>
              <a:gd name="T40" fmla="*/ 885447 w 2519930"/>
              <a:gd name="T41" fmla="*/ 419897 h 935639"/>
              <a:gd name="T42" fmla="*/ 885447 w 2519930"/>
              <a:gd name="T43" fmla="*/ 432133 h 935639"/>
              <a:gd name="T44" fmla="*/ 1139164 w 2519930"/>
              <a:gd name="T45" fmla="*/ 432133 h 935639"/>
              <a:gd name="T46" fmla="*/ 1168656 w 2519930"/>
              <a:gd name="T47" fmla="*/ 461654 h 935639"/>
              <a:gd name="T48" fmla="*/ 1168656 w 2519930"/>
              <a:gd name="T49" fmla="*/ 500500 h 935639"/>
              <a:gd name="T50" fmla="*/ 1139164 w 2519930"/>
              <a:gd name="T51" fmla="*/ 530021 h 935639"/>
              <a:gd name="T52" fmla="*/ 494739 w 2519930"/>
              <a:gd name="T53" fmla="*/ 530021 h 935639"/>
              <a:gd name="T54" fmla="*/ 401975 w 2519930"/>
              <a:gd name="T55" fmla="*/ 530021 h 935639"/>
              <a:gd name="T56" fmla="*/ 213925 w 2519930"/>
              <a:gd name="T57" fmla="*/ 530021 h 935639"/>
              <a:gd name="T58" fmla="*/ 0 w 2519930"/>
              <a:gd name="T59" fmla="*/ 315892 h 935639"/>
              <a:gd name="T60" fmla="*/ 213925 w 2519930"/>
              <a:gd name="T61" fmla="*/ 101762 h 935639"/>
              <a:gd name="T62" fmla="*/ 396584 w 2519930"/>
              <a:gd name="T63" fmla="*/ 101762 h 935639"/>
              <a:gd name="T64" fmla="*/ 494739 w 2519930"/>
              <a:gd name="T65" fmla="*/ 101762 h 935639"/>
              <a:gd name="T66" fmla="*/ 519167 w 2519930"/>
              <a:gd name="T67" fmla="*/ 101762 h 935639"/>
              <a:gd name="T68" fmla="*/ 717477 w 2519930"/>
              <a:gd name="T69" fmla="*/ 6303 h 935639"/>
              <a:gd name="T70" fmla="*/ 741949 w 2519930"/>
              <a:gd name="T71" fmla="*/ 74 h 9356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9930"/>
              <a:gd name="T109" fmla="*/ 0 h 935639"/>
              <a:gd name="T110" fmla="*/ 2519930 w 2519930"/>
              <a:gd name="T111" fmla="*/ 935639 h 9356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gradFill rotWithShape="0">
            <a:gsLst>
              <a:gs pos="0">
                <a:srgbClr val="F38649"/>
              </a:gs>
              <a:gs pos="14651">
                <a:srgbClr val="F38649"/>
              </a:gs>
              <a:gs pos="47000">
                <a:srgbClr val="FAC2A0"/>
              </a:gs>
              <a:gs pos="47000">
                <a:srgbClr val="FAC2A0"/>
              </a:gs>
              <a:gs pos="77000">
                <a:srgbClr val="F38649"/>
              </a:gs>
              <a:gs pos="98666">
                <a:srgbClr val="F38649"/>
              </a:gs>
              <a:gs pos="100000">
                <a:srgbClr val="F38649"/>
              </a:gs>
            </a:gsLst>
            <a:lin ang="0"/>
          </a:gradFill>
          <a:ln w="9525">
            <a:noFill/>
            <a:miter lim="800000"/>
          </a:ln>
        </p:spPr>
        <p:txBody>
          <a:bodyPr lIns="216000" tIns="144000" bIns="46800" anchor="ctr"/>
          <a:lstStyle/>
          <a:p>
            <a:endParaRPr lang="zh-CN" altLang="en-US">
              <a:solidFill>
                <a:srgbClr val="FFFFFF"/>
              </a:solidFill>
              <a:latin typeface="黑体" panose="02010609060101010101" pitchFamily="49" charset="-122"/>
              <a:ea typeface="黑体" panose="02010609060101010101" pitchFamily="49" charset="-122"/>
            </a:endParaRPr>
          </a:p>
        </p:txBody>
      </p:sp>
      <p:sp>
        <p:nvSpPr>
          <p:cNvPr id="105477" name="矩形 22"/>
          <p:cNvSpPr>
            <a:spLocks noChangeArrowheads="1"/>
          </p:cNvSpPr>
          <p:nvPr/>
        </p:nvSpPr>
        <p:spPr bwMode="auto">
          <a:xfrm>
            <a:off x="4114800" y="1084263"/>
            <a:ext cx="4287838" cy="935037"/>
          </a:xfrm>
          <a:prstGeom prst="rect">
            <a:avLst/>
          </a:prstGeom>
          <a:noFill/>
          <a:ln w="9525">
            <a:noFill/>
            <a:miter lim="800000"/>
          </a:ln>
        </p:spPr>
        <p:txBody>
          <a:bodyPr anchor="ctr"/>
          <a:lstStyle/>
          <a:p>
            <a:pPr algn="just">
              <a:lnSpc>
                <a:spcPct val="120000"/>
              </a:lnSpc>
            </a:pPr>
            <a:r>
              <a:rPr lang="zh-CN" altLang="en-US" sz="1600">
                <a:solidFill>
                  <a:srgbClr val="333333"/>
                </a:solidFill>
                <a:latin typeface="幼圆" panose="02010509060101010101" pitchFamily="49" charset="-122"/>
                <a:ea typeface="黑体" panose="02010609060101010101" pitchFamily="49" charset="-122"/>
              </a:rPr>
              <a:t>收费委托一般都办了，执法委托也要有。</a:t>
            </a:r>
          </a:p>
          <a:p>
            <a:pPr algn="just">
              <a:lnSpc>
                <a:spcPct val="120000"/>
              </a:lnSpc>
            </a:pPr>
            <a:r>
              <a:rPr lang="zh-CN" altLang="en-US" sz="1600">
                <a:solidFill>
                  <a:srgbClr val="333333"/>
                </a:solidFill>
                <a:latin typeface="幼圆" panose="02010509060101010101" pitchFamily="49" charset="-122"/>
                <a:ea typeface="黑体" panose="02010609060101010101" pitchFamily="49" charset="-122"/>
              </a:rPr>
              <a:t>虽然办了执法委托，但是所有法律文书的出处仍然是水行政主管部门。</a:t>
            </a:r>
          </a:p>
        </p:txBody>
      </p:sp>
      <p:sp>
        <p:nvSpPr>
          <p:cNvPr id="105478" name="矩形 32"/>
          <p:cNvSpPr>
            <a:spLocks noChangeArrowheads="1"/>
          </p:cNvSpPr>
          <p:nvPr/>
        </p:nvSpPr>
        <p:spPr bwMode="auto">
          <a:xfrm>
            <a:off x="4114800" y="3622675"/>
            <a:ext cx="3889375" cy="936625"/>
          </a:xfrm>
          <a:prstGeom prst="rect">
            <a:avLst/>
          </a:prstGeom>
          <a:noFill/>
          <a:ln w="9525">
            <a:noFill/>
            <a:miter lim="800000"/>
          </a:ln>
        </p:spPr>
        <p:txBody>
          <a:bodyPr anchor="ctr"/>
          <a:lstStyle/>
          <a:p>
            <a:pPr algn="just">
              <a:lnSpc>
                <a:spcPct val="120000"/>
              </a:lnSpc>
            </a:pPr>
            <a:endParaRPr lang="zh-CN" altLang="en-US" sz="1600">
              <a:solidFill>
                <a:srgbClr val="333333"/>
              </a:solidFill>
              <a:latin typeface="幼圆" panose="02010509060101010101" pitchFamily="49" charset="-122"/>
              <a:ea typeface="幼圆" panose="02010509060101010101" pitchFamily="49" charset="-122"/>
            </a:endParaRPr>
          </a:p>
        </p:txBody>
      </p:sp>
      <p:pic>
        <p:nvPicPr>
          <p:cNvPr id="105479" name="矩形 38"/>
          <p:cNvPicPr>
            <a:picLocks noChangeArrowheads="1"/>
          </p:cNvPicPr>
          <p:nvPr/>
        </p:nvPicPr>
        <p:blipFill>
          <a:blip r:embed="rId3" cstate="print"/>
          <a:srcRect/>
          <a:stretch>
            <a:fillRect/>
          </a:stretch>
        </p:blipFill>
        <p:spPr bwMode="auto">
          <a:xfrm>
            <a:off x="1096963" y="1231900"/>
            <a:ext cx="773112" cy="622300"/>
          </a:xfrm>
          <a:prstGeom prst="rect">
            <a:avLst/>
          </a:prstGeom>
          <a:noFill/>
          <a:ln w="9525">
            <a:noFill/>
            <a:miter lim="800000"/>
            <a:headEnd/>
            <a:tailEnd/>
          </a:ln>
        </p:spPr>
      </p:pic>
      <p:pic>
        <p:nvPicPr>
          <p:cNvPr id="105480" name="矩形 39"/>
          <p:cNvPicPr>
            <a:picLocks noChangeArrowheads="1"/>
          </p:cNvPicPr>
          <p:nvPr/>
        </p:nvPicPr>
        <p:blipFill>
          <a:blip r:embed="rId4" cstate="print"/>
          <a:srcRect/>
          <a:stretch>
            <a:fillRect/>
          </a:stretch>
        </p:blipFill>
        <p:spPr bwMode="auto">
          <a:xfrm>
            <a:off x="1096963" y="2498725"/>
            <a:ext cx="773112" cy="622300"/>
          </a:xfrm>
          <a:prstGeom prst="rect">
            <a:avLst/>
          </a:prstGeom>
          <a:noFill/>
          <a:ln w="9525">
            <a:noFill/>
            <a:miter lim="800000"/>
            <a:headEnd/>
            <a:tailEnd/>
          </a:ln>
        </p:spPr>
      </p:pic>
      <p:pic>
        <p:nvPicPr>
          <p:cNvPr id="105481" name="矩形 40"/>
          <p:cNvPicPr>
            <a:picLocks noChangeArrowheads="1"/>
          </p:cNvPicPr>
          <p:nvPr/>
        </p:nvPicPr>
        <p:blipFill>
          <a:blip r:embed="rId5" cstate="print"/>
          <a:srcRect/>
          <a:stretch>
            <a:fillRect/>
          </a:stretch>
        </p:blipFill>
        <p:spPr bwMode="auto">
          <a:xfrm>
            <a:off x="1096963" y="3989388"/>
            <a:ext cx="773112" cy="622300"/>
          </a:xfrm>
          <a:prstGeom prst="rect">
            <a:avLst/>
          </a:prstGeom>
          <a:noFill/>
          <a:ln w="9525">
            <a:noFill/>
            <a:miter lim="800000"/>
            <a:headEnd/>
            <a:tailEnd/>
          </a:ln>
        </p:spPr>
      </p:pic>
      <p:sp>
        <p:nvSpPr>
          <p:cNvPr id="105482" name="Text Box 10"/>
          <p:cNvSpPr txBox="1">
            <a:spLocks noChangeArrowheads="1"/>
          </p:cNvSpPr>
          <p:nvPr/>
        </p:nvSpPr>
        <p:spPr bwMode="auto">
          <a:xfrm>
            <a:off x="1993900" y="1339850"/>
            <a:ext cx="1147763" cy="366713"/>
          </a:xfrm>
          <a:prstGeom prst="rect">
            <a:avLst/>
          </a:prstGeom>
          <a:noFill/>
          <a:ln w="9525">
            <a:noFill/>
            <a:miter lim="800000"/>
          </a:ln>
        </p:spPr>
        <p:txBody>
          <a:bodyPr>
            <a:spAutoFit/>
          </a:bodyPr>
          <a:lstStyle/>
          <a:p>
            <a:r>
              <a:rPr lang="ko-KR">
                <a:solidFill>
                  <a:schemeClr val="bg1"/>
                </a:solidFill>
                <a:ea typeface="方正大黑简体" panose="03000509000000000000" pitchFamily="65" charset="-122"/>
              </a:rPr>
              <a:t>执法委托</a:t>
            </a:r>
          </a:p>
        </p:txBody>
      </p:sp>
      <p:sp>
        <p:nvSpPr>
          <p:cNvPr id="105483" name="Text Box 11"/>
          <p:cNvSpPr txBox="1">
            <a:spLocks noChangeArrowheads="1"/>
          </p:cNvSpPr>
          <p:nvPr/>
        </p:nvSpPr>
        <p:spPr bwMode="auto">
          <a:xfrm>
            <a:off x="1849438" y="2565400"/>
            <a:ext cx="1585912" cy="457200"/>
          </a:xfrm>
          <a:prstGeom prst="rect">
            <a:avLst/>
          </a:prstGeom>
          <a:noFill/>
          <a:ln w="9525">
            <a:noFill/>
            <a:miter lim="800000"/>
          </a:ln>
        </p:spPr>
        <p:txBody>
          <a:bodyPr>
            <a:spAutoFit/>
          </a:bodyPr>
          <a:lstStyle/>
          <a:p>
            <a:r>
              <a:rPr lang="ko-KR" sz="1200">
                <a:solidFill>
                  <a:schemeClr val="bg1"/>
                </a:solidFill>
                <a:ea typeface="方正大黑简体" panose="03000509000000000000" pitchFamily="65" charset="-122"/>
              </a:rPr>
              <a:t>法律、法规的执行</a:t>
            </a:r>
          </a:p>
          <a:p>
            <a:r>
              <a:rPr lang="ko-KR" sz="1200">
                <a:solidFill>
                  <a:schemeClr val="bg1"/>
                </a:solidFill>
                <a:ea typeface="方正大黑简体" panose="03000509000000000000" pitchFamily="65" charset="-122"/>
              </a:rPr>
              <a:t>主体的变更和使用</a:t>
            </a:r>
          </a:p>
        </p:txBody>
      </p:sp>
      <p:sp>
        <p:nvSpPr>
          <p:cNvPr id="105484" name="Text Box 12"/>
          <p:cNvSpPr txBox="1">
            <a:spLocks noChangeArrowheads="1"/>
          </p:cNvSpPr>
          <p:nvPr/>
        </p:nvSpPr>
        <p:spPr bwMode="auto">
          <a:xfrm>
            <a:off x="4083050" y="2344738"/>
            <a:ext cx="6983413" cy="1370012"/>
          </a:xfrm>
          <a:prstGeom prst="rect">
            <a:avLst/>
          </a:prstGeom>
          <a:noFill/>
          <a:ln w="9525">
            <a:noFill/>
            <a:miter lim="800000"/>
          </a:ln>
        </p:spPr>
        <p:txBody>
          <a:bodyPr>
            <a:spAutoFit/>
          </a:bodyPr>
          <a:lstStyle/>
          <a:p>
            <a:pPr algn="just">
              <a:lnSpc>
                <a:spcPct val="120000"/>
              </a:lnSpc>
            </a:pPr>
            <a:r>
              <a:rPr lang="zh-CN" altLang="en-US" sz="1400">
                <a:solidFill>
                  <a:srgbClr val="333333"/>
                </a:solidFill>
                <a:latin typeface="黑体" panose="02010609060101010101" pitchFamily="49" charset="-122"/>
                <a:ea typeface="黑体" panose="02010609060101010101" pitchFamily="49" charset="-122"/>
              </a:rPr>
              <a:t>《城市节约用水管理规定》第五条规定：“国务院城市建设行政主管部门主管全国的城市节约用水工作，业务上受国务院水行政主管部门指导。”《河南省城市供水管理办法》第五条规定：“省人民政府城市建设行政主管部门主管全省城市供水工作。”《河南省节约用水管理条例》第三十条 ：“违反本条例规定的行为，法律、行政法规有处罚规定的，从其规定；未作规定的，依照本条例规定执行。”</a:t>
            </a:r>
          </a:p>
        </p:txBody>
      </p:sp>
      <p:sp>
        <p:nvSpPr>
          <p:cNvPr id="105485" name="Text Box 13"/>
          <p:cNvSpPr txBox="1">
            <a:spLocks noChangeArrowheads="1"/>
          </p:cNvSpPr>
          <p:nvPr/>
        </p:nvSpPr>
        <p:spPr bwMode="auto">
          <a:xfrm>
            <a:off x="1920875" y="4003675"/>
            <a:ext cx="1798638" cy="579438"/>
          </a:xfrm>
          <a:prstGeom prst="rect">
            <a:avLst/>
          </a:prstGeom>
          <a:noFill/>
          <a:ln w="9525">
            <a:noFill/>
            <a:miter lim="800000"/>
          </a:ln>
        </p:spPr>
        <p:txBody>
          <a:bodyPr>
            <a:spAutoFit/>
          </a:bodyPr>
          <a:lstStyle/>
          <a:p>
            <a:r>
              <a:rPr lang="zh-CN" altLang="en-US" sz="1600">
                <a:solidFill>
                  <a:schemeClr val="bg1"/>
                </a:solidFill>
                <a:ea typeface="方正大黑简体" panose="03000509000000000000" pitchFamily="65" charset="-122"/>
              </a:rPr>
              <a:t>行政执法的</a:t>
            </a:r>
          </a:p>
          <a:p>
            <a:r>
              <a:rPr lang="zh-CN" altLang="en-US" sz="1600">
                <a:solidFill>
                  <a:schemeClr val="bg1"/>
                </a:solidFill>
                <a:ea typeface="方正大黑简体" panose="03000509000000000000" pitchFamily="65" charset="-122"/>
              </a:rPr>
              <a:t>   严谨性</a:t>
            </a:r>
          </a:p>
        </p:txBody>
      </p:sp>
      <p:sp>
        <p:nvSpPr>
          <p:cNvPr id="105486" name="Text Box 14"/>
          <p:cNvSpPr txBox="1">
            <a:spLocks noChangeArrowheads="1"/>
          </p:cNvSpPr>
          <p:nvPr/>
        </p:nvSpPr>
        <p:spPr bwMode="auto">
          <a:xfrm>
            <a:off x="4081463" y="3860800"/>
            <a:ext cx="6850062" cy="1752600"/>
          </a:xfrm>
          <a:prstGeom prst="rect">
            <a:avLst/>
          </a:prstGeom>
          <a:noFill/>
          <a:ln w="9525">
            <a:noFill/>
            <a:miter lim="800000"/>
          </a:ln>
        </p:spPr>
        <p:txBody>
          <a:bodyPr>
            <a:spAutoFit/>
          </a:bodyPr>
          <a:lstStyle/>
          <a:p>
            <a:pPr>
              <a:lnSpc>
                <a:spcPct val="130000"/>
              </a:lnSpc>
            </a:pPr>
            <a:r>
              <a:rPr lang="ko-KR" sz="1400">
                <a:ea typeface="黑体" panose="02010609060101010101" pitchFamily="49" charset="-122"/>
              </a:rPr>
              <a:t>随着依法行政工作的广泛深入的开展，我们面对的用水单位都有很强的法律意识，加之一些单位对计划用水工作认识淡薄，另外地方优化经济环境人为干预（产业集聚区例子），行政执法工作尤其需要注意的三个方面：一是执法程序；二是基础资料。我们必须要把前期工作做扎实。作为执法主体，行政单位属于强势部门，管理对象为弱势群体。所以在作出相关的法律文书之前，一定要把所有的证据材料收集全，事后补证一律无效。三是法律文书的送达。</a:t>
            </a:r>
          </a:p>
        </p:txBody>
      </p:sp>
      <p:sp>
        <p:nvSpPr>
          <p:cNvPr id="105487" name="Text Box 15"/>
          <p:cNvSpPr txBox="1">
            <a:spLocks noChangeArrowheads="1"/>
          </p:cNvSpPr>
          <p:nvPr/>
        </p:nvSpPr>
        <p:spPr bwMode="auto">
          <a:xfrm>
            <a:off x="6959600" y="5949950"/>
            <a:ext cx="2844800" cy="368300"/>
          </a:xfrm>
          <a:prstGeom prst="rect">
            <a:avLst/>
          </a:prstGeom>
          <a:solidFill>
            <a:schemeClr val="accent1"/>
          </a:solidFill>
          <a:ln w="9525">
            <a:noFill/>
            <a:miter lim="800000"/>
          </a:ln>
        </p:spPr>
        <p:txBody>
          <a:bodyPr lIns="90170" tIns="46990" rIns="90170" bIns="46990">
            <a:spAutoFit/>
          </a:bodyPr>
          <a:lstStyle/>
          <a:p>
            <a:r>
              <a:rPr lang="zh-CN" altLang="en-US">
                <a:ea typeface="黑体" panose="02010609060101010101" pitchFamily="49" charset="-122"/>
              </a:rPr>
              <a:t>文书送达六种形式见下文</a:t>
            </a:r>
          </a:p>
        </p:txBody>
      </p:sp>
      <p:sp>
        <p:nvSpPr>
          <p:cNvPr id="105488" name="右箭头1 943"/>
          <p:cNvSpPr/>
          <p:nvPr/>
        </p:nvSpPr>
        <p:spPr bwMode="auto">
          <a:xfrm>
            <a:off x="9915525" y="5661025"/>
            <a:ext cx="1546225" cy="936625"/>
          </a:xfrm>
          <a:custGeom>
            <a:avLst/>
            <a:gdLst>
              <a:gd name="T0" fmla="*/ 905868 w 3259563"/>
              <a:gd name="T1" fmla="*/ 93351 h 2941871"/>
              <a:gd name="T2" fmla="*/ 1464540 w 3259563"/>
              <a:gd name="T3" fmla="*/ 468313 h 2941871"/>
              <a:gd name="T4" fmla="*/ 905868 w 3259563"/>
              <a:gd name="T5" fmla="*/ 843273 h 2941871"/>
              <a:gd name="T6" fmla="*/ 905868 w 3259563"/>
              <a:gd name="T7" fmla="*/ 659304 h 2941871"/>
              <a:gd name="T8" fmla="*/ 61769 w 3259563"/>
              <a:gd name="T9" fmla="*/ 659304 h 2941871"/>
              <a:gd name="T10" fmla="*/ 61769 w 3259563"/>
              <a:gd name="T11" fmla="*/ 277321 h 2941871"/>
              <a:gd name="T12" fmla="*/ 905868 w 3259563"/>
              <a:gd name="T13" fmla="*/ 277321 h 2941871"/>
              <a:gd name="T14" fmla="*/ 905868 w 3259563"/>
              <a:gd name="T15" fmla="*/ 93351 h 2941871"/>
              <a:gd name="T16" fmla="*/ 891659 w 3259563"/>
              <a:gd name="T17" fmla="*/ 70161 h 2941871"/>
              <a:gd name="T18" fmla="*/ 891659 w 3259563"/>
              <a:gd name="T19" fmla="*/ 269236 h 2941871"/>
              <a:gd name="T20" fmla="*/ 50243 w 3259563"/>
              <a:gd name="T21" fmla="*/ 269236 h 2941871"/>
              <a:gd name="T22" fmla="*/ 50243 w 3259563"/>
              <a:gd name="T23" fmla="*/ 667388 h 2941871"/>
              <a:gd name="T24" fmla="*/ 891659 w 3259563"/>
              <a:gd name="T25" fmla="*/ 667388 h 2941871"/>
              <a:gd name="T26" fmla="*/ 891659 w 3259563"/>
              <a:gd name="T27" fmla="*/ 866464 h 2941871"/>
              <a:gd name="T28" fmla="*/ 1484885 w 3259563"/>
              <a:gd name="T29" fmla="*/ 468313 h 2941871"/>
              <a:gd name="T30" fmla="*/ 891659 w 3259563"/>
              <a:gd name="T31" fmla="*/ 70161 h 2941871"/>
              <a:gd name="T32" fmla="*/ 848464 w 3259563"/>
              <a:gd name="T33" fmla="*/ 0 h 2941871"/>
              <a:gd name="T34" fmla="*/ 1546225 w 3259563"/>
              <a:gd name="T35" fmla="*/ 468313 h 2941871"/>
              <a:gd name="T36" fmla="*/ 848464 w 3259563"/>
              <a:gd name="T37" fmla="*/ 936625 h 2941871"/>
              <a:gd name="T38" fmla="*/ 848464 w 3259563"/>
              <a:gd name="T39" fmla="*/ 702469 h 2941871"/>
              <a:gd name="T40" fmla="*/ 0 w 3259563"/>
              <a:gd name="T41" fmla="*/ 702469 h 2941871"/>
              <a:gd name="T42" fmla="*/ 0 w 3259563"/>
              <a:gd name="T43" fmla="*/ 234156 h 2941871"/>
              <a:gd name="T44" fmla="*/ 848464 w 3259563"/>
              <a:gd name="T45" fmla="*/ 234156 h 2941871"/>
              <a:gd name="T46" fmla="*/ 848464 w 3259563"/>
              <a:gd name="T47" fmla="*/ 0 h 29418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59563"/>
              <a:gd name="T73" fmla="*/ 0 h 2941871"/>
              <a:gd name="T74" fmla="*/ 3259563 w 3259563"/>
              <a:gd name="T75" fmla="*/ 2941871 h 29418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59563" h="2941871">
                <a:moveTo>
                  <a:pt x="1909641" y="293210"/>
                </a:moveTo>
                <a:lnTo>
                  <a:pt x="3087365" y="1470936"/>
                </a:lnTo>
                <a:lnTo>
                  <a:pt x="1909641" y="2648659"/>
                </a:lnTo>
                <a:lnTo>
                  <a:pt x="1909641" y="2070825"/>
                </a:lnTo>
                <a:lnTo>
                  <a:pt x="130213" y="2070825"/>
                </a:lnTo>
                <a:lnTo>
                  <a:pt x="130213" y="871045"/>
                </a:lnTo>
                <a:lnTo>
                  <a:pt x="1909641" y="871045"/>
                </a:lnTo>
                <a:lnTo>
                  <a:pt x="1909641" y="293210"/>
                </a:lnTo>
                <a:close/>
                <a:moveTo>
                  <a:pt x="1879687" y="220369"/>
                </a:moveTo>
                <a:lnTo>
                  <a:pt x="1879687" y="845652"/>
                </a:lnTo>
                <a:lnTo>
                  <a:pt x="105916" y="845652"/>
                </a:lnTo>
                <a:lnTo>
                  <a:pt x="105916" y="2096218"/>
                </a:lnTo>
                <a:lnTo>
                  <a:pt x="1879687" y="2096218"/>
                </a:lnTo>
                <a:lnTo>
                  <a:pt x="1879687" y="2721501"/>
                </a:lnTo>
                <a:lnTo>
                  <a:pt x="3130252" y="1470936"/>
                </a:lnTo>
                <a:lnTo>
                  <a:pt x="1879687" y="220369"/>
                </a:lnTo>
                <a:close/>
                <a:moveTo>
                  <a:pt x="1788628" y="0"/>
                </a:moveTo>
                <a:lnTo>
                  <a:pt x="3259563" y="1470936"/>
                </a:lnTo>
                <a:lnTo>
                  <a:pt x="1788628" y="2941871"/>
                </a:lnTo>
                <a:lnTo>
                  <a:pt x="1788628" y="2206403"/>
                </a:lnTo>
                <a:lnTo>
                  <a:pt x="0" y="2206403"/>
                </a:lnTo>
                <a:lnTo>
                  <a:pt x="0" y="735468"/>
                </a:lnTo>
                <a:lnTo>
                  <a:pt x="1788628" y="735468"/>
                </a:lnTo>
                <a:lnTo>
                  <a:pt x="1788628" y="0"/>
                </a:lnTo>
                <a:close/>
              </a:path>
            </a:pathLst>
          </a:custGeom>
          <a:solidFill>
            <a:schemeClr val="accent1"/>
          </a:solidFill>
          <a:ln w="9525">
            <a:solidFill>
              <a:schemeClr val="tx1"/>
            </a:solidFill>
            <a:miter lim="800000"/>
          </a:ln>
        </p:spPr>
        <p:txBody>
          <a:bodyPr anchor="ctr"/>
          <a:lstStyle/>
          <a:p>
            <a:endParaRPr lang="zh-CN" altLang="en-US"/>
          </a:p>
        </p:txBody>
      </p: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2"/>
          <p:cNvGrpSpPr/>
          <p:nvPr/>
        </p:nvGrpSpPr>
        <p:grpSpPr bwMode="auto">
          <a:xfrm>
            <a:off x="571500" y="1409700"/>
            <a:ext cx="11052175" cy="4359275"/>
            <a:chOff x="0" y="0"/>
            <a:chExt cx="8932863" cy="3975100"/>
          </a:xfrm>
        </p:grpSpPr>
        <p:sp>
          <p:nvSpPr>
            <p:cNvPr id="106536" name="AutoShape 810"/>
            <p:cNvSpPr>
              <a:spLocks noChangeArrowheads="1"/>
            </p:cNvSpPr>
            <p:nvPr/>
          </p:nvSpPr>
          <p:spPr bwMode="auto">
            <a:xfrm>
              <a:off x="4521200" y="0"/>
              <a:ext cx="4411663" cy="3975100"/>
            </a:xfrm>
            <a:prstGeom prst="roundRect">
              <a:avLst>
                <a:gd name="adj" fmla="val 4481"/>
              </a:avLst>
            </a:prstGeom>
            <a:gradFill rotWithShape="1">
              <a:gsLst>
                <a:gs pos="0">
                  <a:srgbClr val="9CADC8"/>
                </a:gs>
                <a:gs pos="100000">
                  <a:srgbClr val="FFFFFF"/>
                </a:gs>
              </a:gsLst>
              <a:lin ang="5400000" scaled="1"/>
            </a:gradFill>
            <a:ln w="19050">
              <a:solidFill>
                <a:srgbClr val="FFFFFF"/>
              </a:solidFill>
              <a:round/>
            </a:ln>
          </p:spPr>
          <p:txBody>
            <a:bodyPr wrap="none" lIns="342000" tIns="36000" bIns="36000" anchor="ctr"/>
            <a:lstStyle/>
            <a:p>
              <a:endParaRPr lang="ko-KR" altLang="en-US">
                <a:solidFill>
                  <a:srgbClr val="333333"/>
                </a:solidFill>
                <a:latin typeface="HY헤드라인M" pitchFamily="2" charset="-127"/>
                <a:ea typeface="HY헤드라인M" pitchFamily="2" charset="-127"/>
              </a:endParaRPr>
            </a:p>
          </p:txBody>
        </p:sp>
        <p:sp>
          <p:nvSpPr>
            <p:cNvPr id="106537" name="AutoShape 811"/>
            <p:cNvSpPr>
              <a:spLocks noChangeArrowheads="1"/>
            </p:cNvSpPr>
            <p:nvPr/>
          </p:nvSpPr>
          <p:spPr bwMode="auto">
            <a:xfrm>
              <a:off x="4589463" y="65088"/>
              <a:ext cx="4273550" cy="384175"/>
            </a:xfrm>
            <a:prstGeom prst="roundRect">
              <a:avLst>
                <a:gd name="adj" fmla="val 26472"/>
              </a:avLst>
            </a:prstGeom>
            <a:gradFill rotWithShape="1">
              <a:gsLst>
                <a:gs pos="0">
                  <a:srgbClr val="FFFFFF">
                    <a:alpha val="79999"/>
                  </a:srgbClr>
                </a:gs>
                <a:gs pos="100000">
                  <a:srgbClr val="767676">
                    <a:alpha val="0"/>
                  </a:srgbClr>
                </a:gs>
              </a:gsLst>
              <a:lin ang="5400000" scaled="1"/>
            </a:gradFill>
            <a:ln w="9525">
              <a:noFill/>
              <a:round/>
            </a:ln>
          </p:spPr>
          <p:txBody>
            <a:bodyPr wrap="none" tIns="0" bIns="118800"/>
            <a:lstStyle/>
            <a:p>
              <a:pPr algn="ctr">
                <a:lnSpc>
                  <a:spcPct val="130000"/>
                </a:lnSpc>
                <a:spcBef>
                  <a:spcPct val="20000"/>
                </a:spcBef>
                <a:buFont typeface="Wingdings" panose="05000000000000000000" pitchFamily="2" charset="2"/>
                <a:buNone/>
              </a:pPr>
              <a:endParaRPr lang="ko-KR" altLang="en-US" b="1">
                <a:solidFill>
                  <a:srgbClr val="FFFF00"/>
                </a:solidFill>
                <a:latin typeface="Arial" panose="020B0604020202020204" pitchFamily="34" charset="0"/>
                <a:ea typeface="HY견고딕" pitchFamily="2" charset="-127"/>
              </a:endParaRPr>
            </a:p>
          </p:txBody>
        </p:sp>
        <p:sp>
          <p:nvSpPr>
            <p:cNvPr id="106538" name="AutoShape 812"/>
            <p:cNvSpPr>
              <a:spLocks noChangeArrowheads="1"/>
            </p:cNvSpPr>
            <p:nvPr/>
          </p:nvSpPr>
          <p:spPr bwMode="auto">
            <a:xfrm>
              <a:off x="0" y="0"/>
              <a:ext cx="4392613" cy="3975100"/>
            </a:xfrm>
            <a:prstGeom prst="roundRect">
              <a:avLst>
                <a:gd name="adj" fmla="val 4481"/>
              </a:avLst>
            </a:prstGeom>
            <a:gradFill rotWithShape="1">
              <a:gsLst>
                <a:gs pos="0">
                  <a:srgbClr val="9CADC8"/>
                </a:gs>
                <a:gs pos="100000">
                  <a:srgbClr val="FFFFFF"/>
                </a:gs>
              </a:gsLst>
              <a:lin ang="5400000" scaled="1"/>
            </a:gradFill>
            <a:ln w="19050">
              <a:solidFill>
                <a:srgbClr val="FFFFFF"/>
              </a:solidFill>
              <a:round/>
            </a:ln>
          </p:spPr>
          <p:txBody>
            <a:bodyPr wrap="none" lIns="342000" tIns="36000" bIns="36000" anchor="ctr"/>
            <a:lstStyle/>
            <a:p>
              <a:endParaRPr lang="ko-KR" altLang="en-US">
                <a:solidFill>
                  <a:srgbClr val="333333"/>
                </a:solidFill>
                <a:latin typeface="HY헤드라인M" pitchFamily="2" charset="-127"/>
                <a:ea typeface="HY헤드라인M" pitchFamily="2" charset="-127"/>
              </a:endParaRPr>
            </a:p>
          </p:txBody>
        </p:sp>
        <p:sp>
          <p:nvSpPr>
            <p:cNvPr id="106539" name="AutoShape 813"/>
            <p:cNvSpPr>
              <a:spLocks noChangeArrowheads="1"/>
            </p:cNvSpPr>
            <p:nvPr/>
          </p:nvSpPr>
          <p:spPr bwMode="auto">
            <a:xfrm>
              <a:off x="69850" y="65088"/>
              <a:ext cx="4254500" cy="384175"/>
            </a:xfrm>
            <a:prstGeom prst="roundRect">
              <a:avLst>
                <a:gd name="adj" fmla="val 26472"/>
              </a:avLst>
            </a:prstGeom>
            <a:gradFill rotWithShape="1">
              <a:gsLst>
                <a:gs pos="0">
                  <a:srgbClr val="FFFFFF">
                    <a:alpha val="79999"/>
                  </a:srgbClr>
                </a:gs>
                <a:gs pos="100000">
                  <a:srgbClr val="767676">
                    <a:alpha val="0"/>
                  </a:srgbClr>
                </a:gs>
              </a:gsLst>
              <a:lin ang="5400000" scaled="1"/>
            </a:gradFill>
            <a:ln w="9525">
              <a:noFill/>
              <a:round/>
            </a:ln>
          </p:spPr>
          <p:txBody>
            <a:bodyPr wrap="none" tIns="0" bIns="118800"/>
            <a:lstStyle/>
            <a:p>
              <a:pPr algn="ctr">
                <a:lnSpc>
                  <a:spcPct val="130000"/>
                </a:lnSpc>
                <a:spcBef>
                  <a:spcPct val="20000"/>
                </a:spcBef>
                <a:buFont typeface="Wingdings" panose="05000000000000000000" pitchFamily="2" charset="2"/>
                <a:buNone/>
              </a:pPr>
              <a:endParaRPr lang="ko-KR" altLang="en-US" b="1">
                <a:solidFill>
                  <a:srgbClr val="FFFF00"/>
                </a:solidFill>
                <a:latin typeface="Arial" panose="020B0604020202020204" pitchFamily="34" charset="0"/>
                <a:ea typeface="HY견고딕" pitchFamily="2" charset="-127"/>
              </a:endParaRPr>
            </a:p>
          </p:txBody>
        </p:sp>
      </p:grpSp>
      <p:pic>
        <p:nvPicPr>
          <p:cNvPr id="106499" name="Picture 869" descr="7"/>
          <p:cNvPicPr>
            <a:picLocks noChangeAspect="1" noChangeArrowheads="1"/>
          </p:cNvPicPr>
          <p:nvPr/>
        </p:nvPicPr>
        <p:blipFill>
          <a:blip r:embed="rId3" cstate="print"/>
          <a:srcRect/>
          <a:stretch>
            <a:fillRect/>
          </a:stretch>
        </p:blipFill>
        <p:spPr bwMode="auto">
          <a:xfrm>
            <a:off x="4794250" y="2873375"/>
            <a:ext cx="2497138" cy="1831975"/>
          </a:xfrm>
          <a:prstGeom prst="rect">
            <a:avLst/>
          </a:prstGeom>
          <a:noFill/>
          <a:ln w="9525">
            <a:noFill/>
            <a:miter lim="800000"/>
            <a:headEnd/>
            <a:tailEnd/>
          </a:ln>
        </p:spPr>
      </p:pic>
      <p:sp>
        <p:nvSpPr>
          <p:cNvPr id="106500" name="AutoShape 871"/>
          <p:cNvSpPr/>
          <p:nvPr/>
        </p:nvSpPr>
        <p:spPr bwMode="auto">
          <a:xfrm>
            <a:off x="3697288" y="2003425"/>
            <a:ext cx="4689475" cy="3514725"/>
          </a:xfrm>
          <a:custGeom>
            <a:avLst/>
            <a:gdLst>
              <a:gd name="T0" fmla="*/ 0 w 21600"/>
              <a:gd name="T1" fmla="*/ 1757363 h 21600"/>
              <a:gd name="T2" fmla="*/ 2344738 w 21600"/>
              <a:gd name="T3" fmla="*/ 0 h 21600"/>
              <a:gd name="T4" fmla="*/ 4689475 w 21600"/>
              <a:gd name="T5" fmla="*/ 1757363 h 21600"/>
              <a:gd name="T6" fmla="*/ 2344738 w 21600"/>
              <a:gd name="T7" fmla="*/ 3514725 h 21600"/>
              <a:gd name="T8" fmla="*/ 0 w 21600"/>
              <a:gd name="T9" fmla="*/ 1757363 h 21600"/>
              <a:gd name="T10" fmla="*/ 1172369 w 21600"/>
              <a:gd name="T11" fmla="*/ 1757363 h 21600"/>
              <a:gd name="T12" fmla="*/ 2344738 w 21600"/>
              <a:gd name="T13" fmla="*/ 2636043 h 21600"/>
              <a:gd name="T14" fmla="*/ 3517106 w 21600"/>
              <a:gd name="T15" fmla="*/ 1757363 h 21600"/>
              <a:gd name="T16" fmla="*/ 2344738 w 21600"/>
              <a:gd name="T17" fmla="*/ 878681 h 21600"/>
              <a:gd name="T18" fmla="*/ 1172369 w 21600"/>
              <a:gd name="T19" fmla="*/ 175736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alpha val="29803"/>
            </a:schemeClr>
          </a:solidFill>
          <a:ln w="9525">
            <a:noFill/>
            <a:round/>
          </a:ln>
        </p:spPr>
        <p:txBody>
          <a:bodyPr wrap="none" anchor="ctr"/>
          <a:lstStyle/>
          <a:p>
            <a:endParaRPr lang="zh-CN" altLang="en-US"/>
          </a:p>
        </p:txBody>
      </p:sp>
      <p:grpSp>
        <p:nvGrpSpPr>
          <p:cNvPr id="106501" name="Group 9"/>
          <p:cNvGrpSpPr/>
          <p:nvPr/>
        </p:nvGrpSpPr>
        <p:grpSpPr bwMode="auto">
          <a:xfrm>
            <a:off x="1871663" y="2492375"/>
            <a:ext cx="8355012" cy="2593975"/>
            <a:chOff x="0" y="0"/>
            <a:chExt cx="3946" cy="1633"/>
          </a:xfrm>
        </p:grpSpPr>
        <p:grpSp>
          <p:nvGrpSpPr>
            <p:cNvPr id="106518" name="Group 10"/>
            <p:cNvGrpSpPr/>
            <p:nvPr/>
          </p:nvGrpSpPr>
          <p:grpSpPr bwMode="auto">
            <a:xfrm>
              <a:off x="2353" y="-43"/>
              <a:ext cx="1432" cy="541"/>
              <a:chOff x="0" y="0"/>
              <a:chExt cx="2273808" cy="859536"/>
            </a:xfrm>
          </p:grpSpPr>
          <p:pic>
            <p:nvPicPr>
              <p:cNvPr id="106534" name="AutoShape 860"/>
              <p:cNvPicPr>
                <a:picLocks noChangeArrowheads="1"/>
              </p:cNvPicPr>
              <p:nvPr/>
            </p:nvPicPr>
            <p:blipFill>
              <a:blip r:embed="rId4" cstate="print"/>
              <a:srcRect/>
              <a:stretch>
                <a:fillRect/>
              </a:stretch>
            </p:blipFill>
            <p:spPr bwMode="auto">
              <a:xfrm>
                <a:off x="0" y="0"/>
                <a:ext cx="2273808" cy="859536"/>
              </a:xfrm>
              <a:prstGeom prst="rect">
                <a:avLst/>
              </a:prstGeom>
              <a:noFill/>
              <a:ln w="9525">
                <a:noFill/>
                <a:miter lim="800000"/>
                <a:headEnd/>
                <a:tailEnd/>
              </a:ln>
            </p:spPr>
          </p:pic>
          <p:sp>
            <p:nvSpPr>
              <p:cNvPr id="106535" name="Text Box 12"/>
              <p:cNvSpPr txBox="1">
                <a:spLocks noChangeArrowheads="1"/>
              </p:cNvSpPr>
              <p:nvPr/>
            </p:nvSpPr>
            <p:spPr bwMode="auto">
              <a:xfrm>
                <a:off x="147262" y="136785"/>
                <a:ext cx="1811708" cy="321045"/>
              </a:xfrm>
              <a:prstGeom prst="rect">
                <a:avLst/>
              </a:prstGeom>
              <a:noFill/>
              <a:ln w="9525">
                <a:noFill/>
                <a:miter lim="800000"/>
              </a:ln>
            </p:spPr>
            <p:txBody>
              <a:bodyPr wrap="none" lIns="72000" tIns="0" rIns="72000" bIns="0" anchor="ctr"/>
              <a:lstStyle/>
              <a:p>
                <a:pPr algn="ctr" latinLnBrk="0"/>
                <a:r>
                  <a:rPr lang="zh-CN" altLang="en-US" sz="2000" b="1">
                    <a:solidFill>
                      <a:schemeClr val="bg1"/>
                    </a:solidFill>
                    <a:latin typeface="Times New Roman" panose="02020603050405020304" pitchFamily="18" charset="0"/>
                    <a:ea typeface="宋体" panose="02010600030101010101" pitchFamily="2" charset="-122"/>
                  </a:rPr>
                  <a:t>转交送达</a:t>
                </a:r>
              </a:p>
            </p:txBody>
          </p:sp>
        </p:grpSp>
        <p:grpSp>
          <p:nvGrpSpPr>
            <p:cNvPr id="106519" name="Group 13"/>
            <p:cNvGrpSpPr/>
            <p:nvPr/>
          </p:nvGrpSpPr>
          <p:grpSpPr bwMode="auto">
            <a:xfrm>
              <a:off x="268" y="-47"/>
              <a:ext cx="1444" cy="545"/>
              <a:chOff x="0" y="0"/>
              <a:chExt cx="2292096" cy="865632"/>
            </a:xfrm>
          </p:grpSpPr>
          <p:pic>
            <p:nvPicPr>
              <p:cNvPr id="106532" name="AutoShape 864"/>
              <p:cNvPicPr>
                <a:picLocks noChangeArrowheads="1"/>
              </p:cNvPicPr>
              <p:nvPr/>
            </p:nvPicPr>
            <p:blipFill>
              <a:blip r:embed="rId5" cstate="print"/>
              <a:srcRect/>
              <a:stretch>
                <a:fillRect/>
              </a:stretch>
            </p:blipFill>
            <p:spPr bwMode="auto">
              <a:xfrm>
                <a:off x="0" y="0"/>
                <a:ext cx="2292096" cy="865632"/>
              </a:xfrm>
              <a:prstGeom prst="rect">
                <a:avLst/>
              </a:prstGeom>
              <a:noFill/>
              <a:ln w="9525">
                <a:noFill/>
                <a:miter lim="800000"/>
                <a:headEnd/>
                <a:tailEnd/>
              </a:ln>
            </p:spPr>
          </p:pic>
          <p:sp>
            <p:nvSpPr>
              <p:cNvPr id="106533" name="Text Box 15"/>
              <p:cNvSpPr txBox="1">
                <a:spLocks noChangeArrowheads="1"/>
              </p:cNvSpPr>
              <p:nvPr/>
            </p:nvSpPr>
            <p:spPr bwMode="auto">
              <a:xfrm>
                <a:off x="145865" y="141293"/>
                <a:ext cx="1827583" cy="321045"/>
              </a:xfrm>
              <a:prstGeom prst="rect">
                <a:avLst/>
              </a:prstGeom>
              <a:noFill/>
              <a:ln w="9525">
                <a:noFill/>
                <a:miter lim="800000"/>
              </a:ln>
            </p:spPr>
            <p:txBody>
              <a:bodyPr wrap="none" lIns="72000" tIns="0" rIns="72000" bIns="0" anchor="ctr"/>
              <a:lstStyle/>
              <a:p>
                <a:pPr algn="ctr" latinLnBrk="0"/>
                <a:r>
                  <a:rPr lang="zh-CN" altLang="en-US" sz="2000" b="1">
                    <a:solidFill>
                      <a:schemeClr val="bg1"/>
                    </a:solidFill>
                    <a:latin typeface="Times New Roman" panose="02020603050405020304" pitchFamily="18" charset="0"/>
                    <a:ea typeface="宋体" panose="02010600030101010101" pitchFamily="2" charset="-122"/>
                  </a:rPr>
                  <a:t>直接送达</a:t>
                </a:r>
              </a:p>
            </p:txBody>
          </p:sp>
        </p:grpSp>
        <p:grpSp>
          <p:nvGrpSpPr>
            <p:cNvPr id="106520" name="Group 16"/>
            <p:cNvGrpSpPr/>
            <p:nvPr/>
          </p:nvGrpSpPr>
          <p:grpSpPr bwMode="auto">
            <a:xfrm>
              <a:off x="2672" y="621"/>
              <a:ext cx="1432" cy="545"/>
              <a:chOff x="0" y="0"/>
              <a:chExt cx="2273808" cy="865632"/>
            </a:xfrm>
          </p:grpSpPr>
          <p:pic>
            <p:nvPicPr>
              <p:cNvPr id="106530" name="AutoShape 873"/>
              <p:cNvPicPr>
                <a:picLocks noChangeArrowheads="1"/>
              </p:cNvPicPr>
              <p:nvPr/>
            </p:nvPicPr>
            <p:blipFill>
              <a:blip r:embed="rId6" cstate="print"/>
              <a:srcRect/>
              <a:stretch>
                <a:fillRect/>
              </a:stretch>
            </p:blipFill>
            <p:spPr bwMode="auto">
              <a:xfrm>
                <a:off x="0" y="0"/>
                <a:ext cx="2273808" cy="865632"/>
              </a:xfrm>
              <a:prstGeom prst="rect">
                <a:avLst/>
              </a:prstGeom>
              <a:noFill/>
              <a:ln w="9525">
                <a:noFill/>
                <a:miter lim="800000"/>
                <a:headEnd/>
                <a:tailEnd/>
              </a:ln>
            </p:spPr>
          </p:pic>
          <p:sp>
            <p:nvSpPr>
              <p:cNvPr id="106531" name="Text Box 18"/>
              <p:cNvSpPr txBox="1">
                <a:spLocks noChangeArrowheads="1"/>
              </p:cNvSpPr>
              <p:nvPr/>
            </p:nvSpPr>
            <p:spPr bwMode="auto">
              <a:xfrm>
                <a:off x="144532" y="139452"/>
                <a:ext cx="1811708" cy="321045"/>
              </a:xfrm>
              <a:prstGeom prst="rect">
                <a:avLst/>
              </a:prstGeom>
              <a:noFill/>
              <a:ln w="9525">
                <a:noFill/>
                <a:miter lim="800000"/>
              </a:ln>
            </p:spPr>
            <p:txBody>
              <a:bodyPr wrap="none" lIns="72000" tIns="0" rIns="72000" bIns="0" anchor="ctr"/>
              <a:lstStyle/>
              <a:p>
                <a:pPr algn="ctr" latinLnBrk="0"/>
                <a:r>
                  <a:rPr lang="zh-CN" altLang="en-US" sz="2000" b="1">
                    <a:solidFill>
                      <a:schemeClr val="bg1"/>
                    </a:solidFill>
                    <a:latin typeface="Times New Roman" panose="02020603050405020304" pitchFamily="18" charset="0"/>
                    <a:ea typeface="宋体" panose="02010600030101010101" pitchFamily="2" charset="-122"/>
                  </a:rPr>
                  <a:t>委托送达</a:t>
                </a:r>
              </a:p>
            </p:txBody>
          </p:sp>
        </p:grpSp>
        <p:grpSp>
          <p:nvGrpSpPr>
            <p:cNvPr id="106521" name="Group 19"/>
            <p:cNvGrpSpPr/>
            <p:nvPr/>
          </p:nvGrpSpPr>
          <p:grpSpPr bwMode="auto">
            <a:xfrm>
              <a:off x="-51" y="621"/>
              <a:ext cx="1444" cy="545"/>
              <a:chOff x="0" y="0"/>
              <a:chExt cx="2292096" cy="865632"/>
            </a:xfrm>
          </p:grpSpPr>
          <p:pic>
            <p:nvPicPr>
              <p:cNvPr id="106528" name="AutoShape 876"/>
              <p:cNvPicPr>
                <a:picLocks noChangeArrowheads="1"/>
              </p:cNvPicPr>
              <p:nvPr/>
            </p:nvPicPr>
            <p:blipFill>
              <a:blip r:embed="rId7" cstate="print"/>
              <a:srcRect/>
              <a:stretch>
                <a:fillRect/>
              </a:stretch>
            </p:blipFill>
            <p:spPr bwMode="auto">
              <a:xfrm>
                <a:off x="0" y="0"/>
                <a:ext cx="2292096" cy="865632"/>
              </a:xfrm>
              <a:prstGeom prst="rect">
                <a:avLst/>
              </a:prstGeom>
              <a:noFill/>
              <a:ln w="9525">
                <a:noFill/>
                <a:miter lim="800000"/>
                <a:headEnd/>
                <a:tailEnd/>
              </a:ln>
            </p:spPr>
          </p:pic>
          <p:sp>
            <p:nvSpPr>
              <p:cNvPr id="106529" name="Text Box 21"/>
              <p:cNvSpPr txBox="1">
                <a:spLocks noChangeArrowheads="1"/>
              </p:cNvSpPr>
              <p:nvPr/>
            </p:nvSpPr>
            <p:spPr bwMode="auto">
              <a:xfrm>
                <a:off x="147008" y="137864"/>
                <a:ext cx="1827583" cy="321045"/>
              </a:xfrm>
              <a:prstGeom prst="rect">
                <a:avLst/>
              </a:prstGeom>
              <a:noFill/>
              <a:ln w="9525">
                <a:noFill/>
                <a:miter lim="800000"/>
              </a:ln>
            </p:spPr>
            <p:txBody>
              <a:bodyPr wrap="none" lIns="72000" tIns="0" rIns="72000" bIns="0" anchor="ctr"/>
              <a:lstStyle/>
              <a:p>
                <a:pPr algn="ctr" latinLnBrk="0"/>
                <a:r>
                  <a:rPr lang="zh-CN" altLang="en-US" sz="2000" b="1">
                    <a:solidFill>
                      <a:schemeClr val="bg1"/>
                    </a:solidFill>
                    <a:latin typeface="Times New Roman" panose="02020603050405020304" pitchFamily="18" charset="0"/>
                    <a:ea typeface="宋体" panose="02010600030101010101" pitchFamily="2" charset="-122"/>
                  </a:rPr>
                  <a:t>留置送达</a:t>
                </a:r>
              </a:p>
            </p:txBody>
          </p:sp>
        </p:grpSp>
        <p:grpSp>
          <p:nvGrpSpPr>
            <p:cNvPr id="106522" name="Group 22"/>
            <p:cNvGrpSpPr/>
            <p:nvPr/>
          </p:nvGrpSpPr>
          <p:grpSpPr bwMode="auto">
            <a:xfrm>
              <a:off x="2353" y="1301"/>
              <a:ext cx="1432" cy="545"/>
              <a:chOff x="0" y="0"/>
              <a:chExt cx="2273808" cy="865632"/>
            </a:xfrm>
          </p:grpSpPr>
          <p:pic>
            <p:nvPicPr>
              <p:cNvPr id="106526" name="AutoShape 879"/>
              <p:cNvPicPr>
                <a:picLocks noChangeArrowheads="1"/>
              </p:cNvPicPr>
              <p:nvPr/>
            </p:nvPicPr>
            <p:blipFill>
              <a:blip r:embed="rId8" cstate="print"/>
              <a:srcRect/>
              <a:stretch>
                <a:fillRect/>
              </a:stretch>
            </p:blipFill>
            <p:spPr bwMode="auto">
              <a:xfrm>
                <a:off x="0" y="0"/>
                <a:ext cx="2273808" cy="865632"/>
              </a:xfrm>
              <a:prstGeom prst="rect">
                <a:avLst/>
              </a:prstGeom>
              <a:noFill/>
              <a:ln w="9525">
                <a:noFill/>
                <a:miter lim="800000"/>
                <a:headEnd/>
                <a:tailEnd/>
              </a:ln>
            </p:spPr>
          </p:pic>
          <p:sp>
            <p:nvSpPr>
              <p:cNvPr id="106527" name="Text Box 24"/>
              <p:cNvSpPr txBox="1">
                <a:spLocks noChangeArrowheads="1"/>
              </p:cNvSpPr>
              <p:nvPr/>
            </p:nvSpPr>
            <p:spPr bwMode="auto">
              <a:xfrm>
                <a:off x="147262" y="139960"/>
                <a:ext cx="1811708" cy="321045"/>
              </a:xfrm>
              <a:prstGeom prst="rect">
                <a:avLst/>
              </a:prstGeom>
              <a:noFill/>
              <a:ln w="9525">
                <a:noFill/>
                <a:miter lim="800000"/>
              </a:ln>
            </p:spPr>
            <p:txBody>
              <a:bodyPr wrap="none" lIns="72000" tIns="0" rIns="72000" bIns="0" anchor="ctr"/>
              <a:lstStyle/>
              <a:p>
                <a:pPr algn="ctr" latinLnBrk="0"/>
                <a:r>
                  <a:rPr lang="zh-CN" altLang="en-US" sz="2000" b="1">
                    <a:solidFill>
                      <a:schemeClr val="bg1"/>
                    </a:solidFill>
                    <a:latin typeface="Times New Roman" panose="02020603050405020304" pitchFamily="18" charset="0"/>
                    <a:ea typeface="宋体" panose="02010600030101010101" pitchFamily="2" charset="-122"/>
                  </a:rPr>
                  <a:t>公告送达</a:t>
                </a:r>
              </a:p>
            </p:txBody>
          </p:sp>
        </p:grpSp>
        <p:grpSp>
          <p:nvGrpSpPr>
            <p:cNvPr id="106523" name="Group 25"/>
            <p:cNvGrpSpPr/>
            <p:nvPr/>
          </p:nvGrpSpPr>
          <p:grpSpPr bwMode="auto">
            <a:xfrm>
              <a:off x="268" y="1301"/>
              <a:ext cx="1444" cy="545"/>
              <a:chOff x="0" y="0"/>
              <a:chExt cx="2292096" cy="865632"/>
            </a:xfrm>
          </p:grpSpPr>
          <p:pic>
            <p:nvPicPr>
              <p:cNvPr id="106524" name="AutoShape 882"/>
              <p:cNvPicPr>
                <a:picLocks noChangeArrowheads="1"/>
              </p:cNvPicPr>
              <p:nvPr/>
            </p:nvPicPr>
            <p:blipFill>
              <a:blip r:embed="rId9" cstate="print"/>
              <a:srcRect/>
              <a:stretch>
                <a:fillRect/>
              </a:stretch>
            </p:blipFill>
            <p:spPr bwMode="auto">
              <a:xfrm>
                <a:off x="0" y="0"/>
                <a:ext cx="2292096" cy="865632"/>
              </a:xfrm>
              <a:prstGeom prst="rect">
                <a:avLst/>
              </a:prstGeom>
              <a:noFill/>
              <a:ln w="9525">
                <a:noFill/>
                <a:miter lim="800000"/>
                <a:headEnd/>
                <a:tailEnd/>
              </a:ln>
            </p:spPr>
          </p:pic>
          <p:sp>
            <p:nvSpPr>
              <p:cNvPr id="106525" name="Text Box 27"/>
              <p:cNvSpPr txBox="1">
                <a:spLocks noChangeArrowheads="1"/>
              </p:cNvSpPr>
              <p:nvPr/>
            </p:nvSpPr>
            <p:spPr bwMode="auto">
              <a:xfrm>
                <a:off x="145865" y="138372"/>
                <a:ext cx="1827583" cy="321045"/>
              </a:xfrm>
              <a:prstGeom prst="rect">
                <a:avLst/>
              </a:prstGeom>
              <a:noFill/>
              <a:ln w="9525">
                <a:noFill/>
                <a:miter lim="800000"/>
              </a:ln>
            </p:spPr>
            <p:txBody>
              <a:bodyPr wrap="none" lIns="72000" tIns="0" rIns="72000" bIns="0" anchor="ctr"/>
              <a:lstStyle/>
              <a:p>
                <a:pPr algn="ctr" latinLnBrk="0"/>
                <a:r>
                  <a:rPr lang="zh-CN" altLang="en-US" sz="2000" b="1">
                    <a:solidFill>
                      <a:schemeClr val="bg1"/>
                    </a:solidFill>
                    <a:latin typeface="Times New Roman" panose="02020603050405020304" pitchFamily="18" charset="0"/>
                    <a:ea typeface="宋体" panose="02010600030101010101" pitchFamily="2" charset="-122"/>
                  </a:rPr>
                  <a:t>邮寄送达</a:t>
                </a:r>
              </a:p>
            </p:txBody>
          </p:sp>
        </p:grpSp>
      </p:grpSp>
      <p:grpSp>
        <p:nvGrpSpPr>
          <p:cNvPr id="106502" name="Group 28"/>
          <p:cNvGrpSpPr/>
          <p:nvPr/>
        </p:nvGrpSpPr>
        <p:grpSpPr bwMode="auto">
          <a:xfrm>
            <a:off x="6473825" y="2819400"/>
            <a:ext cx="1079500" cy="1993900"/>
            <a:chOff x="0" y="0"/>
            <a:chExt cx="810422" cy="1995174"/>
          </a:xfrm>
        </p:grpSpPr>
        <p:sp>
          <p:nvSpPr>
            <p:cNvPr id="106515" name="오른쪽 화살표 73"/>
            <p:cNvSpPr>
              <a:spLocks noChangeArrowheads="1"/>
            </p:cNvSpPr>
            <p:nvPr/>
          </p:nvSpPr>
          <p:spPr bwMode="auto">
            <a:xfrm rot="10800000" flipH="1">
              <a:off x="452882" y="792038"/>
              <a:ext cx="357540" cy="277769"/>
            </a:xfrm>
            <a:prstGeom prst="rightArrow">
              <a:avLst>
                <a:gd name="adj1" fmla="val 33241"/>
                <a:gd name="adj2" fmla="val 76665"/>
              </a:avLst>
            </a:prstGeom>
            <a:solidFill>
              <a:srgbClr val="374517"/>
            </a:solidFill>
            <a:ln w="9525">
              <a:noFill/>
              <a:miter lim="800000"/>
            </a:ln>
          </p:spPr>
          <p:txBody>
            <a:bodyPr rot="10800000" anchor="ctr"/>
            <a:lstStyle/>
            <a:p>
              <a:pPr algn="ctr"/>
              <a:endParaRPr lang="ko-KR" altLang="en-US">
                <a:solidFill>
                  <a:srgbClr val="FFFFFF"/>
                </a:solidFill>
              </a:endParaRPr>
            </a:p>
          </p:txBody>
        </p:sp>
        <p:sp>
          <p:nvSpPr>
            <p:cNvPr id="106516" name="오른쪽 화살표 75"/>
            <p:cNvSpPr>
              <a:spLocks noChangeArrowheads="1"/>
            </p:cNvSpPr>
            <p:nvPr/>
          </p:nvSpPr>
          <p:spPr bwMode="auto">
            <a:xfrm rot="8233560" flipH="1" flipV="1">
              <a:off x="0" y="0"/>
              <a:ext cx="357539" cy="277768"/>
            </a:xfrm>
            <a:prstGeom prst="rightArrow">
              <a:avLst>
                <a:gd name="adj1" fmla="val 33241"/>
                <a:gd name="adj2" fmla="val 76665"/>
              </a:avLst>
            </a:prstGeom>
            <a:solidFill>
              <a:srgbClr val="374517"/>
            </a:solidFill>
            <a:ln w="9525">
              <a:noFill/>
              <a:miter lim="800000"/>
            </a:ln>
          </p:spPr>
          <p:txBody>
            <a:bodyPr rot="10800000" anchor="ctr"/>
            <a:lstStyle/>
            <a:p>
              <a:pPr algn="ctr"/>
              <a:endParaRPr lang="ko-KR" altLang="en-US">
                <a:solidFill>
                  <a:srgbClr val="FFFFFF"/>
                </a:solidFill>
              </a:endParaRPr>
            </a:p>
          </p:txBody>
        </p:sp>
        <p:sp>
          <p:nvSpPr>
            <p:cNvPr id="106517" name="오른쪽 화살표 76"/>
            <p:cNvSpPr>
              <a:spLocks noChangeArrowheads="1"/>
            </p:cNvSpPr>
            <p:nvPr/>
          </p:nvSpPr>
          <p:spPr bwMode="auto">
            <a:xfrm rot="-8100000" flipH="1" flipV="1">
              <a:off x="39723" y="1638037"/>
              <a:ext cx="278086" cy="357131"/>
            </a:xfrm>
            <a:prstGeom prst="rightArrow">
              <a:avLst>
                <a:gd name="adj1" fmla="val 33241"/>
                <a:gd name="adj2" fmla="val 59699"/>
              </a:avLst>
            </a:prstGeom>
            <a:solidFill>
              <a:srgbClr val="374517"/>
            </a:solidFill>
            <a:ln w="9525">
              <a:noFill/>
              <a:miter lim="800000"/>
            </a:ln>
          </p:spPr>
          <p:txBody>
            <a:bodyPr vert="eaVert" anchor="ctr"/>
            <a:lstStyle/>
            <a:p>
              <a:pPr algn="ctr"/>
              <a:endParaRPr lang="ko-KR" altLang="en-US">
                <a:solidFill>
                  <a:srgbClr val="FFFFFF"/>
                </a:solidFill>
              </a:endParaRPr>
            </a:p>
          </p:txBody>
        </p:sp>
      </p:grpSp>
      <p:grpSp>
        <p:nvGrpSpPr>
          <p:cNvPr id="106503" name="Group 32"/>
          <p:cNvGrpSpPr/>
          <p:nvPr/>
        </p:nvGrpSpPr>
        <p:grpSpPr bwMode="auto">
          <a:xfrm flipH="1">
            <a:off x="4541838" y="2819400"/>
            <a:ext cx="1079500" cy="1993900"/>
            <a:chOff x="0" y="0"/>
            <a:chExt cx="810422" cy="1995174"/>
          </a:xfrm>
        </p:grpSpPr>
        <p:sp>
          <p:nvSpPr>
            <p:cNvPr id="106512" name="오른쪽 화살표 79"/>
            <p:cNvSpPr>
              <a:spLocks noChangeArrowheads="1"/>
            </p:cNvSpPr>
            <p:nvPr/>
          </p:nvSpPr>
          <p:spPr bwMode="auto">
            <a:xfrm rot="10800000" flipH="1">
              <a:off x="452883" y="792038"/>
              <a:ext cx="357539" cy="277769"/>
            </a:xfrm>
            <a:prstGeom prst="rightArrow">
              <a:avLst>
                <a:gd name="adj1" fmla="val 33241"/>
                <a:gd name="adj2" fmla="val 76665"/>
              </a:avLst>
            </a:prstGeom>
            <a:solidFill>
              <a:srgbClr val="374517"/>
            </a:solidFill>
            <a:ln w="9525">
              <a:noFill/>
              <a:miter lim="800000"/>
            </a:ln>
          </p:spPr>
          <p:txBody>
            <a:bodyPr rot="10800000" anchor="ctr"/>
            <a:lstStyle/>
            <a:p>
              <a:pPr algn="ctr"/>
              <a:endParaRPr lang="ko-KR" altLang="en-US">
                <a:solidFill>
                  <a:srgbClr val="FFFFFF"/>
                </a:solidFill>
              </a:endParaRPr>
            </a:p>
          </p:txBody>
        </p:sp>
        <p:sp>
          <p:nvSpPr>
            <p:cNvPr id="106513" name="오른쪽 화살표 80"/>
            <p:cNvSpPr>
              <a:spLocks noChangeArrowheads="1"/>
            </p:cNvSpPr>
            <p:nvPr/>
          </p:nvSpPr>
          <p:spPr bwMode="auto">
            <a:xfrm rot="8233560" flipH="1" flipV="1">
              <a:off x="0" y="0"/>
              <a:ext cx="357540" cy="277768"/>
            </a:xfrm>
            <a:prstGeom prst="rightArrow">
              <a:avLst>
                <a:gd name="adj1" fmla="val 33241"/>
                <a:gd name="adj2" fmla="val 76665"/>
              </a:avLst>
            </a:prstGeom>
            <a:solidFill>
              <a:srgbClr val="374517"/>
            </a:solidFill>
            <a:ln w="9525">
              <a:noFill/>
              <a:miter lim="800000"/>
            </a:ln>
          </p:spPr>
          <p:txBody>
            <a:bodyPr rot="10800000" anchor="ctr"/>
            <a:lstStyle/>
            <a:p>
              <a:pPr algn="ctr"/>
              <a:endParaRPr lang="ko-KR" altLang="en-US">
                <a:solidFill>
                  <a:srgbClr val="FFFFFF"/>
                </a:solidFill>
              </a:endParaRPr>
            </a:p>
          </p:txBody>
        </p:sp>
        <p:sp>
          <p:nvSpPr>
            <p:cNvPr id="106514" name="오른쪽 화살표 81"/>
            <p:cNvSpPr>
              <a:spLocks noChangeArrowheads="1"/>
            </p:cNvSpPr>
            <p:nvPr/>
          </p:nvSpPr>
          <p:spPr bwMode="auto">
            <a:xfrm rot="-8100000" flipH="1" flipV="1">
              <a:off x="39723" y="1638038"/>
              <a:ext cx="278085" cy="357131"/>
            </a:xfrm>
            <a:prstGeom prst="rightArrow">
              <a:avLst>
                <a:gd name="adj1" fmla="val 33241"/>
                <a:gd name="adj2" fmla="val 59699"/>
              </a:avLst>
            </a:prstGeom>
            <a:solidFill>
              <a:srgbClr val="374517"/>
            </a:solidFill>
            <a:ln w="9525">
              <a:noFill/>
              <a:miter lim="800000"/>
            </a:ln>
          </p:spPr>
          <p:txBody>
            <a:bodyPr rot="10800000" vert="eaVert" anchor="ctr"/>
            <a:lstStyle/>
            <a:p>
              <a:pPr algn="ctr"/>
              <a:endParaRPr lang="ko-KR" altLang="en-US">
                <a:solidFill>
                  <a:srgbClr val="FFFFFF"/>
                </a:solidFill>
              </a:endParaRPr>
            </a:p>
          </p:txBody>
        </p:sp>
      </p:grpSp>
      <p:grpSp>
        <p:nvGrpSpPr>
          <p:cNvPr id="106504" name="Group 36"/>
          <p:cNvGrpSpPr/>
          <p:nvPr/>
        </p:nvGrpSpPr>
        <p:grpSpPr bwMode="auto">
          <a:xfrm>
            <a:off x="2136775" y="981075"/>
            <a:ext cx="7907338" cy="930275"/>
            <a:chOff x="0" y="0"/>
            <a:chExt cx="5929354" cy="930728"/>
          </a:xfrm>
        </p:grpSpPr>
        <p:grpSp>
          <p:nvGrpSpPr>
            <p:cNvPr id="106505" name="Group 37"/>
            <p:cNvGrpSpPr/>
            <p:nvPr/>
          </p:nvGrpSpPr>
          <p:grpSpPr bwMode="auto">
            <a:xfrm>
              <a:off x="-77789" y="-38754"/>
              <a:ext cx="6254540" cy="1122210"/>
              <a:chOff x="0" y="0"/>
              <a:chExt cx="6254496" cy="1121664"/>
            </a:xfrm>
          </p:grpSpPr>
          <p:pic>
            <p:nvPicPr>
              <p:cNvPr id="106510" name="AutoShape 864"/>
              <p:cNvPicPr>
                <a:picLocks noChangeArrowheads="1"/>
              </p:cNvPicPr>
              <p:nvPr/>
            </p:nvPicPr>
            <p:blipFill>
              <a:blip r:embed="rId10" cstate="print"/>
              <a:srcRect/>
              <a:stretch>
                <a:fillRect/>
              </a:stretch>
            </p:blipFill>
            <p:spPr bwMode="auto">
              <a:xfrm>
                <a:off x="0" y="0"/>
                <a:ext cx="6254496" cy="1121664"/>
              </a:xfrm>
              <a:prstGeom prst="rect">
                <a:avLst/>
              </a:prstGeom>
              <a:noFill/>
              <a:ln w="9525">
                <a:noFill/>
                <a:miter lim="800000"/>
                <a:headEnd/>
                <a:tailEnd/>
              </a:ln>
            </p:spPr>
          </p:pic>
          <p:sp>
            <p:nvSpPr>
              <p:cNvPr id="106511" name="Text Box 39"/>
              <p:cNvSpPr txBox="1">
                <a:spLocks noChangeArrowheads="1"/>
              </p:cNvSpPr>
              <p:nvPr/>
            </p:nvSpPr>
            <p:spPr bwMode="auto">
              <a:xfrm>
                <a:off x="192608" y="187345"/>
                <a:ext cx="5699672" cy="554412"/>
              </a:xfrm>
              <a:prstGeom prst="rect">
                <a:avLst/>
              </a:prstGeom>
              <a:noFill/>
              <a:ln w="9525">
                <a:noFill/>
                <a:miter lim="800000"/>
              </a:ln>
            </p:spPr>
            <p:txBody>
              <a:bodyPr wrap="none" lIns="72000" tIns="0" rIns="72000" bIns="0" anchor="ctr"/>
              <a:lstStyle/>
              <a:p>
                <a:pPr algn="ctr" latinLnBrk="0"/>
                <a:endParaRPr lang="en-US" altLang="zh-CN" sz="2000" b="1">
                  <a:solidFill>
                    <a:schemeClr val="bg1"/>
                  </a:solidFill>
                  <a:latin typeface="Times New Roman" panose="02020603050405020304" pitchFamily="18" charset="0"/>
                  <a:cs typeface="Times New Roman" panose="02020603050405020304" pitchFamily="18" charset="0"/>
                </a:endParaRPr>
              </a:p>
            </p:txBody>
          </p:sp>
        </p:grpSp>
        <p:grpSp>
          <p:nvGrpSpPr>
            <p:cNvPr id="106506" name="Group 40"/>
            <p:cNvGrpSpPr/>
            <p:nvPr/>
          </p:nvGrpSpPr>
          <p:grpSpPr bwMode="auto">
            <a:xfrm>
              <a:off x="232183" y="0"/>
              <a:ext cx="5464988" cy="930728"/>
              <a:chOff x="0" y="0"/>
              <a:chExt cx="2948" cy="549"/>
            </a:xfrm>
          </p:grpSpPr>
          <p:pic>
            <p:nvPicPr>
              <p:cNvPr id="106507" name="Picture 49" descr="그림자"/>
              <p:cNvPicPr>
                <a:picLocks noChangeAspect="1" noChangeArrowheads="1"/>
              </p:cNvPicPr>
              <p:nvPr/>
            </p:nvPicPr>
            <p:blipFill>
              <a:blip r:embed="rId11" cstate="print"/>
              <a:srcRect/>
              <a:stretch>
                <a:fillRect/>
              </a:stretch>
            </p:blipFill>
            <p:spPr bwMode="auto">
              <a:xfrm>
                <a:off x="0" y="0"/>
                <a:ext cx="2948" cy="549"/>
              </a:xfrm>
              <a:prstGeom prst="rect">
                <a:avLst/>
              </a:prstGeom>
              <a:noFill/>
              <a:ln w="9525">
                <a:noFill/>
                <a:miter lim="800000"/>
                <a:headEnd/>
                <a:tailEnd/>
              </a:ln>
            </p:spPr>
          </p:pic>
          <p:sp>
            <p:nvSpPr>
              <p:cNvPr id="106508" name="AutoShape 50"/>
              <p:cNvSpPr>
                <a:spLocks noChangeArrowheads="1"/>
              </p:cNvSpPr>
              <p:nvPr/>
            </p:nvSpPr>
            <p:spPr bwMode="auto">
              <a:xfrm>
                <a:off x="77" y="82"/>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ln>
            </p:spPr>
            <p:txBody>
              <a:bodyPr wrap="none" lIns="342000" tIns="36000" bIns="36000" anchor="ctr"/>
              <a:lstStyle/>
              <a:p>
                <a:pPr algn="ctr"/>
                <a:r>
                  <a:rPr lang="zh-CN" altLang="en-US" sz="2400">
                    <a:solidFill>
                      <a:srgbClr val="008000"/>
                    </a:solidFill>
                    <a:ea typeface="方正大黑简体" panose="03000509000000000000" pitchFamily="65" charset="-122"/>
                  </a:rPr>
                  <a:t>文书送达六种形式</a:t>
                </a:r>
              </a:p>
            </p:txBody>
          </p:sp>
          <p:sp>
            <p:nvSpPr>
              <p:cNvPr id="106509" name="AutoShape 51"/>
              <p:cNvSpPr>
                <a:spLocks noChangeArrowheads="1"/>
              </p:cNvSpPr>
              <p:nvPr/>
            </p:nvSpPr>
            <p:spPr bwMode="auto">
              <a:xfrm>
                <a:off x="168" y="10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w="9525">
                <a:noFill/>
                <a:round/>
              </a:ln>
            </p:spPr>
            <p:txBody>
              <a:bodyPr wrap="none" lIns="342000" tIns="190800" anchor="ctr"/>
              <a:lstStyle/>
              <a:p>
                <a:pPr algn="ctr"/>
                <a:endParaRPr lang="ko-KR" altLang="en-US"/>
              </a:p>
            </p:txBody>
          </p:sp>
        </p:grpSp>
      </p:grp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txBox="1">
            <a:spLocks noChangeArrowheads="1"/>
          </p:cNvSpPr>
          <p:nvPr/>
        </p:nvSpPr>
        <p:spPr bwMode="auto">
          <a:xfrm>
            <a:off x="985838" y="404813"/>
            <a:ext cx="10687050" cy="360362"/>
          </a:xfrm>
          <a:prstGeom prst="rect">
            <a:avLst/>
          </a:prstGeom>
          <a:noFill/>
          <a:ln w="9525">
            <a:noFill/>
            <a:miter lim="800000"/>
          </a:ln>
        </p:spPr>
        <p:txBody>
          <a:bodyPr/>
          <a:lstStyle/>
          <a:p>
            <a:r>
              <a:rPr lang="zh-CN" altLang="en-US" sz="3200" dirty="0">
                <a:solidFill>
                  <a:srgbClr val="008000"/>
                </a:solidFill>
                <a:latin typeface="Arial Black" panose="020B0A04020102020204" pitchFamily="34" charset="0"/>
                <a:ea typeface="方正大黑简体" panose="03000509000000000000" pitchFamily="65" charset="-122"/>
              </a:rPr>
              <a:t>文书送达六种形式内容</a:t>
            </a:r>
            <a:r>
              <a:rPr lang="en-US" sz="3200" dirty="0">
                <a:solidFill>
                  <a:srgbClr val="194D39"/>
                </a:solidFill>
                <a:latin typeface="Arial Black" panose="020B0A04020102020204" pitchFamily="34" charset="0"/>
                <a:ea typeface="HY헤드라인M" pitchFamily="2" charset="-127"/>
              </a:rPr>
              <a:t> </a:t>
            </a:r>
          </a:p>
        </p:txBody>
      </p:sp>
      <p:sp>
        <p:nvSpPr>
          <p:cNvPr id="107523" name="Text Box 3"/>
          <p:cNvSpPr txBox="1">
            <a:spLocks noChangeArrowheads="1"/>
          </p:cNvSpPr>
          <p:nvPr/>
        </p:nvSpPr>
        <p:spPr bwMode="auto">
          <a:xfrm>
            <a:off x="1049338" y="1228725"/>
            <a:ext cx="10306050" cy="4541838"/>
          </a:xfrm>
          <a:prstGeom prst="rect">
            <a:avLst/>
          </a:prstGeom>
          <a:noFill/>
          <a:ln w="9525">
            <a:noFill/>
            <a:miter lim="800000"/>
          </a:ln>
        </p:spPr>
        <p:txBody>
          <a:bodyPr>
            <a:spAutoFit/>
          </a:bodyPr>
          <a:lstStyle/>
          <a:p>
            <a:pPr algn="just"/>
            <a:r>
              <a:rPr lang="ko-KR" sz="1600" b="1">
                <a:latin typeface="黑体" panose="02010609060101010101" pitchFamily="49" charset="-122"/>
                <a:ea typeface="方正大标宋简体" panose="03000509000000000000" pitchFamily="65" charset="-122"/>
              </a:rPr>
              <a:t>直接送达</a:t>
            </a:r>
            <a:r>
              <a:rPr lang="ko-KR" sz="1400">
                <a:latin typeface="黑体" panose="02010609060101010101" pitchFamily="49" charset="-122"/>
                <a:ea typeface="黑体" panose="02010609060101010101" pitchFamily="49" charset="-122"/>
              </a:rPr>
              <a:t>也称交付送达，是指送达机关派专人将应送达的文书直接交付给受送达人。送达机关，在民事诉讼中是人民法院，而在行政处罚时是行政机关。送达机关直接送达时，如遇受送达人不在，可以交付给和他同住的成年家属签收。如果受送达人已向送达机关指定代收人的，交代收人签收，同样视为直接送达。 　　</a:t>
            </a:r>
          </a:p>
          <a:p>
            <a:pPr algn="just"/>
            <a:endParaRPr lang="ko-KR" sz="1400">
              <a:latin typeface="黑体" panose="02010609060101010101" pitchFamily="49" charset="-122"/>
              <a:ea typeface="黑体" panose="02010609060101010101" pitchFamily="49" charset="-122"/>
            </a:endParaRPr>
          </a:p>
          <a:p>
            <a:pPr algn="just"/>
            <a:r>
              <a:rPr lang="ko-KR" sz="1600" b="1">
                <a:latin typeface="黑体" panose="02010609060101010101" pitchFamily="49" charset="-122"/>
                <a:ea typeface="方正大标宋简体" panose="03000509000000000000" pitchFamily="65" charset="-122"/>
              </a:rPr>
              <a:t>留置送达</a:t>
            </a:r>
            <a:r>
              <a:rPr lang="ko-KR" sz="1400">
                <a:latin typeface="黑体" panose="02010609060101010101" pitchFamily="49" charset="-122"/>
                <a:ea typeface="黑体" panose="02010609060101010101" pitchFamily="49" charset="-122"/>
              </a:rPr>
              <a:t>是指受送达人无正当理由而拒绝接受送达文书的，送达机关可以依照民事诉讼法规定，邀请有关基层组织或者所在单位的代表到场，说明情况，在送达回证上记明拒收事由和日期，由送达人。见证人签名或者盖章，把送达文书留在受送达人的住所，即视为已经送达。 　　</a:t>
            </a:r>
          </a:p>
          <a:p>
            <a:pPr algn="just"/>
            <a:endParaRPr lang="ko-KR" sz="1400">
              <a:latin typeface="黑体" panose="02010609060101010101" pitchFamily="49" charset="-122"/>
              <a:ea typeface="黑体" panose="02010609060101010101" pitchFamily="49" charset="-122"/>
            </a:endParaRPr>
          </a:p>
          <a:p>
            <a:pPr algn="just"/>
            <a:r>
              <a:rPr lang="ko-KR" sz="1600" b="1">
                <a:latin typeface="黑体" panose="02010609060101010101" pitchFamily="49" charset="-122"/>
                <a:ea typeface="方正大标宋简体" panose="03000509000000000000" pitchFamily="65" charset="-122"/>
              </a:rPr>
              <a:t>邮寄送达</a:t>
            </a:r>
            <a:r>
              <a:rPr lang="ko-KR" sz="1400">
                <a:latin typeface="黑体" panose="02010609060101010101" pitchFamily="49" charset="-122"/>
                <a:ea typeface="黑体" panose="02010609060101010101" pitchFamily="49" charset="-122"/>
              </a:rPr>
              <a:t>即通过邮寄方式将送达文书送达受送达人的一种方式。依照民事诉讼法的规定，直接送达确有困难的，可以邮寄送达。送达机关如通过邮寄送达，应当将送达文书交邮局以挂号信寄出，挂号的回执为送达凭证，回执上收件人的签收日期，即为送达日期。 　　           </a:t>
            </a:r>
          </a:p>
          <a:p>
            <a:pPr algn="just"/>
            <a:endParaRPr lang="ko-KR" sz="1400">
              <a:latin typeface="黑体" panose="02010609060101010101" pitchFamily="49" charset="-122"/>
              <a:ea typeface="黑体" panose="02010609060101010101" pitchFamily="49" charset="-122"/>
            </a:endParaRPr>
          </a:p>
          <a:p>
            <a:pPr algn="just"/>
            <a:r>
              <a:rPr lang="ko-KR" sz="1600" b="1">
                <a:latin typeface="黑体" panose="02010609060101010101" pitchFamily="49" charset="-122"/>
                <a:ea typeface="方正大标宋简体" panose="03000509000000000000" pitchFamily="65" charset="-122"/>
              </a:rPr>
              <a:t>转交送达</a:t>
            </a:r>
            <a:r>
              <a:rPr lang="ko-KR" sz="1400">
                <a:latin typeface="黑体" panose="02010609060101010101" pitchFamily="49" charset="-122"/>
                <a:ea typeface="黑体" panose="02010609060101010101" pitchFamily="49" charset="-122"/>
              </a:rPr>
              <a:t>是指如果受送达人是军人，可以通过其部队的政治机关转交；如果受送达人是被监禁的，可以通过其所在的监狱或者劳动教养单位转交。代为转交的机关。单位收到送达文书后，必须立即交受送达人签收，以在送达回证上的签收日期，为送达日期。 　　　　</a:t>
            </a:r>
          </a:p>
          <a:p>
            <a:pPr algn="just"/>
            <a:endParaRPr lang="ko-KR" sz="1400">
              <a:latin typeface="黑体" panose="02010609060101010101" pitchFamily="49" charset="-122"/>
              <a:ea typeface="黑体" panose="02010609060101010101" pitchFamily="49" charset="-122"/>
            </a:endParaRPr>
          </a:p>
          <a:p>
            <a:pPr algn="just"/>
            <a:r>
              <a:rPr lang="ko-KR" sz="1600" b="1">
                <a:latin typeface="黑体" panose="02010609060101010101" pitchFamily="49" charset="-122"/>
                <a:ea typeface="方正大标宋简体" panose="03000509000000000000" pitchFamily="65" charset="-122"/>
              </a:rPr>
              <a:t>委托送达</a:t>
            </a:r>
            <a:r>
              <a:rPr lang="ko-KR" sz="1400">
                <a:latin typeface="黑体" panose="02010609060101010101" pitchFamily="49" charset="-122"/>
                <a:ea typeface="黑体" panose="02010609060101010101" pitchFamily="49" charset="-122"/>
              </a:rPr>
              <a:t>是指直接送达确有困难的，如受送达人不居住在送达机关的辖区内，送达机关可以委托受送达人居住地的机关代为送达。</a:t>
            </a:r>
          </a:p>
          <a:p>
            <a:pPr algn="just"/>
            <a:endParaRPr lang="ko-KR" sz="1400">
              <a:latin typeface="黑体" panose="02010609060101010101" pitchFamily="49" charset="-122"/>
              <a:ea typeface="黑体" panose="02010609060101010101" pitchFamily="49" charset="-122"/>
            </a:endParaRPr>
          </a:p>
          <a:p>
            <a:pPr algn="just"/>
            <a:r>
              <a:rPr lang="ko-KR" sz="1600" b="1">
                <a:latin typeface="黑体" panose="02010609060101010101" pitchFamily="49" charset="-122"/>
                <a:ea typeface="方正大标宋简体" panose="03000509000000000000" pitchFamily="65" charset="-122"/>
              </a:rPr>
              <a:t>公告送达</a:t>
            </a:r>
            <a:r>
              <a:rPr lang="ko-KR" sz="1400">
                <a:latin typeface="黑体" panose="02010609060101010101" pitchFamily="49" charset="-122"/>
                <a:ea typeface="黑体" panose="02010609060101010101" pitchFamily="49" charset="-122"/>
              </a:rPr>
              <a:t>是将送达文书公诸于世的一种送达方式。此种送达方式适用于受送达人下落不明或者用其他方式无法送达的。其方法有张贴广告、登报、广播等。民事诉讼法规定，自发出公告之日起，经过</a:t>
            </a:r>
            <a:r>
              <a:rPr lang="zh-CN" altLang="ko-KR" sz="1400">
                <a:latin typeface="黑体" panose="02010609060101010101" pitchFamily="49" charset="-122"/>
                <a:ea typeface="黑体" panose="02010609060101010101" pitchFamily="49" charset="-122"/>
              </a:rPr>
              <a:t>60</a:t>
            </a:r>
            <a:r>
              <a:rPr lang="ko-KR" sz="1400">
                <a:latin typeface="黑体" panose="02010609060101010101" pitchFamily="49" charset="-122"/>
                <a:ea typeface="黑体" panose="02010609060101010101" pitchFamily="49" charset="-122"/>
              </a:rPr>
              <a:t>日，即视为送达。公告送达，还应当在案卷中记明原因和经过。</a:t>
            </a:r>
          </a:p>
        </p:txBody>
      </p: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文本框 6"/>
          <p:cNvSpPr txBox="1">
            <a:spLocks noChangeArrowheads="1"/>
          </p:cNvSpPr>
          <p:nvPr/>
        </p:nvSpPr>
        <p:spPr bwMode="auto">
          <a:xfrm>
            <a:off x="1570038" y="1816100"/>
            <a:ext cx="4205287" cy="3124200"/>
          </a:xfrm>
          <a:prstGeom prst="rect">
            <a:avLst/>
          </a:prstGeom>
          <a:noFill/>
          <a:ln w="9525">
            <a:noFill/>
            <a:miter lim="800000"/>
          </a:ln>
        </p:spPr>
        <p:txBody>
          <a:bodyPr>
            <a:spAutoFit/>
          </a:bodyPr>
          <a:lstStyle/>
          <a:p>
            <a:pPr algn="ctr" eaLnBrk="0" hangingPunct="0"/>
            <a:r>
              <a:rPr lang="en-US" altLang="zh-CN" sz="19900" b="1" dirty="0" smtClean="0">
                <a:solidFill>
                  <a:srgbClr val="83B40D"/>
                </a:solidFill>
                <a:latin typeface="Arial Black" panose="020B0A04020102020204" pitchFamily="34" charset="0"/>
                <a:ea typeface="微软雅黑" panose="020B0503020204020204" pitchFamily="34" charset="-122"/>
              </a:rPr>
              <a:t>06</a:t>
            </a:r>
            <a:endParaRPr lang="zh-CN" altLang="en-US" sz="19900" b="1" dirty="0">
              <a:solidFill>
                <a:srgbClr val="83B40D"/>
              </a:solidFill>
              <a:latin typeface="Arial Black" panose="020B0A04020102020204" pitchFamily="34" charset="0"/>
              <a:ea typeface="微软雅黑" panose="020B0503020204020204" pitchFamily="34" charset="-122"/>
            </a:endParaRPr>
          </a:p>
        </p:txBody>
      </p:sp>
      <p:sp>
        <p:nvSpPr>
          <p:cNvPr id="103427" name="文本框 7"/>
          <p:cNvSpPr txBox="1">
            <a:spLocks noChangeArrowheads="1"/>
          </p:cNvSpPr>
          <p:nvPr/>
        </p:nvSpPr>
        <p:spPr bwMode="auto">
          <a:xfrm>
            <a:off x="1525588" y="3070225"/>
            <a:ext cx="3887787" cy="646331"/>
          </a:xfrm>
          <a:prstGeom prst="rect">
            <a:avLst/>
          </a:prstGeom>
          <a:solidFill>
            <a:srgbClr val="FFFFFF"/>
          </a:solidFill>
          <a:ln w="9525">
            <a:noFill/>
            <a:miter lim="800000"/>
          </a:ln>
        </p:spPr>
        <p:txBody>
          <a:bodyPr>
            <a:spAutoFit/>
          </a:bodyPr>
          <a:lstStyle/>
          <a:p>
            <a:pPr eaLnBrk="0" hangingPunct="0"/>
            <a:r>
              <a:rPr lang="en-US" altLang="zh-CN" sz="3600" b="1" dirty="0">
                <a:solidFill>
                  <a:srgbClr val="83B40D"/>
                </a:solidFill>
                <a:latin typeface="Times New Roman" panose="02020603050405020304" pitchFamily="18" charset="0"/>
                <a:cs typeface="Times New Roman" panose="02020603050405020304" pitchFamily="18" charset="0"/>
              </a:rPr>
              <a:t>      PART </a:t>
            </a:r>
            <a:r>
              <a:rPr lang="en-US" altLang="zh-CN" sz="3600" b="1" dirty="0" smtClean="0">
                <a:solidFill>
                  <a:srgbClr val="83B40D"/>
                </a:solidFill>
                <a:latin typeface="Times New Roman" panose="02020603050405020304" pitchFamily="18" charset="0"/>
                <a:ea typeface="宋体" panose="02010600030101010101" pitchFamily="2" charset="-122"/>
              </a:rPr>
              <a:t>SIX</a:t>
            </a:r>
            <a:endParaRPr lang="zh-CN" altLang="en-US" sz="3600" b="1" dirty="0">
              <a:solidFill>
                <a:srgbClr val="83B40D"/>
              </a:solidFill>
              <a:latin typeface="Times New Roman" panose="02020603050405020304" pitchFamily="18" charset="0"/>
              <a:ea typeface="宋体" panose="02010600030101010101" pitchFamily="2" charset="-122"/>
            </a:endParaRPr>
          </a:p>
        </p:txBody>
      </p:sp>
      <p:sp>
        <p:nvSpPr>
          <p:cNvPr id="103428" name="文本框 8"/>
          <p:cNvSpPr txBox="1">
            <a:spLocks noChangeArrowheads="1"/>
          </p:cNvSpPr>
          <p:nvPr/>
        </p:nvSpPr>
        <p:spPr bwMode="auto">
          <a:xfrm>
            <a:off x="5413375" y="3213100"/>
            <a:ext cx="4662488" cy="584775"/>
          </a:xfrm>
          <a:prstGeom prst="rect">
            <a:avLst/>
          </a:prstGeom>
          <a:noFill/>
          <a:ln w="9525">
            <a:noFill/>
            <a:miter lim="800000"/>
          </a:ln>
        </p:spPr>
        <p:txBody>
          <a:bodyPr>
            <a:spAutoFit/>
          </a:bodyPr>
          <a:lstStyle/>
          <a:p>
            <a:pPr algn="ctr" eaLnBrk="0" hangingPunct="0"/>
            <a:r>
              <a:rPr lang="zh-CN" altLang="zh-CN" sz="3200" b="1" dirty="0" smtClean="0">
                <a:solidFill>
                  <a:schemeClr val="accent1"/>
                </a:solidFill>
                <a:latin typeface="方正大黑简体" panose="03000509000000000000" pitchFamily="65" charset="-122"/>
                <a:ea typeface="方正大黑简体" panose="03000509000000000000" pitchFamily="65" charset="-122"/>
              </a:rPr>
              <a:t>水</a:t>
            </a:r>
            <a:r>
              <a:rPr lang="en-US" altLang="zh-CN" sz="3200" b="1" dirty="0" smtClean="0">
                <a:solidFill>
                  <a:schemeClr val="accent1"/>
                </a:solidFill>
                <a:latin typeface="方正大黑简体" panose="03000509000000000000" pitchFamily="65" charset="-122"/>
                <a:ea typeface="方正大黑简体" panose="03000509000000000000" pitchFamily="65" charset="-122"/>
              </a:rPr>
              <a:t> </a:t>
            </a:r>
            <a:r>
              <a:rPr lang="zh-CN" altLang="zh-CN" sz="3200" b="1" dirty="0" smtClean="0">
                <a:solidFill>
                  <a:schemeClr val="accent1"/>
                </a:solidFill>
                <a:latin typeface="方正大黑简体" panose="03000509000000000000" pitchFamily="65" charset="-122"/>
                <a:ea typeface="方正大黑简体" panose="03000509000000000000" pitchFamily="65" charset="-122"/>
              </a:rPr>
              <a:t>平</a:t>
            </a:r>
            <a:r>
              <a:rPr lang="en-US" altLang="zh-CN" sz="3200" b="1" dirty="0" smtClean="0">
                <a:solidFill>
                  <a:schemeClr val="accent1"/>
                </a:solidFill>
                <a:latin typeface="方正大黑简体" panose="03000509000000000000" pitchFamily="65" charset="-122"/>
                <a:ea typeface="方正大黑简体" panose="03000509000000000000" pitchFamily="65" charset="-122"/>
              </a:rPr>
              <a:t> </a:t>
            </a:r>
            <a:r>
              <a:rPr lang="zh-CN" altLang="zh-CN" sz="3200" b="1" dirty="0" smtClean="0">
                <a:solidFill>
                  <a:schemeClr val="accent1"/>
                </a:solidFill>
                <a:latin typeface="方正大黑简体" panose="03000509000000000000" pitchFamily="65" charset="-122"/>
                <a:ea typeface="方正大黑简体" panose="03000509000000000000" pitchFamily="65" charset="-122"/>
              </a:rPr>
              <a:t>衡</a:t>
            </a:r>
            <a:r>
              <a:rPr lang="en-US" altLang="zh-CN" sz="3200" b="1" dirty="0" smtClean="0">
                <a:solidFill>
                  <a:schemeClr val="accent1"/>
                </a:solidFill>
                <a:latin typeface="方正大黑简体" panose="03000509000000000000" pitchFamily="65" charset="-122"/>
                <a:ea typeface="方正大黑简体" panose="03000509000000000000" pitchFamily="65" charset="-122"/>
              </a:rPr>
              <a:t> </a:t>
            </a:r>
            <a:r>
              <a:rPr lang="zh-CN" altLang="zh-CN" sz="3200" b="1" dirty="0" smtClean="0">
                <a:solidFill>
                  <a:schemeClr val="accent1"/>
                </a:solidFill>
                <a:latin typeface="方正大黑简体" panose="03000509000000000000" pitchFamily="65" charset="-122"/>
                <a:ea typeface="方正大黑简体" panose="03000509000000000000" pitchFamily="65" charset="-122"/>
              </a:rPr>
              <a:t>测</a:t>
            </a:r>
            <a:r>
              <a:rPr lang="en-US" altLang="zh-CN" sz="3200" b="1" dirty="0" smtClean="0">
                <a:solidFill>
                  <a:schemeClr val="accent1"/>
                </a:solidFill>
                <a:latin typeface="方正大黑简体" panose="03000509000000000000" pitchFamily="65" charset="-122"/>
                <a:ea typeface="方正大黑简体" panose="03000509000000000000" pitchFamily="65" charset="-122"/>
              </a:rPr>
              <a:t> </a:t>
            </a:r>
            <a:r>
              <a:rPr lang="zh-CN" altLang="zh-CN" sz="3200" b="1" dirty="0" smtClean="0">
                <a:solidFill>
                  <a:schemeClr val="accent1"/>
                </a:solidFill>
                <a:latin typeface="方正大黑简体" panose="03000509000000000000" pitchFamily="65" charset="-122"/>
                <a:ea typeface="方正大黑简体" panose="03000509000000000000" pitchFamily="65" charset="-122"/>
              </a:rPr>
              <a:t>试</a:t>
            </a:r>
            <a:endParaRPr lang="zh-CN" altLang="en-US" sz="3200" dirty="0">
              <a:solidFill>
                <a:schemeClr val="accent1"/>
              </a:solidFill>
              <a:latin typeface="方正大黑简体" panose="03000509000000000000" pitchFamily="65" charset="-122"/>
              <a:ea typeface="方正大黑简体" panose="03000509000000000000" pitchFamily="65" charset="-122"/>
            </a:endParaRPr>
          </a:p>
        </p:txBody>
      </p:sp>
      <p:cxnSp>
        <p:nvCxnSpPr>
          <p:cNvPr id="103429" name="直接连接符 10"/>
          <p:cNvCxnSpPr>
            <a:cxnSpLocks noChangeShapeType="1"/>
          </p:cNvCxnSpPr>
          <p:nvPr/>
        </p:nvCxnSpPr>
        <p:spPr bwMode="auto">
          <a:xfrm>
            <a:off x="5495925" y="3824288"/>
            <a:ext cx="4608513" cy="0"/>
          </a:xfrm>
          <a:prstGeom prst="line">
            <a:avLst/>
          </a:prstGeom>
          <a:noFill/>
          <a:ln w="12700">
            <a:solidFill>
              <a:srgbClr val="DFDFDF"/>
            </a:solidFill>
            <a:miter lim="800000"/>
            <a:headEnd type="oval" w="med" len="med"/>
            <a:tailEnd type="oval" w="med" len="med"/>
          </a:ln>
        </p:spPr>
      </p:cxn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1483 -0.00093 0.02889 -0.00255 0.0436 -0.00463 C 0.05337 -0.00764 0.06222 -0.01274 0.07146 -0.01875 C 0.07823 -0.02315 0.08487 -0.02801 0.09151 -0.03264 C 0.09437 -0.03473 0.10023 -0.03889 0.10023 -0.03889 C 0.10505 -0.04723 0.10843 -0.05394 0.11416 -0.06042 C 0.11689 -0.06343 0.12028 -0.06482 0.12288 -0.06829 C 0.12965 -0.07686 0.13486 -0.09098 0.14123 -0.1007 C 0.14267 -0.10533 0.14397 -0.11019 0.14553 -0.11482 C 0.14683 -0.11852 0.14865 -0.12176 0.14996 -0.1257 C 0.15217 -0.13218 0.15607 -0.14584 0.15607 -0.14584 C 0.15998 -0.20024 0.15386 -0.2257 0.14032 -0.2713 C 0.13017 -0.30556 0.11494 -0.35024 0.09763 -0.37524 C 0.0837 -0.39537 0.06782 -0.41204 0.05233 -0.42801 C 0.04933 -0.43102 0.04582 -0.43149 0.04269 -0.43403 C 0.03879 -0.43727 0.03527 -0.4419 0.03137 -0.44491 C 0.02707 -0.44815 0.02252 -0.44954 0.01822 -0.45278 C -0.00925 -0.47385 0.02134 -0.45463 -0.00261 -0.4713 C -0.00612 -0.47362 -0.00977 -0.47477 -0.01315 -0.47755 C -0.01719 -0.48102 -0.02044 -0.48658 -0.02448 -0.49005 C -0.04348 -0.50649 -0.06561 -0.52061 -0.08631 -0.52871 C -0.0936 -0.53149 -0.10089 -0.53287 -0.10818 -0.53496 C -0.1156 -0.53704 -0.13083 -0.53797 -0.13083 -0.53797 C -0.15062 -0.54676 -0.17236 -0.54885 -0.19266 -0.55047 C -0.22052 -0.54977 -0.2489 -0.55649 -0.27637 -0.54723 C -0.29238 -0.54167 -0.30904 -0.53125 -0.3244 -0.52107 C -0.3382 -0.50116 -0.31984 -0.52639 -0.33312 -0.51158 C -0.33546 -0.50903 -0.33911 -0.49838 -0.34002 -0.49607 C -0.34275 -0.48218 -0.34809 -0.47014 -0.35226 -0.45741 C -0.35551 -0.44746 -0.35772 -0.43658 -0.36098 -0.42639 C -0.36475 -0.40024 -0.37269 -0.37524 -0.37582 -0.34885 C -0.37868 -0.325 -0.38037 -0.30186 -0.38194 -0.27755 C -0.38129 -0.2625 -0.38155 -0.24746 -0.38011 -0.23264 C -0.37959 -0.22709 -0.37426 -0.20811 -0.3723 -0.20162 C -0.35798 -0.15602 -0.33039 -0.12917 -0.30513 -0.10556 C -0.2998 -0.1007 -0.29394 -0.09815 -0.2886 -0.09306 C -0.27428 -0.0794 -0.26179 -0.06713 -0.24682 -0.05579 C -0.23224 -0.04468 -0.21622 -0.03889 -0.20138 -0.0294 C -0.18707 -0.02014 -0.17223 -0.01112 -0.157 -0.00625 C -0.12901 0.00254 -0.08813 -0.00325 -0.06457 -0.00325 " pathEditMode="relative" ptsTypes="fffffffffffffffffffffffffffffffffffffffA">
                                      <p:cBhvr>
                                        <p:cTn id="6" dur="3000" fill="hold"/>
                                        <p:tgtEl>
                                          <p:spTgt spid="10342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C 0.01483 -0.00093 0.02889 -0.00255 0.0436 -0.00463 C 0.05337 -0.00764 0.06222 -0.01274 0.07146 -0.01875 C 0.07823 -0.02315 0.08487 -0.02801 0.09151 -0.03264 C 0.09437 -0.03473 0.10023 -0.03889 0.10023 -0.03889 C 0.10505 -0.04723 0.10843 -0.05394 0.11416 -0.06042 C 0.11689 -0.06343 0.12028 -0.06482 0.12288 -0.06829 C 0.12965 -0.07686 0.13486 -0.09098 0.14123 -0.1007 C 0.14267 -0.10533 0.14397 -0.11019 0.14553 -0.11482 C 0.14683 -0.11852 0.14865 -0.12176 0.14996 -0.1257 C 0.15217 -0.13218 0.15607 -0.14584 0.15607 -0.14584 C 0.15998 -0.20024 0.15386 -0.2257 0.14032 -0.2713 C 0.13017 -0.30556 0.11494 -0.35024 0.09763 -0.37524 C 0.0837 -0.39537 0.06782 -0.41204 0.05233 -0.42801 C 0.04933 -0.43102 0.04582 -0.43149 0.04269 -0.43403 C 0.03879 -0.43727 0.03527 -0.4419 0.03137 -0.44491 C 0.02707 -0.44815 0.02252 -0.44954 0.01822 -0.45278 C -0.00925 -0.47385 0.02134 -0.45463 -0.00261 -0.4713 C -0.00612 -0.47362 -0.00977 -0.47477 -0.01315 -0.47755 C -0.01719 -0.48102 -0.02044 -0.48658 -0.02448 -0.49005 C -0.04348 -0.50649 -0.06561 -0.52061 -0.08631 -0.52871 C -0.0936 -0.53149 -0.10089 -0.53287 -0.10818 -0.53496 C -0.1156 -0.53704 -0.13083 -0.53797 -0.13083 -0.53797 C -0.15062 -0.54676 -0.17236 -0.54885 -0.19266 -0.55047 C -0.22052 -0.54977 -0.2489 -0.55649 -0.27637 -0.54723 C -0.29238 -0.54167 -0.30904 -0.53125 -0.3244 -0.52107 C -0.3382 -0.50116 -0.31984 -0.52639 -0.33312 -0.51158 C -0.33546 -0.50903 -0.33911 -0.49838 -0.34002 -0.49607 C -0.34275 -0.48218 -0.34809 -0.47014 -0.35226 -0.45741 C -0.35551 -0.44746 -0.35772 -0.43658 -0.36098 -0.42639 C -0.36475 -0.40024 -0.37269 -0.37524 -0.37582 -0.34885 C -0.37868 -0.325 -0.38037 -0.30186 -0.38194 -0.27755 C -0.38129 -0.2625 -0.38155 -0.24746 -0.38011 -0.23264 C -0.37959 -0.22709 -0.37426 -0.20811 -0.3723 -0.20162 C -0.35798 -0.15602 -0.33039 -0.12917 -0.30513 -0.10556 C -0.2998 -0.1007 -0.29394 -0.09815 -0.2886 -0.09306 C -0.27428 -0.0794 -0.26179 -0.06713 -0.24682 -0.05579 C -0.23224 -0.04468 -0.21622 -0.03889 -0.20138 -0.0294 C -0.18707 -0.02014 -0.17223 -0.01112 -0.157 -0.00625 C -0.12901 0.00254 -0.08813 -0.00325 -0.06457 -0.00325 " pathEditMode="relative" ptsTypes="fffffffffffffffffffffffffffffffffffffffA">
                                      <p:cBhvr>
                                        <p:cTn id="8" dur="3000" fill="hold"/>
                                        <p:tgtEl>
                                          <p:spTgt spid="103427"/>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C 0.01483 -0.00093 0.02889 -0.00255 0.0436 -0.00463 C 0.05337 -0.00764 0.06222 -0.01274 0.07146 -0.01875 C 0.07823 -0.02315 0.08487 -0.02801 0.09151 -0.03264 C 0.09437 -0.03473 0.10023 -0.03889 0.10023 -0.03889 C 0.10505 -0.04723 0.10843 -0.05394 0.11416 -0.06042 C 0.11689 -0.06343 0.12028 -0.06482 0.12288 -0.06829 C 0.12965 -0.07686 0.13486 -0.09098 0.14123 -0.1007 C 0.14267 -0.10533 0.14397 -0.11019 0.14553 -0.11482 C 0.14683 -0.11852 0.14865 -0.12176 0.14996 -0.1257 C 0.15217 -0.13218 0.15607 -0.14584 0.15607 -0.14584 C 0.15998 -0.20024 0.15386 -0.2257 0.14032 -0.2713 C 0.13017 -0.30556 0.11494 -0.35024 0.09763 -0.37524 C 0.0837 -0.39537 0.06782 -0.41204 0.05233 -0.42801 C 0.04933 -0.43102 0.04582 -0.43149 0.04269 -0.43403 C 0.03879 -0.43727 0.03527 -0.4419 0.03137 -0.44491 C 0.02707 -0.44815 0.02252 -0.44954 0.01822 -0.45278 C -0.00925 -0.47385 0.02134 -0.45463 -0.00261 -0.4713 C -0.00612 -0.47362 -0.00977 -0.47477 -0.01315 -0.47755 C -0.01719 -0.48102 -0.02044 -0.48658 -0.02448 -0.49005 C -0.04348 -0.50649 -0.06561 -0.52061 -0.08631 -0.52871 C -0.0936 -0.53149 -0.10089 -0.53287 -0.10818 -0.53496 C -0.1156 -0.53704 -0.13083 -0.53797 -0.13083 -0.53797 C -0.15062 -0.54676 -0.17236 -0.54885 -0.19266 -0.55047 C -0.22052 -0.54977 -0.2489 -0.55649 -0.27637 -0.54723 C -0.29238 -0.54167 -0.30904 -0.53125 -0.3244 -0.52107 C -0.3382 -0.50116 -0.31984 -0.52639 -0.33312 -0.51158 C -0.33546 -0.50903 -0.33911 -0.49838 -0.34002 -0.49607 C -0.34275 -0.48218 -0.34809 -0.47014 -0.35226 -0.45741 C -0.35551 -0.44746 -0.35772 -0.43658 -0.36098 -0.42639 C -0.36475 -0.40024 -0.37269 -0.37524 -0.37582 -0.34885 C -0.37868 -0.325 -0.38037 -0.30186 -0.38194 -0.27755 C -0.38129 -0.2625 -0.38155 -0.24746 -0.38011 -0.23264 C -0.37959 -0.22709 -0.37426 -0.20811 -0.3723 -0.20162 C -0.35798 -0.15602 -0.33039 -0.12917 -0.30513 -0.10556 C -0.2998 -0.1007 -0.29394 -0.09815 -0.2886 -0.09306 C -0.27428 -0.0794 -0.26179 -0.06713 -0.24682 -0.05579 C -0.23224 -0.04468 -0.21622 -0.03889 -0.20138 -0.0294 C -0.18707 -0.02014 -0.17223 -0.01112 -0.157 -0.00625 C -0.12901 0.00254 -0.08813 -0.00325 -0.06457 -0.00325 " pathEditMode="relative" ptsTypes="fffffffffffffffffffffffffffffffffffffffA">
                                      <p:cBhvr>
                                        <p:cTn id="10" dur="3000" fill="hold"/>
                                        <p:tgtEl>
                                          <p:spTgt spid="103428"/>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3.00703E-6 0.02384 C 0.01484 0.02292 0.0289 0.0213 0.04361 0.01921 C 0.05337 0.0162 0.06222 0.01111 0.07146 0.00509 C 0.07823 0.00069 0.08487 -0.00417 0.09151 -0.0088 C 0.09437 -0.01088 0.10023 -0.01505 0.10023 -0.01482 C 0.10505 -0.02338 0.10843 -0.03009 0.11416 -0.03658 C 0.11689 -0.03958 0.12028 -0.04097 0.12288 -0.04445 C 0.12965 -0.05301 0.13486 -0.06713 0.14124 -0.07685 C 0.14267 -0.08148 0.14397 -0.08634 0.14553 -0.09097 C 0.14683 -0.09468 0.14866 -0.09792 0.14996 -0.10185 C 0.15217 -0.10833 0.15608 -0.12199 0.15608 -0.12176 C 0.15998 -0.17639 0.15386 -0.20185 0.14033 -0.24745 C 0.13017 -0.28171 0.11494 -0.32639 0.09763 -0.35139 C 0.0837 -0.37153 0.06782 -0.3882 0.05233 -0.40417 C 0.04933 -0.40718 0.04582 -0.40764 0.04269 -0.41019 C 0.03879 -0.41343 0.03527 -0.41806 0.03137 -0.42107 C 0.02707 -0.42431 0.02252 -0.4257 0.01822 -0.42894 C -0.00925 -0.45 0.02135 -0.43079 -0.00261 -0.44769 C -0.00612 -0.45 -0.00977 -0.45093 -0.01315 -0.45394 C -0.01719 -0.45718 -0.02044 -0.46273 -0.02448 -0.4662 C -0.04348 -0.48264 -0.06561 -0.49676 -0.08631 -0.50486 C -0.0936 -0.50764 -0.10089 -0.50903 -0.10818 -0.51111 C -0.1156 -0.5132 -0.13083 -0.51412 -0.13083 -0.51389 C -0.15061 -0.52292 -0.17235 -0.525 -0.19266 -0.52662 C -0.22052 -0.52593 -0.2489 -0.53264 -0.27636 -0.52338 C -0.29237 -0.51783 -0.30904 -0.50764 -0.3244 -0.49722 C -0.3382 -0.47732 -0.31984 -0.50255 -0.33312 -0.48773 C -0.33546 -0.48519 -0.33911 -0.47454 -0.34002 -0.47222 C -0.34275 -0.45833 -0.34809 -0.4463 -0.35226 -0.43357 C -0.35551 -0.42361 -0.35772 -0.41273 -0.36098 -0.40255 C -0.36475 -0.37662 -0.37269 -0.35139 -0.37582 -0.325 C -0.37868 -0.30116 -0.38037 -0.27801 -0.38193 -0.2537 C -0.38128 -0.23866 -0.38154 -0.22361 -0.38011 -0.2088 C -0.37959 -0.20324 -0.37425 -0.18426 -0.3723 -0.17778 C -0.35798 -0.13241 -0.33039 -0.10533 -0.30513 -0.08171 C -0.29979 -0.07685 -0.29394 -0.07431 -0.2886 -0.06945 C -0.27428 -0.05556 -0.26178 -0.04329 -0.24681 -0.03195 C -0.23223 -0.02083 -0.21622 -0.01505 -0.20138 -0.00556 C -0.18706 0.0037 -0.17222 0.01273 -0.15699 0.01759 C -0.12901 0.02639 -0.08813 0.0206 -0.06457 0.0206 " pathEditMode="relative" rAng="0" ptsTypes="fffffffffffffffffffffffffffffffffffffffA">
                                      <p:cBhvr>
                                        <p:cTn id="12" dur="3000" fill="hold"/>
                                        <p:tgtEl>
                                          <p:spTgt spid="103429"/>
                                        </p:tgtEl>
                                        <p:attrNameLst>
                                          <p:attrName>ppt_x</p:attrName>
                                          <p:attrName>ppt_y</p:attrName>
                                        </p:attrNameLst>
                                      </p:cBhvr>
                                      <p:rCtr x="-111" y="-2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animBg="1"/>
      <p:bldP spid="1034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8996" y="1412776"/>
            <a:ext cx="10801199" cy="3170099"/>
          </a:xfrm>
          <a:prstGeom prst="rect">
            <a:avLst/>
          </a:prstGeom>
          <a:noFill/>
        </p:spPr>
        <p:txBody>
          <a:bodyPr wrap="square" rtlCol="0">
            <a:spAutoFit/>
          </a:bodyPr>
          <a:lstStyle/>
          <a:p>
            <a:pPr>
              <a:lnSpc>
                <a:spcPts val="3000"/>
              </a:lnSpc>
            </a:pPr>
            <a:r>
              <a:rPr lang="en-US" altLang="zh-CN" dirty="0" smtClean="0"/>
              <a:t>      </a:t>
            </a:r>
            <a:r>
              <a:rPr lang="zh-CN" altLang="zh-CN" dirty="0" smtClean="0"/>
              <a:t>水</a:t>
            </a:r>
            <a:r>
              <a:rPr lang="zh-CN" altLang="zh-CN" dirty="0">
                <a:latin typeface="方正黑体简体" panose="03000509000000000000" pitchFamily="65" charset="-122"/>
                <a:ea typeface="方正黑体简体" panose="03000509000000000000" pitchFamily="65" charset="-122"/>
              </a:rPr>
              <a:t>平衡测试是对用水单位进行科学管理之有有效的方法，也是进一步做好城市节约用水工作的基础。</a:t>
            </a:r>
            <a:r>
              <a:rPr lang="zh-CN" altLang="zh-CN" dirty="0">
                <a:solidFill>
                  <a:srgbClr val="FF0000"/>
                </a:solidFill>
                <a:latin typeface="方正黑体简体" panose="03000509000000000000" pitchFamily="65" charset="-122"/>
                <a:ea typeface="方正黑体简体" panose="03000509000000000000" pitchFamily="65" charset="-122"/>
              </a:rPr>
              <a:t>它的意义在于，通过水平衡测试能够全面了解用水单位管网状况，各部位（单元）用水现状，画出水平衡图，依据测定的水量数据，找出水量平衡关系和合理用水程度，采取相应的措施，挖掘用水潜力，达到加强用水管理，提高合理用水水平的目的。</a:t>
            </a:r>
            <a:r>
              <a:rPr lang="en-US" altLang="zh-CN" dirty="0">
                <a:latin typeface="方正黑体简体" panose="03000509000000000000" pitchFamily="65" charset="-122"/>
                <a:ea typeface="方正黑体简体" panose="03000509000000000000" pitchFamily="65" charset="-122"/>
              </a:rPr>
              <a:t/>
            </a:r>
            <a:br>
              <a:rPr lang="en-US" altLang="zh-CN" dirty="0">
                <a:latin typeface="方正黑体简体" panose="03000509000000000000" pitchFamily="65" charset="-122"/>
                <a:ea typeface="方正黑体简体" panose="03000509000000000000" pitchFamily="65" charset="-122"/>
              </a:rPr>
            </a:br>
            <a:r>
              <a:rPr lang="zh-CN" altLang="zh-CN" dirty="0">
                <a:latin typeface="方正黑体简体" panose="03000509000000000000" pitchFamily="65" charset="-122"/>
                <a:ea typeface="方正黑体简体" panose="03000509000000000000" pitchFamily="65" charset="-122"/>
              </a:rPr>
              <a:t>　　</a:t>
            </a:r>
            <a:r>
              <a:rPr lang="en-US" altLang="zh-CN" dirty="0" smtClean="0">
                <a:latin typeface="方正黑体简体" panose="03000509000000000000" pitchFamily="65" charset="-122"/>
                <a:ea typeface="方正黑体简体" panose="03000509000000000000" pitchFamily="65" charset="-122"/>
              </a:rPr>
              <a:t> </a:t>
            </a:r>
            <a:r>
              <a:rPr lang="zh-CN" altLang="zh-CN" dirty="0" smtClean="0">
                <a:latin typeface="方正黑体简体" panose="03000509000000000000" pitchFamily="65" charset="-122"/>
                <a:ea typeface="方正黑体简体" panose="03000509000000000000" pitchFamily="65" charset="-122"/>
              </a:rPr>
              <a:t>为</a:t>
            </a:r>
            <a:r>
              <a:rPr lang="zh-CN" altLang="zh-CN" dirty="0">
                <a:latin typeface="方正黑体简体" panose="03000509000000000000" pitchFamily="65" charset="-122"/>
                <a:ea typeface="方正黑体简体" panose="03000509000000000000" pitchFamily="65" charset="-122"/>
              </a:rPr>
              <a:t>了在城市节水管理工作中，推广应用这一科学管理方法，建设部于</a:t>
            </a:r>
            <a:r>
              <a:rPr lang="en-US" altLang="zh-CN" dirty="0">
                <a:latin typeface="方正黑体简体" panose="03000509000000000000" pitchFamily="65" charset="-122"/>
                <a:ea typeface="方正黑体简体" panose="03000509000000000000" pitchFamily="65" charset="-122"/>
              </a:rPr>
              <a:t>1987</a:t>
            </a:r>
            <a:r>
              <a:rPr lang="zh-CN" altLang="zh-CN" dirty="0">
                <a:latin typeface="方正黑体简体" panose="03000509000000000000" pitchFamily="65" charset="-122"/>
                <a:ea typeface="方正黑体简体" panose="03000509000000000000" pitchFamily="65" charset="-122"/>
              </a:rPr>
              <a:t>年</a:t>
            </a:r>
            <a:r>
              <a:rPr lang="en-US" altLang="zh-CN" dirty="0">
                <a:latin typeface="方正黑体简体" panose="03000509000000000000" pitchFamily="65" charset="-122"/>
                <a:ea typeface="方正黑体简体" panose="03000509000000000000" pitchFamily="65" charset="-122"/>
              </a:rPr>
              <a:t>4</a:t>
            </a:r>
            <a:r>
              <a:rPr lang="zh-CN" altLang="zh-CN" dirty="0">
                <a:latin typeface="方正黑体简体" panose="03000509000000000000" pitchFamily="65" charset="-122"/>
                <a:ea typeface="方正黑体简体" panose="03000509000000000000" pitchFamily="65" charset="-122"/>
              </a:rPr>
              <a:t>月发布了部颁标准</a:t>
            </a:r>
            <a:r>
              <a:rPr lang="en-US" altLang="zh-CN" dirty="0">
                <a:latin typeface="方正黑体简体" panose="03000509000000000000" pitchFamily="65" charset="-122"/>
                <a:ea typeface="方正黑体简体" panose="03000509000000000000" pitchFamily="65" charset="-122"/>
              </a:rPr>
              <a:t>CJ20-87</a:t>
            </a:r>
            <a:r>
              <a:rPr lang="zh-CN" altLang="zh-CN" dirty="0">
                <a:latin typeface="方正黑体简体" panose="03000509000000000000" pitchFamily="65" charset="-122"/>
                <a:ea typeface="方正黑体简体" panose="03000509000000000000" pitchFamily="65" charset="-122"/>
              </a:rPr>
              <a:t>《工业企业水量平衡测试方法》，</a:t>
            </a:r>
            <a:r>
              <a:rPr lang="en-US" altLang="zh-CN" dirty="0">
                <a:latin typeface="方正黑体简体" panose="03000509000000000000" pitchFamily="65" charset="-122"/>
                <a:ea typeface="方正黑体简体" panose="03000509000000000000" pitchFamily="65" charset="-122"/>
              </a:rPr>
              <a:t>1990</a:t>
            </a:r>
            <a:r>
              <a:rPr lang="zh-CN" altLang="zh-CN" dirty="0">
                <a:latin typeface="方正黑体简体" panose="03000509000000000000" pitchFamily="65" charset="-122"/>
                <a:ea typeface="方正黑体简体" panose="03000509000000000000" pitchFamily="65" charset="-122"/>
              </a:rPr>
              <a:t>年全国能源基础与管理标准委员会发布国家标准</a:t>
            </a:r>
            <a:r>
              <a:rPr lang="en-US" altLang="zh-CN" dirty="0">
                <a:latin typeface="方正黑体简体" panose="03000509000000000000" pitchFamily="65" charset="-122"/>
                <a:ea typeface="方正黑体简体" panose="03000509000000000000" pitchFamily="65" charset="-122"/>
              </a:rPr>
              <a:t>GB/T12452-90</a:t>
            </a:r>
            <a:r>
              <a:rPr lang="zh-CN" altLang="zh-CN" dirty="0">
                <a:latin typeface="方正黑体简体" panose="03000509000000000000" pitchFamily="65" charset="-122"/>
                <a:ea typeface="方正黑体简体" panose="03000509000000000000" pitchFamily="65" charset="-122"/>
              </a:rPr>
              <a:t>《企业水平衡与测试通则》。用水单位按规定进行水平衡测试已经成为法定义务。</a:t>
            </a:r>
            <a:r>
              <a:rPr lang="en-US" altLang="zh-CN" dirty="0"/>
              <a:t/>
            </a:r>
            <a:br>
              <a:rPr lang="en-US" altLang="zh-CN" dirty="0"/>
            </a:br>
            <a:endParaRPr lang="zh-CN" altLang="en-US" dirty="0"/>
          </a:p>
        </p:txBody>
      </p: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552971" y="3133013"/>
            <a:ext cx="2165204" cy="195217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4" name="圆角矩形 3"/>
          <p:cNvSpPr/>
          <p:nvPr/>
        </p:nvSpPr>
        <p:spPr>
          <a:xfrm>
            <a:off x="3556225" y="3657746"/>
            <a:ext cx="7869953" cy="451685"/>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Freeform 5"/>
          <p:cNvSpPr/>
          <p:nvPr/>
        </p:nvSpPr>
        <p:spPr bwMode="auto">
          <a:xfrm>
            <a:off x="2790183" y="2132856"/>
            <a:ext cx="547516" cy="3960440"/>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圆角矩形 5"/>
          <p:cNvSpPr/>
          <p:nvPr/>
        </p:nvSpPr>
        <p:spPr>
          <a:xfrm>
            <a:off x="3556225" y="4149080"/>
            <a:ext cx="7869953"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圆角矩形 6"/>
          <p:cNvSpPr/>
          <p:nvPr/>
        </p:nvSpPr>
        <p:spPr>
          <a:xfrm>
            <a:off x="3556225" y="4672773"/>
            <a:ext cx="7869953" cy="556427"/>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圆角矩形 7"/>
          <p:cNvSpPr/>
          <p:nvPr/>
        </p:nvSpPr>
        <p:spPr>
          <a:xfrm>
            <a:off x="3556225" y="5313865"/>
            <a:ext cx="7869953"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TextBox 8"/>
          <p:cNvSpPr txBox="1"/>
          <p:nvPr/>
        </p:nvSpPr>
        <p:spPr>
          <a:xfrm>
            <a:off x="3649315" y="3777890"/>
            <a:ext cx="7848872"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lnSpc>
                <a:spcPct val="120000"/>
              </a:lnSpc>
            </a:pPr>
            <a:r>
              <a:rPr lang="en-US" altLang="zh-CN" sz="1200" dirty="0" smtClean="0">
                <a:solidFill>
                  <a:schemeClr val="bg1"/>
                </a:solidFill>
              </a:rPr>
              <a:t>4</a:t>
            </a:r>
            <a:r>
              <a:rPr lang="zh-CN" altLang="zh-CN" sz="1200" dirty="0" smtClean="0">
                <a:solidFill>
                  <a:schemeClr val="bg1"/>
                </a:solidFill>
              </a:rPr>
              <a:t>、健全单位用水三级计量仪表。既能保证水平衡测试量化指标的准确性，又为今后的用水计量和考核提供技术</a:t>
            </a:r>
            <a:r>
              <a:rPr lang="zh-CN" altLang="en-US" sz="1200" dirty="0" smtClean="0">
                <a:solidFill>
                  <a:schemeClr val="bg1"/>
                </a:solidFill>
              </a:rPr>
              <a:t>保</a:t>
            </a:r>
            <a:r>
              <a:rPr lang="zh-CN" altLang="zh-CN" sz="1200" dirty="0" smtClean="0">
                <a:solidFill>
                  <a:schemeClr val="bg1"/>
                </a:solidFill>
              </a:rPr>
              <a:t>障。</a:t>
            </a:r>
            <a:r>
              <a:rPr lang="en-US" altLang="zh-CN" sz="1200" dirty="0" smtClean="0">
                <a:solidFill>
                  <a:schemeClr val="bg1"/>
                </a:solidFill>
              </a:rPr>
              <a:t/>
            </a:r>
            <a:br>
              <a:rPr lang="en-US" altLang="zh-CN" sz="1200" dirty="0" smtClean="0">
                <a:solidFill>
                  <a:schemeClr val="bg1"/>
                </a:solidFill>
              </a:rPr>
            </a:br>
            <a:endParaRPr lang="en-US" altLang="zh-CN" sz="1200" dirty="0">
              <a:solidFill>
                <a:schemeClr val="bg1"/>
              </a:solidFill>
            </a:endParaRPr>
          </a:p>
        </p:txBody>
      </p:sp>
      <p:sp>
        <p:nvSpPr>
          <p:cNvPr id="10" name="TextBox 9"/>
          <p:cNvSpPr txBox="1"/>
          <p:nvPr/>
        </p:nvSpPr>
        <p:spPr>
          <a:xfrm>
            <a:off x="3649315" y="4175987"/>
            <a:ext cx="7704855"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1200" dirty="0" smtClean="0">
                <a:solidFill>
                  <a:schemeClr val="bg1"/>
                </a:solidFill>
              </a:rPr>
              <a:t>5</a:t>
            </a:r>
            <a:r>
              <a:rPr lang="zh-CN" altLang="zh-CN" sz="1200" dirty="0" smtClean="0">
                <a:solidFill>
                  <a:schemeClr val="bg1"/>
                </a:solidFill>
              </a:rPr>
              <a:t>、可以较准确地把用水指标层层分解下达到各用水单元，把计划用水纳入各级承包责任制或目标管理计划，定期考核，调动各方面的节水积极性。</a:t>
            </a:r>
            <a:endParaRPr lang="en-US" altLang="zh-CN" sz="1200" dirty="0">
              <a:solidFill>
                <a:schemeClr val="bg1"/>
              </a:solidFill>
            </a:endParaRPr>
          </a:p>
        </p:txBody>
      </p:sp>
      <p:sp>
        <p:nvSpPr>
          <p:cNvPr id="11" name="TextBox 10"/>
          <p:cNvSpPr txBox="1"/>
          <p:nvPr/>
        </p:nvSpPr>
        <p:spPr>
          <a:xfrm>
            <a:off x="3649315" y="4725144"/>
            <a:ext cx="7704855" cy="44186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1200" dirty="0" smtClean="0">
                <a:solidFill>
                  <a:schemeClr val="bg1"/>
                </a:solidFill>
              </a:rPr>
              <a:t>6</a:t>
            </a:r>
            <a:r>
              <a:rPr lang="zh-CN" altLang="zh-CN" sz="1200" dirty="0" smtClean="0">
                <a:solidFill>
                  <a:schemeClr val="bg1"/>
                </a:solidFill>
              </a:rPr>
              <a:t>、建立用水档案，在水平衡测试工作中，搜集的有关资料，原始记录和实测数据，按照有关要求，进行处理、分析和计算，形成一套完整详实的包括有图、表、文字材料在内的用水档案。</a:t>
            </a:r>
            <a:endParaRPr lang="en-US" altLang="zh-CN" sz="1200" dirty="0">
              <a:solidFill>
                <a:schemeClr val="bg1"/>
              </a:solidFill>
            </a:endParaRPr>
          </a:p>
        </p:txBody>
      </p:sp>
      <p:sp>
        <p:nvSpPr>
          <p:cNvPr id="12" name="TextBox 11"/>
          <p:cNvSpPr txBox="1"/>
          <p:nvPr/>
        </p:nvSpPr>
        <p:spPr>
          <a:xfrm>
            <a:off x="3649315" y="5428431"/>
            <a:ext cx="7479433" cy="2215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1200" dirty="0" smtClean="0">
                <a:solidFill>
                  <a:schemeClr val="bg1"/>
                </a:solidFill>
              </a:rPr>
              <a:t>7</a:t>
            </a:r>
            <a:r>
              <a:rPr lang="zh-CN" altLang="zh-CN" sz="1200" dirty="0" smtClean="0">
                <a:solidFill>
                  <a:schemeClr val="bg1"/>
                </a:solidFill>
              </a:rPr>
              <a:t>、通过水平衡测试提高单位管理人员的节水意识，单位节水管理节水水平和业务技术素质。</a:t>
            </a:r>
            <a:endParaRPr lang="en-US" altLang="zh-CN" sz="1200" dirty="0">
              <a:solidFill>
                <a:schemeClr val="bg1"/>
              </a:solidFill>
            </a:endParaRPr>
          </a:p>
        </p:txBody>
      </p:sp>
      <p:sp>
        <p:nvSpPr>
          <p:cNvPr id="13" name="圆角矩形 12"/>
          <p:cNvSpPr/>
          <p:nvPr/>
        </p:nvSpPr>
        <p:spPr>
          <a:xfrm>
            <a:off x="3567715" y="5857635"/>
            <a:ext cx="7858464"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TextBox 13"/>
          <p:cNvSpPr txBox="1"/>
          <p:nvPr/>
        </p:nvSpPr>
        <p:spPr>
          <a:xfrm>
            <a:off x="3649315" y="5972201"/>
            <a:ext cx="7395936" cy="2215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1200" dirty="0" smtClean="0">
                <a:solidFill>
                  <a:schemeClr val="bg1"/>
                </a:solidFill>
              </a:rPr>
              <a:t>8</a:t>
            </a:r>
            <a:r>
              <a:rPr lang="zh-CN" altLang="zh-CN" sz="1200" dirty="0" smtClean="0">
                <a:solidFill>
                  <a:schemeClr val="bg1"/>
                </a:solidFill>
              </a:rPr>
              <a:t>、为制定用水定额和计划用水量指标提供了较准确的基础数据。</a:t>
            </a:r>
            <a:endParaRPr lang="en-US" altLang="zh-CN" sz="1200" dirty="0">
              <a:solidFill>
                <a:schemeClr val="bg1"/>
              </a:solidFill>
            </a:endParaRPr>
          </a:p>
        </p:txBody>
      </p:sp>
      <p:sp>
        <p:nvSpPr>
          <p:cNvPr id="15" name="圆角矩形 14"/>
          <p:cNvSpPr/>
          <p:nvPr/>
        </p:nvSpPr>
        <p:spPr>
          <a:xfrm>
            <a:off x="3567715" y="1916832"/>
            <a:ext cx="7858464" cy="576064"/>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 name="圆角矩形 15"/>
          <p:cNvSpPr/>
          <p:nvPr/>
        </p:nvSpPr>
        <p:spPr>
          <a:xfrm>
            <a:off x="3567715" y="2564904"/>
            <a:ext cx="7858464" cy="504056"/>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 name="圆角矩形 16"/>
          <p:cNvSpPr/>
          <p:nvPr/>
        </p:nvSpPr>
        <p:spPr>
          <a:xfrm>
            <a:off x="3567715" y="3160605"/>
            <a:ext cx="7858464"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8" name="TextBox 17"/>
          <p:cNvSpPr txBox="1"/>
          <p:nvPr/>
        </p:nvSpPr>
        <p:spPr>
          <a:xfrm>
            <a:off x="3649315" y="1988840"/>
            <a:ext cx="7704856"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1200" dirty="0" smtClean="0">
                <a:solidFill>
                  <a:schemeClr val="bg1"/>
                </a:solidFill>
              </a:rPr>
              <a:t>1</a:t>
            </a:r>
            <a:r>
              <a:rPr lang="zh-CN" altLang="zh-CN" sz="1200" dirty="0" smtClean="0">
                <a:solidFill>
                  <a:schemeClr val="bg1"/>
                </a:solidFill>
              </a:rPr>
              <a:t>、掌握单位用水现状。如水系管网分布情况，各类用水设备、设施、仪器、仪表分布及运转状态，用水总量和各用水单元之间的定量关系，获取准确的实测数据。</a:t>
            </a:r>
            <a:endParaRPr lang="en-US" altLang="zh-CN" sz="1200" dirty="0">
              <a:solidFill>
                <a:schemeClr val="bg1"/>
              </a:solidFill>
            </a:endParaRPr>
          </a:p>
        </p:txBody>
      </p:sp>
      <p:sp>
        <p:nvSpPr>
          <p:cNvPr id="19" name="TextBox 18"/>
          <p:cNvSpPr txBox="1"/>
          <p:nvPr/>
        </p:nvSpPr>
        <p:spPr>
          <a:xfrm>
            <a:off x="3649315" y="2602961"/>
            <a:ext cx="7704856"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1200" dirty="0" smtClean="0">
                <a:solidFill>
                  <a:schemeClr val="bg1"/>
                </a:solidFill>
              </a:rPr>
              <a:t>2</a:t>
            </a:r>
            <a:r>
              <a:rPr lang="zh-CN" altLang="zh-CN" sz="1200" dirty="0" smtClean="0">
                <a:solidFill>
                  <a:schemeClr val="bg1"/>
                </a:solidFill>
              </a:rPr>
              <a:t>、对单位用水现状进行合理化分析。依据掌握的资料和获取的数据进行计算、分析、评价有关用水技术经济指标，找出薄弱环节和节水潜力，制订出切实可行的技术、管理措施和规划。</a:t>
            </a:r>
            <a:endParaRPr lang="en-US" altLang="zh-CN" sz="1200" dirty="0">
              <a:solidFill>
                <a:schemeClr val="bg1"/>
              </a:solidFill>
            </a:endParaRPr>
          </a:p>
        </p:txBody>
      </p:sp>
      <p:sp>
        <p:nvSpPr>
          <p:cNvPr id="20" name="TextBox 19"/>
          <p:cNvSpPr txBox="1"/>
          <p:nvPr/>
        </p:nvSpPr>
        <p:spPr>
          <a:xfrm>
            <a:off x="3649315" y="3275171"/>
            <a:ext cx="7251920"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1200" dirty="0" smtClean="0">
                <a:solidFill>
                  <a:schemeClr val="bg1"/>
                </a:solidFill>
              </a:rPr>
              <a:t>3</a:t>
            </a:r>
            <a:r>
              <a:rPr lang="zh-CN" altLang="zh-CN" sz="1200" dirty="0" smtClean="0">
                <a:solidFill>
                  <a:schemeClr val="bg1"/>
                </a:solidFill>
              </a:rPr>
              <a:t>、找出单位用水管网和设施的泄漏点，并采取修复措施，堵塞跑冒滴漏。</a:t>
            </a:r>
            <a:endParaRPr lang="en-US" altLang="zh-CN" sz="1200" dirty="0">
              <a:solidFill>
                <a:schemeClr val="bg1"/>
              </a:solidFill>
            </a:endParaRPr>
          </a:p>
        </p:txBody>
      </p:sp>
      <p:sp>
        <p:nvSpPr>
          <p:cNvPr id="21" name="TextBox 20"/>
          <p:cNvSpPr txBox="1"/>
          <p:nvPr/>
        </p:nvSpPr>
        <p:spPr>
          <a:xfrm>
            <a:off x="1129035" y="476672"/>
            <a:ext cx="10297144" cy="1138773"/>
          </a:xfrm>
          <a:prstGeom prst="rect">
            <a:avLst/>
          </a:prstGeom>
          <a:noFill/>
        </p:spPr>
        <p:txBody>
          <a:bodyPr wrap="square" rtlCol="0">
            <a:spAutoFit/>
          </a:bodyPr>
          <a:lstStyle/>
          <a:p>
            <a:pPr>
              <a:lnSpc>
                <a:spcPts val="3000"/>
              </a:lnSpc>
            </a:pPr>
            <a:r>
              <a:rPr lang="en-US" altLang="zh-CN" dirty="0" smtClean="0">
                <a:latin typeface="方正黑体简体" panose="03000509000000000000" pitchFamily="65" charset="-122"/>
                <a:ea typeface="方正黑体简体" panose="03000509000000000000" pitchFamily="65" charset="-122"/>
              </a:rPr>
              <a:t>       </a:t>
            </a:r>
            <a:r>
              <a:rPr lang="zh-CN" altLang="zh-CN" dirty="0" smtClean="0">
                <a:latin typeface="方正黑体简体" panose="03000509000000000000" pitchFamily="65" charset="-122"/>
                <a:ea typeface="方正黑体简体" panose="03000509000000000000" pitchFamily="65" charset="-122"/>
              </a:rPr>
              <a:t>水平衡测试是加强用水科学管理，最大限度地节约有水和合理用水的一项基础工作。它涉及到用水单位管理的各个方面，同时也表现出较强的综合性、技术性。通过水平衡测试应达到以下目的：</a:t>
            </a:r>
            <a:endParaRPr lang="zh-CN" altLang="en-US" dirty="0" smtClean="0">
              <a:latin typeface="方正黑体简体" panose="03000509000000000000" pitchFamily="65" charset="-122"/>
              <a:ea typeface="方正黑体简体" panose="03000509000000000000" pitchFamily="65" charset="-122"/>
            </a:endParaRPr>
          </a:p>
          <a:p>
            <a:endParaRPr lang="zh-CN" altLang="en-US" dirty="0"/>
          </a:p>
        </p:txBody>
      </p:sp>
      <p:sp>
        <p:nvSpPr>
          <p:cNvPr id="22" name="椭圆 21"/>
          <p:cNvSpPr/>
          <p:nvPr/>
        </p:nvSpPr>
        <p:spPr>
          <a:xfrm>
            <a:off x="768995" y="3284984"/>
            <a:ext cx="1728192" cy="1656185"/>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solidFill>
                  <a:schemeClr val="accent2"/>
                </a:solidFill>
                <a:latin typeface="方正大黑简体" panose="03000509000000000000" pitchFamily="65" charset="-122"/>
                <a:ea typeface="方正大黑简体" panose="03000509000000000000" pitchFamily="65" charset="-122"/>
              </a:rPr>
              <a:t>水平衡测试目的和作用</a:t>
            </a:r>
            <a:endParaRPr lang="zh-CN" altLang="en-US" b="1" dirty="0">
              <a:solidFill>
                <a:schemeClr val="accent2"/>
              </a:solidFill>
              <a:latin typeface="方正大黑简体" panose="03000509000000000000" pitchFamily="65" charset="-122"/>
              <a:ea typeface="方正大黑简体" panose="03000509000000000000" pitchFamily="65" charset="-122"/>
            </a:endParaRPr>
          </a:p>
        </p:txBody>
      </p: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4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Horizontal)">
                                      <p:cBhvr>
                                        <p:cTn id="13" dur="500"/>
                                        <p:tgtEl>
                                          <p:spTgt spid="5"/>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p:bldP spid="10" grpId="0"/>
      <p:bldP spid="11" grpId="0"/>
      <p:bldP spid="12" grpId="0"/>
      <p:bldP spid="13" grpId="0" animBg="1"/>
      <p:bldP spid="14" grpId="0"/>
      <p:bldP spid="15" grpId="0" animBg="1"/>
      <p:bldP spid="16" grpId="0" animBg="1"/>
      <p:bldP spid="17" grpId="0" animBg="1"/>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55327" y="1412776"/>
            <a:ext cx="5102700" cy="1656184"/>
          </a:xfrm>
          <a:prstGeom prst="rect">
            <a:avLst/>
          </a:prstGeom>
          <a:solidFill>
            <a:schemeClr val="accent2"/>
          </a:solidFill>
          <a:ln w="12700">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六边形 3"/>
          <p:cNvSpPr/>
          <p:nvPr/>
        </p:nvSpPr>
        <p:spPr>
          <a:xfrm>
            <a:off x="1498943" y="2502288"/>
            <a:ext cx="2702615" cy="1646792"/>
          </a:xfrm>
          <a:prstGeom prst="hexagon">
            <a:avLst/>
          </a:prstGeom>
          <a:solidFill>
            <a:schemeClr val="accent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r>
              <a:rPr lang="zh-CN" altLang="zh-CN" sz="2000" dirty="0">
                <a:latin typeface="方正大黑简体" panose="03000509000000000000" pitchFamily="65" charset="-122"/>
                <a:ea typeface="方正大黑简体" panose="03000509000000000000" pitchFamily="65" charset="-122"/>
              </a:rPr>
              <a:t>节水管理部门</a:t>
            </a:r>
            <a:r>
              <a:rPr lang="zh-CN" altLang="zh-CN" sz="2000" dirty="0" smtClean="0">
                <a:latin typeface="方正大黑简体" panose="03000509000000000000" pitchFamily="65" charset="-122"/>
                <a:ea typeface="方正大黑简体" panose="03000509000000000000" pitchFamily="65" charset="-122"/>
              </a:rPr>
              <a:t>的</a:t>
            </a:r>
            <a:endParaRPr lang="en-US" altLang="zh-CN" sz="2000" dirty="0" smtClean="0">
              <a:latin typeface="方正大黑简体" panose="03000509000000000000" pitchFamily="65" charset="-122"/>
              <a:ea typeface="方正大黑简体" panose="03000509000000000000" pitchFamily="65" charset="-122"/>
            </a:endParaRPr>
          </a:p>
          <a:p>
            <a:r>
              <a:rPr lang="en-US" altLang="zh-CN" sz="2000" dirty="0">
                <a:latin typeface="方正大黑简体" panose="03000509000000000000" pitchFamily="65" charset="-122"/>
                <a:ea typeface="方正大黑简体" panose="03000509000000000000" pitchFamily="65" charset="-122"/>
              </a:rPr>
              <a:t> </a:t>
            </a:r>
            <a:r>
              <a:rPr lang="en-US" altLang="zh-CN" sz="2000" dirty="0" smtClean="0">
                <a:latin typeface="方正大黑简体" panose="03000509000000000000" pitchFamily="65" charset="-122"/>
                <a:ea typeface="方正大黑简体" panose="03000509000000000000" pitchFamily="65" charset="-122"/>
              </a:rPr>
              <a:t>    </a:t>
            </a:r>
            <a:r>
              <a:rPr lang="zh-CN" altLang="zh-CN" sz="2000" dirty="0" smtClean="0">
                <a:latin typeface="方正大黑简体" panose="03000509000000000000" pitchFamily="65" charset="-122"/>
                <a:ea typeface="方正大黑简体" panose="03000509000000000000" pitchFamily="65" charset="-122"/>
              </a:rPr>
              <a:t>主</a:t>
            </a:r>
            <a:r>
              <a:rPr lang="zh-CN" altLang="zh-CN" sz="2000" dirty="0">
                <a:latin typeface="方正大黑简体" panose="03000509000000000000" pitchFamily="65" charset="-122"/>
                <a:ea typeface="方正大黑简体" panose="03000509000000000000" pitchFamily="65" charset="-122"/>
              </a:rPr>
              <a:t>要任务</a:t>
            </a:r>
            <a:endParaRPr lang="zh-CN" altLang="en-US" sz="2000" b="1" dirty="0">
              <a:latin typeface="方正大黑简体" panose="03000509000000000000" pitchFamily="65" charset="-122"/>
              <a:ea typeface="方正大黑简体" panose="03000509000000000000" pitchFamily="65" charset="-122"/>
            </a:endParaRPr>
          </a:p>
        </p:txBody>
      </p:sp>
      <p:cxnSp>
        <p:nvCxnSpPr>
          <p:cNvPr id="5" name="直接箭头连接符 4"/>
          <p:cNvCxnSpPr>
            <a:stCxn id="4" idx="5"/>
            <a:endCxn id="2" idx="1"/>
          </p:cNvCxnSpPr>
          <p:nvPr/>
        </p:nvCxnSpPr>
        <p:spPr>
          <a:xfrm flipV="1">
            <a:off x="3789860" y="2240868"/>
            <a:ext cx="1165467" cy="26142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4" idx="1"/>
            <a:endCxn id="12" idx="1"/>
          </p:cNvCxnSpPr>
          <p:nvPr/>
        </p:nvCxnSpPr>
        <p:spPr>
          <a:xfrm>
            <a:off x="3789860" y="4149080"/>
            <a:ext cx="1164382" cy="14401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954242" y="3501008"/>
            <a:ext cx="5102700" cy="1584176"/>
          </a:xfrm>
          <a:prstGeom prst="rect">
            <a:avLst/>
          </a:prstGeom>
          <a:solidFill>
            <a:schemeClr val="accent2"/>
          </a:solidFill>
          <a:ln w="12700">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TextBox 8"/>
          <p:cNvSpPr txBox="1"/>
          <p:nvPr/>
        </p:nvSpPr>
        <p:spPr>
          <a:xfrm>
            <a:off x="5161483" y="1628800"/>
            <a:ext cx="4752528" cy="1200329"/>
          </a:xfrm>
          <a:prstGeom prst="rect">
            <a:avLst/>
          </a:prstGeom>
          <a:noFill/>
        </p:spPr>
        <p:txBody>
          <a:bodyPr wrap="square" rtlCol="0">
            <a:spAutoFit/>
          </a:bodyPr>
          <a:lstStyle/>
          <a:p>
            <a:pPr algn="just"/>
            <a:r>
              <a:rPr lang="en-US" altLang="zh-CN" dirty="0" smtClean="0">
                <a:solidFill>
                  <a:schemeClr val="bg1"/>
                </a:solidFill>
                <a:latin typeface="方正黑体简体" panose="03000509000000000000" pitchFamily="65" charset="-122"/>
                <a:ea typeface="方正黑体简体" panose="03000509000000000000" pitchFamily="65" charset="-122"/>
              </a:rPr>
              <a:t>1</a:t>
            </a:r>
            <a:r>
              <a:rPr lang="zh-CN" altLang="en-US" dirty="0" smtClean="0">
                <a:solidFill>
                  <a:schemeClr val="bg1"/>
                </a:solidFill>
                <a:latin typeface="方正黑体简体" panose="03000509000000000000" pitchFamily="65" charset="-122"/>
                <a:ea typeface="方正黑体简体" panose="03000509000000000000" pitchFamily="65" charset="-122"/>
              </a:rPr>
              <a:t>、依据相关的法律、法规和技术规范，结合本市具体情况，制定开展水平衡测试规划、计划，规定测试起止时间和重点，分期分批组织实施。</a:t>
            </a:r>
            <a:endParaRPr lang="zh-CN" altLang="en-US" dirty="0">
              <a:solidFill>
                <a:schemeClr val="bg1"/>
              </a:solidFill>
              <a:latin typeface="方正黑体简体" panose="03000509000000000000" pitchFamily="65" charset="-122"/>
              <a:ea typeface="方正黑体简体" panose="03000509000000000000" pitchFamily="65" charset="-122"/>
            </a:endParaRPr>
          </a:p>
        </p:txBody>
      </p:sp>
      <p:sp>
        <p:nvSpPr>
          <p:cNvPr id="10" name="TextBox 9"/>
          <p:cNvSpPr txBox="1"/>
          <p:nvPr/>
        </p:nvSpPr>
        <p:spPr>
          <a:xfrm>
            <a:off x="5161483" y="3573016"/>
            <a:ext cx="4752528" cy="1477328"/>
          </a:xfrm>
          <a:prstGeom prst="rect">
            <a:avLst/>
          </a:prstGeom>
          <a:noFill/>
        </p:spPr>
        <p:txBody>
          <a:bodyPr wrap="square" rtlCol="0">
            <a:spAutoFit/>
          </a:bodyPr>
          <a:lstStyle/>
          <a:p>
            <a:pPr algn="just"/>
            <a:r>
              <a:rPr lang="en-US" altLang="zh-CN" dirty="0" smtClean="0">
                <a:solidFill>
                  <a:schemeClr val="bg1"/>
                </a:solidFill>
                <a:latin typeface="方正黑体简体" panose="03000509000000000000" pitchFamily="65" charset="-122"/>
                <a:ea typeface="方正黑体简体" panose="03000509000000000000" pitchFamily="65" charset="-122"/>
              </a:rPr>
              <a:t>2</a:t>
            </a:r>
            <a:r>
              <a:rPr lang="zh-CN" altLang="en-US" dirty="0" smtClean="0">
                <a:solidFill>
                  <a:schemeClr val="bg1"/>
                </a:solidFill>
                <a:latin typeface="方正黑体简体" panose="03000509000000000000" pitchFamily="65" charset="-122"/>
                <a:ea typeface="方正黑体简体" panose="03000509000000000000" pitchFamily="65" charset="-122"/>
              </a:rPr>
              <a:t>、检查验收。单位测试完成后，要备齐所有测试资料和“报告书”申请验收。验收合格者，城市节水管理部门发给“合格证”，对验收不合格的要限期完成。逾期未完成的按有关规定给予处罚。</a:t>
            </a:r>
            <a:endParaRPr lang="zh-CN" altLang="en-US" dirty="0">
              <a:solidFill>
                <a:schemeClr val="bg1"/>
              </a:solidFill>
              <a:latin typeface="方正黑体简体" panose="03000509000000000000" pitchFamily="65" charset="-122"/>
              <a:ea typeface="方正黑体简体" panose="03000509000000000000" pitchFamily="65" charset="-122"/>
            </a:endParaRPr>
          </a:p>
        </p:txBody>
      </p: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圆角矩形 44"/>
          <p:cNvSpPr/>
          <p:nvPr/>
        </p:nvSpPr>
        <p:spPr bwMode="auto">
          <a:xfrm>
            <a:off x="408955" y="3861048"/>
            <a:ext cx="3024336" cy="259228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endParaRPr>
          </a:p>
        </p:txBody>
      </p:sp>
      <p:sp>
        <p:nvSpPr>
          <p:cNvPr id="44" name="圆角矩形 43"/>
          <p:cNvSpPr/>
          <p:nvPr/>
        </p:nvSpPr>
        <p:spPr bwMode="auto">
          <a:xfrm>
            <a:off x="9265939" y="3789040"/>
            <a:ext cx="2088232" cy="259228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cap="flat" cmpd="sng" algn="ctr">
            <a:solidFill>
              <a:schemeClr val="bg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endParaRPr>
          </a:p>
        </p:txBody>
      </p:sp>
      <p:sp>
        <p:nvSpPr>
          <p:cNvPr id="43" name="圆角矩形 42"/>
          <p:cNvSpPr/>
          <p:nvPr/>
        </p:nvSpPr>
        <p:spPr bwMode="auto">
          <a:xfrm>
            <a:off x="6601643" y="3861048"/>
            <a:ext cx="2088232" cy="259228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endParaRPr>
          </a:p>
        </p:txBody>
      </p:sp>
      <p:sp>
        <p:nvSpPr>
          <p:cNvPr id="42" name="圆角矩形 41"/>
          <p:cNvSpPr/>
          <p:nvPr/>
        </p:nvSpPr>
        <p:spPr bwMode="auto">
          <a:xfrm>
            <a:off x="3793331" y="3861048"/>
            <a:ext cx="2088232" cy="259228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endParaRPr>
          </a:p>
        </p:txBody>
      </p:sp>
      <p:grpSp>
        <p:nvGrpSpPr>
          <p:cNvPr id="8" name="Group 11"/>
          <p:cNvGrpSpPr/>
          <p:nvPr/>
        </p:nvGrpSpPr>
        <p:grpSpPr>
          <a:xfrm>
            <a:off x="1129035" y="1892439"/>
            <a:ext cx="1563780" cy="1789788"/>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17" name="Text Placeholder 4"/>
          <p:cNvSpPr txBox="1"/>
          <p:nvPr/>
        </p:nvSpPr>
        <p:spPr>
          <a:xfrm>
            <a:off x="1153368" y="2738165"/>
            <a:ext cx="1532067" cy="29599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zh-CN" sz="1800" dirty="0" smtClean="0">
                <a:solidFill>
                  <a:schemeClr val="bg1"/>
                </a:solidFill>
                <a:latin typeface="方正大黑简体" panose="03000509000000000000" pitchFamily="65" charset="-122"/>
                <a:ea typeface="方正大黑简体" panose="03000509000000000000" pitchFamily="65" charset="-122"/>
              </a:rPr>
              <a:t>准备阶段</a:t>
            </a:r>
            <a:endParaRPr lang="en-GB" altLang="zh-CN" sz="1800" b="1" dirty="0">
              <a:solidFill>
                <a:schemeClr val="bg1"/>
              </a:solidFill>
              <a:latin typeface="方正大黑简体" panose="03000509000000000000" pitchFamily="65" charset="-122"/>
              <a:ea typeface="方正大黑简体" panose="03000509000000000000" pitchFamily="65" charset="-122"/>
            </a:endParaRPr>
          </a:p>
        </p:txBody>
      </p:sp>
      <p:sp>
        <p:nvSpPr>
          <p:cNvPr id="22" name="TextBox 21"/>
          <p:cNvSpPr txBox="1"/>
          <p:nvPr/>
        </p:nvSpPr>
        <p:spPr>
          <a:xfrm>
            <a:off x="552971" y="3980671"/>
            <a:ext cx="2736304" cy="2400657"/>
          </a:xfrm>
          <a:prstGeom prst="rect">
            <a:avLst/>
          </a:prstGeom>
          <a:noFill/>
        </p:spPr>
        <p:txBody>
          <a:bodyPr wrap="square" lIns="0" tIns="0" rIns="0" bIns="0" rtlCol="0">
            <a:spAutoFit/>
          </a:bodyPr>
          <a:lstStyle/>
          <a:p>
            <a:pPr algn="just">
              <a:lnSpc>
                <a:spcPct val="120000"/>
              </a:lnSpc>
            </a:pPr>
            <a:r>
              <a:rPr lang="en-US" altLang="zh-CN" sz="1000" dirty="0" smtClean="0">
                <a:latin typeface="方正黑体简体" panose="03000509000000000000" pitchFamily="65" charset="-122"/>
                <a:ea typeface="方正黑体简体" panose="03000509000000000000" pitchFamily="65" charset="-122"/>
              </a:rPr>
              <a:t>    </a:t>
            </a:r>
            <a:r>
              <a:rPr lang="zh-CN" altLang="zh-CN" sz="1000" dirty="0" smtClean="0">
                <a:latin typeface="方正黑体简体" panose="03000509000000000000" pitchFamily="65" charset="-122"/>
                <a:ea typeface="方正黑体简体" panose="03000509000000000000" pitchFamily="65" charset="-122"/>
              </a:rPr>
              <a:t>要</a:t>
            </a:r>
            <a:r>
              <a:rPr lang="zh-CN" altLang="zh-CN" sz="1000" dirty="0">
                <a:latin typeface="方正黑体简体" panose="03000509000000000000" pitchFamily="65" charset="-122"/>
                <a:ea typeface="方正黑体简体" panose="03000509000000000000" pitchFamily="65" charset="-122"/>
              </a:rPr>
              <a:t>搞好“三落实”。一是组织落实：测试单位应成立专门机构，负责测试的组织领导，全面协调，测试实施、督促检查等。为了便于开展工作，该机构由主管领导，节水主管部门负责人、车间（部门）主任组成领导班子和包括管水人员、统计人员、工程技术人员，车间及班级组长和用水，管水人员在内的测试班子。二是技术落实：就是要掌握测试方法，了解测试表格图，摸清用水工艺、设备厂、设施及用水情况，进行人员培训等。三是测试方案落实：就是明确测点和内容，选好测试仪器，确定测试的日期和次数，做好人员的分工和协调配合等。除“三落实”外，还要健全测试手段，校验计量水表，使之达到规范要求。</a:t>
            </a:r>
            <a:endParaRPr lang="en-US" altLang="zh-CN" sz="1000" dirty="0">
              <a:solidFill>
                <a:schemeClr val="tx1">
                  <a:lumMod val="85000"/>
                  <a:lumOff val="15000"/>
                </a:schemeClr>
              </a:solidFill>
              <a:latin typeface="方正黑体简体" panose="03000509000000000000" pitchFamily="65" charset="-122"/>
              <a:ea typeface="方正黑体简体" panose="03000509000000000000" pitchFamily="65" charset="-122"/>
            </a:endParaRPr>
          </a:p>
        </p:txBody>
      </p:sp>
      <p:grpSp>
        <p:nvGrpSpPr>
          <p:cNvPr id="27" name="Group 11"/>
          <p:cNvGrpSpPr/>
          <p:nvPr/>
        </p:nvGrpSpPr>
        <p:grpSpPr>
          <a:xfrm>
            <a:off x="4029751" y="1916832"/>
            <a:ext cx="1563780" cy="1789788"/>
            <a:chOff x="1743076" y="2991066"/>
            <a:chExt cx="1414666" cy="1619124"/>
          </a:xfrm>
        </p:grpSpPr>
        <p:sp>
          <p:nvSpPr>
            <p:cNvPr id="28"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9"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30" name="Text Placeholder 4"/>
          <p:cNvSpPr txBox="1"/>
          <p:nvPr/>
        </p:nvSpPr>
        <p:spPr>
          <a:xfrm>
            <a:off x="4054084" y="2762558"/>
            <a:ext cx="1532067" cy="29599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800" dirty="0" smtClean="0">
                <a:solidFill>
                  <a:schemeClr val="bg1"/>
                </a:solidFill>
                <a:latin typeface="方正大黑简体" panose="03000509000000000000" pitchFamily="65" charset="-122"/>
                <a:ea typeface="方正大黑简体" panose="03000509000000000000" pitchFamily="65" charset="-122"/>
              </a:rPr>
              <a:t>实施</a:t>
            </a:r>
            <a:r>
              <a:rPr lang="zh-CN" altLang="zh-CN" sz="1800" dirty="0" smtClean="0">
                <a:solidFill>
                  <a:schemeClr val="bg1"/>
                </a:solidFill>
                <a:latin typeface="方正大黑简体" panose="03000509000000000000" pitchFamily="65" charset="-122"/>
                <a:ea typeface="方正大黑简体" panose="03000509000000000000" pitchFamily="65" charset="-122"/>
              </a:rPr>
              <a:t>阶段</a:t>
            </a:r>
            <a:endParaRPr lang="en-GB" altLang="zh-CN" sz="1800" b="1" dirty="0">
              <a:solidFill>
                <a:schemeClr val="bg1"/>
              </a:solidFill>
              <a:latin typeface="方正大黑简体" panose="03000509000000000000" pitchFamily="65" charset="-122"/>
              <a:ea typeface="方正大黑简体" panose="03000509000000000000" pitchFamily="65" charset="-122"/>
            </a:endParaRPr>
          </a:p>
        </p:txBody>
      </p:sp>
      <p:grpSp>
        <p:nvGrpSpPr>
          <p:cNvPr id="31" name="Group 11"/>
          <p:cNvGrpSpPr/>
          <p:nvPr/>
        </p:nvGrpSpPr>
        <p:grpSpPr>
          <a:xfrm>
            <a:off x="6817667" y="1916832"/>
            <a:ext cx="1563780" cy="1789788"/>
            <a:chOff x="1743076" y="2991066"/>
            <a:chExt cx="1414666" cy="1619124"/>
          </a:xfrm>
        </p:grpSpPr>
        <p:sp>
          <p:nvSpPr>
            <p:cNvPr id="32"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3"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34" name="Text Placeholder 4"/>
          <p:cNvSpPr txBox="1"/>
          <p:nvPr/>
        </p:nvSpPr>
        <p:spPr>
          <a:xfrm>
            <a:off x="6842000" y="2762558"/>
            <a:ext cx="1532067" cy="29599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800" dirty="0" smtClean="0">
                <a:solidFill>
                  <a:schemeClr val="bg1"/>
                </a:solidFill>
                <a:latin typeface="方正大黑简体" panose="03000509000000000000" pitchFamily="65" charset="-122"/>
                <a:ea typeface="方正大黑简体" panose="03000509000000000000" pitchFamily="65" charset="-122"/>
              </a:rPr>
              <a:t>汇总</a:t>
            </a:r>
            <a:r>
              <a:rPr lang="zh-CN" altLang="zh-CN" sz="1800" dirty="0" smtClean="0">
                <a:solidFill>
                  <a:schemeClr val="bg1"/>
                </a:solidFill>
                <a:latin typeface="方正大黑简体" panose="03000509000000000000" pitchFamily="65" charset="-122"/>
                <a:ea typeface="方正大黑简体" panose="03000509000000000000" pitchFamily="65" charset="-122"/>
              </a:rPr>
              <a:t>阶段</a:t>
            </a:r>
            <a:endParaRPr lang="en-GB" altLang="zh-CN" sz="1800" b="1" dirty="0">
              <a:solidFill>
                <a:schemeClr val="bg1"/>
              </a:solidFill>
              <a:latin typeface="方正大黑简体" panose="03000509000000000000" pitchFamily="65" charset="-122"/>
              <a:ea typeface="方正大黑简体" panose="03000509000000000000" pitchFamily="65" charset="-122"/>
            </a:endParaRPr>
          </a:p>
        </p:txBody>
      </p:sp>
      <p:grpSp>
        <p:nvGrpSpPr>
          <p:cNvPr id="35" name="Group 11"/>
          <p:cNvGrpSpPr/>
          <p:nvPr/>
        </p:nvGrpSpPr>
        <p:grpSpPr>
          <a:xfrm>
            <a:off x="9553971" y="1855236"/>
            <a:ext cx="1563780" cy="1789788"/>
            <a:chOff x="1743076" y="2991066"/>
            <a:chExt cx="1414666" cy="1619124"/>
          </a:xfrm>
        </p:grpSpPr>
        <p:sp>
          <p:nvSpPr>
            <p:cNvPr id="36"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7"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38" name="Text Placeholder 4"/>
          <p:cNvSpPr txBox="1"/>
          <p:nvPr/>
        </p:nvSpPr>
        <p:spPr>
          <a:xfrm>
            <a:off x="9578304" y="2700962"/>
            <a:ext cx="1532067" cy="29599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800" dirty="0" smtClean="0">
                <a:solidFill>
                  <a:schemeClr val="bg1"/>
                </a:solidFill>
                <a:latin typeface="方正大黑简体" panose="03000509000000000000" pitchFamily="65" charset="-122"/>
                <a:ea typeface="方正大黑简体" panose="03000509000000000000" pitchFamily="65" charset="-122"/>
              </a:rPr>
              <a:t>评价</a:t>
            </a:r>
            <a:r>
              <a:rPr lang="zh-CN" altLang="zh-CN" sz="1800" dirty="0" smtClean="0">
                <a:solidFill>
                  <a:schemeClr val="bg1"/>
                </a:solidFill>
                <a:latin typeface="方正大黑简体" panose="03000509000000000000" pitchFamily="65" charset="-122"/>
                <a:ea typeface="方正大黑简体" panose="03000509000000000000" pitchFamily="65" charset="-122"/>
              </a:rPr>
              <a:t>阶段</a:t>
            </a:r>
            <a:endParaRPr lang="en-GB" altLang="zh-CN" sz="1800" b="1" dirty="0">
              <a:solidFill>
                <a:schemeClr val="bg1"/>
              </a:solidFill>
              <a:latin typeface="方正大黑简体" panose="03000509000000000000" pitchFamily="65" charset="-122"/>
              <a:ea typeface="方正大黑简体" panose="03000509000000000000" pitchFamily="65" charset="-122"/>
            </a:endParaRPr>
          </a:p>
        </p:txBody>
      </p:sp>
      <p:sp>
        <p:nvSpPr>
          <p:cNvPr id="39" name="TextBox 38"/>
          <p:cNvSpPr txBox="1"/>
          <p:nvPr/>
        </p:nvSpPr>
        <p:spPr>
          <a:xfrm>
            <a:off x="3721323" y="4005064"/>
            <a:ext cx="2160240" cy="1015663"/>
          </a:xfrm>
          <a:prstGeom prst="rect">
            <a:avLst/>
          </a:prstGeom>
          <a:noFill/>
        </p:spPr>
        <p:txBody>
          <a:bodyPr wrap="square" rtlCol="0">
            <a:spAutoFit/>
          </a:bodyPr>
          <a:lstStyle/>
          <a:p>
            <a:pPr algn="just"/>
            <a:r>
              <a:rPr lang="en-US" altLang="zh-CN" sz="1200" dirty="0" smtClean="0">
                <a:latin typeface="方正黑体简体" panose="03000509000000000000" pitchFamily="65" charset="-122"/>
                <a:ea typeface="方正黑体简体" panose="03000509000000000000" pitchFamily="65" charset="-122"/>
              </a:rPr>
              <a:t>       </a:t>
            </a:r>
            <a:r>
              <a:rPr lang="zh-CN" altLang="zh-CN" sz="1200" dirty="0" smtClean="0">
                <a:latin typeface="方正黑体简体" panose="03000509000000000000" pitchFamily="65" charset="-122"/>
                <a:ea typeface="方正黑体简体" panose="03000509000000000000" pitchFamily="65" charset="-122"/>
              </a:rPr>
              <a:t>根</a:t>
            </a:r>
            <a:r>
              <a:rPr lang="zh-CN" altLang="zh-CN" sz="1200" dirty="0">
                <a:latin typeface="方正黑体简体" panose="03000509000000000000" pitchFamily="65" charset="-122"/>
                <a:ea typeface="方正黑体简体" panose="03000509000000000000" pitchFamily="65" charset="-122"/>
              </a:rPr>
              <a:t>据拟定的测试方案，在规定的时间内进行测试，并做好测试数据的记录。对测试中出现的问题，要妥善处理，必要时作测试说明。</a:t>
            </a:r>
            <a:endParaRPr lang="zh-CN" altLang="en-US" sz="1200" dirty="0">
              <a:latin typeface="方正黑体简体" panose="03000509000000000000" pitchFamily="65" charset="-122"/>
              <a:ea typeface="方正黑体简体" panose="03000509000000000000" pitchFamily="65" charset="-122"/>
            </a:endParaRPr>
          </a:p>
        </p:txBody>
      </p:sp>
      <p:sp>
        <p:nvSpPr>
          <p:cNvPr id="40" name="TextBox 39"/>
          <p:cNvSpPr txBox="1"/>
          <p:nvPr/>
        </p:nvSpPr>
        <p:spPr>
          <a:xfrm>
            <a:off x="6745659" y="4077072"/>
            <a:ext cx="1872208" cy="830997"/>
          </a:xfrm>
          <a:prstGeom prst="rect">
            <a:avLst/>
          </a:prstGeom>
          <a:noFill/>
        </p:spPr>
        <p:txBody>
          <a:bodyPr wrap="square" rtlCol="0">
            <a:spAutoFit/>
          </a:bodyPr>
          <a:lstStyle/>
          <a:p>
            <a:r>
              <a:rPr lang="en-US" altLang="zh-CN" sz="1200" dirty="0" smtClean="0">
                <a:latin typeface="方正黑体简体" panose="03000509000000000000" pitchFamily="65" charset="-122"/>
                <a:ea typeface="方正黑体简体" panose="03000509000000000000" pitchFamily="65" charset="-122"/>
              </a:rPr>
              <a:t>       </a:t>
            </a:r>
            <a:r>
              <a:rPr lang="zh-CN" altLang="zh-CN" sz="1200" dirty="0" smtClean="0">
                <a:latin typeface="方正黑体简体" panose="03000509000000000000" pitchFamily="65" charset="-122"/>
                <a:ea typeface="方正黑体简体" panose="03000509000000000000" pitchFamily="65" charset="-122"/>
              </a:rPr>
              <a:t>以</a:t>
            </a:r>
            <a:r>
              <a:rPr lang="zh-CN" altLang="zh-CN" sz="1200" dirty="0">
                <a:latin typeface="方正黑体简体" panose="03000509000000000000" pitchFamily="65" charset="-122"/>
                <a:ea typeface="方正黑体简体" panose="03000509000000000000" pitchFamily="65" charset="-122"/>
              </a:rPr>
              <a:t>测试得到的水量数据按用水单元的层次汇总，并填写在《水平衡测试报告书》上。</a:t>
            </a:r>
            <a:endParaRPr lang="zh-CN" altLang="en-US" sz="1200" dirty="0">
              <a:latin typeface="方正黑体简体" panose="03000509000000000000" pitchFamily="65" charset="-122"/>
              <a:ea typeface="方正黑体简体" panose="03000509000000000000" pitchFamily="65" charset="-122"/>
            </a:endParaRPr>
          </a:p>
        </p:txBody>
      </p:sp>
      <p:sp>
        <p:nvSpPr>
          <p:cNvPr id="41" name="TextBox 40"/>
          <p:cNvSpPr txBox="1"/>
          <p:nvPr/>
        </p:nvSpPr>
        <p:spPr>
          <a:xfrm>
            <a:off x="9481963" y="4028871"/>
            <a:ext cx="1800200" cy="1200329"/>
          </a:xfrm>
          <a:prstGeom prst="rect">
            <a:avLst/>
          </a:prstGeom>
          <a:noFill/>
        </p:spPr>
        <p:txBody>
          <a:bodyPr wrap="square" rtlCol="0">
            <a:spAutoFit/>
          </a:bodyPr>
          <a:lstStyle/>
          <a:p>
            <a:r>
              <a:rPr lang="zh-CN" altLang="zh-CN" sz="1200" dirty="0">
                <a:latin typeface="方正黑体简体" panose="03000509000000000000" pitchFamily="65" charset="-122"/>
                <a:ea typeface="方正黑体简体" panose="03000509000000000000" pitchFamily="65" charset="-122"/>
              </a:rPr>
              <a:t>以水平衡测试结果为基础，对用水单元进行合理用水评价，找出不合理用水造成浪费的水量和原因，制定出改进计划和规划。</a:t>
            </a:r>
            <a:endParaRPr lang="zh-CN" altLang="en-US" sz="1200" dirty="0">
              <a:latin typeface="方正黑体简体" panose="03000509000000000000" pitchFamily="65" charset="-122"/>
              <a:ea typeface="方正黑体简体" panose="03000509000000000000" pitchFamily="65" charset="-122"/>
            </a:endParaRPr>
          </a:p>
        </p:txBody>
      </p:sp>
      <p:sp>
        <p:nvSpPr>
          <p:cNvPr id="46" name="Rectangle 6"/>
          <p:cNvSpPr txBox="1">
            <a:spLocks noChangeArrowheads="1"/>
          </p:cNvSpPr>
          <p:nvPr/>
        </p:nvSpPr>
        <p:spPr bwMode="auto">
          <a:xfrm>
            <a:off x="4729435" y="620366"/>
            <a:ext cx="4896544" cy="360362"/>
          </a:xfrm>
          <a:prstGeom prst="rect">
            <a:avLst/>
          </a:prstGeom>
          <a:noFill/>
          <a:ln w="9525">
            <a:noFill/>
            <a:miter lim="800000"/>
          </a:ln>
        </p:spPr>
        <p:txBody>
          <a:bodyPr/>
          <a:lstStyle/>
          <a:p>
            <a:r>
              <a:rPr lang="zh-CN" altLang="zh-CN" sz="3200" dirty="0">
                <a:solidFill>
                  <a:schemeClr val="accent6">
                    <a:lumMod val="75000"/>
                  </a:schemeClr>
                </a:solidFill>
                <a:latin typeface="方正大黑简体" panose="03000509000000000000" pitchFamily="65" charset="-122"/>
                <a:ea typeface="方正大黑简体" panose="03000509000000000000" pitchFamily="65" charset="-122"/>
              </a:rPr>
              <a:t>水平衡测试程序</a:t>
            </a:r>
            <a:r>
              <a:rPr lang="en-US" altLang="zh-CN" sz="3200" dirty="0"/>
              <a:t/>
            </a:r>
            <a:br>
              <a:rPr lang="en-US" altLang="zh-CN" sz="3200" dirty="0"/>
            </a:br>
            <a:endParaRPr lang="en-US" sz="3200" dirty="0">
              <a:solidFill>
                <a:srgbClr val="194D39"/>
              </a:solidFill>
              <a:latin typeface="Arial Black" panose="020B0A04020102020204" pitchFamily="34" charset="0"/>
              <a:ea typeface="HY헤드라인M" pitchFamily="2" charset="-127"/>
            </a:endParaRPr>
          </a:p>
        </p:txBody>
      </p: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downRight)">
                                      <p:cBhvr>
                                        <p:cTn id="14" dur="500"/>
                                        <p:tgtEl>
                                          <p:spTgt spid="22"/>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xEl>
                                              <p:pRg st="0" end="0"/>
                                            </p:txEl>
                                          </p:spTgt>
                                        </p:tgtEl>
                                        <p:attrNameLst>
                                          <p:attrName>style.visibility</p:attrName>
                                        </p:attrNameLst>
                                      </p:cBhvr>
                                      <p:to>
                                        <p:strVal val="visible"/>
                                      </p:to>
                                    </p:set>
                                    <p:animEffect transition="in" filter="fade">
                                      <p:cBhvr>
                                        <p:cTn id="21" dur="500"/>
                                        <p:tgtEl>
                                          <p:spTgt spid="30">
                                            <p:txEl>
                                              <p:pRg st="0" end="0"/>
                                            </p:txEl>
                                          </p:spTgt>
                                        </p:tgtEl>
                                      </p:cBhvr>
                                    </p:animEffect>
                                  </p:childTnLst>
                                </p:cTn>
                              </p:par>
                            </p:childTnLst>
                          </p:cTn>
                        </p:par>
                        <p:par>
                          <p:cTn id="22" fill="hold">
                            <p:stCondLst>
                              <p:cond delay="1500"/>
                            </p:stCondLst>
                            <p:childTnLst>
                              <p:par>
                                <p:cTn id="23" presetID="9"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dissolv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fade">
                                      <p:cBhvr>
                                        <p:cTn id="28" dur="500"/>
                                        <p:tgtEl>
                                          <p:spTgt spid="34">
                                            <p:txEl>
                                              <p:pRg st="0" end="0"/>
                                            </p:txEl>
                                          </p:spTgt>
                                        </p:tgtEl>
                                      </p:cBhvr>
                                    </p:animEffect>
                                  </p:childTnLst>
                                </p:cTn>
                              </p:par>
                            </p:childTnLst>
                          </p:cTn>
                        </p:par>
                        <p:par>
                          <p:cTn id="29" fill="hold">
                            <p:stCondLst>
                              <p:cond delay="2000"/>
                            </p:stCondLst>
                            <p:childTnLst>
                              <p:par>
                                <p:cTn id="30" presetID="9" presetClass="entr" presetSubtype="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dissolve">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xEl>
                                              <p:pRg st="0" end="0"/>
                                            </p:txEl>
                                          </p:spTgt>
                                        </p:tgtEl>
                                        <p:attrNameLst>
                                          <p:attrName>style.visibility</p:attrName>
                                        </p:attrNameLst>
                                      </p:cBhvr>
                                      <p:to>
                                        <p:strVal val="visible"/>
                                      </p:to>
                                    </p:set>
                                    <p:animEffect transition="in" filter="fade">
                                      <p:cBhvr>
                                        <p:cTn id="35"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2" grpId="0"/>
      <p:bldP spid="30" grpId="0" build="p"/>
      <p:bldP spid="34" grpId="0" build="p"/>
      <p:bldP spid="3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数据 1"/>
          <p:cNvSpPr/>
          <p:nvPr/>
        </p:nvSpPr>
        <p:spPr>
          <a:xfrm rot="16200000" flipH="1">
            <a:off x="550927" y="2523915"/>
            <a:ext cx="443569" cy="151447"/>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841004" y="2204864"/>
            <a:ext cx="2304255" cy="3744416"/>
          </a:xfrm>
          <a:prstGeom prst="roundRect">
            <a:avLst>
              <a:gd name="adj" fmla="val 6769"/>
            </a:avLst>
          </a:prstGeom>
          <a:solidFill>
            <a:schemeClr val="accent2"/>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五边形 3"/>
          <p:cNvSpPr/>
          <p:nvPr/>
        </p:nvSpPr>
        <p:spPr>
          <a:xfrm>
            <a:off x="696989" y="2484362"/>
            <a:ext cx="1968803" cy="349841"/>
          </a:xfrm>
          <a:prstGeom prst="homePlate">
            <a:avLst>
              <a:gd name="adj" fmla="val 3346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985019" y="3068960"/>
            <a:ext cx="1984414" cy="282128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000"/>
              </a:lnSpc>
            </a:pPr>
            <a:r>
              <a:rPr lang="en-US" altLang="zh-CN" sz="1200" dirty="0" smtClean="0">
                <a:solidFill>
                  <a:schemeClr val="bg1"/>
                </a:solidFill>
                <a:latin typeface="方正黑体简体" panose="03000509000000000000" pitchFamily="65" charset="-122"/>
                <a:ea typeface="方正黑体简体" panose="03000509000000000000" pitchFamily="65" charset="-122"/>
              </a:rPr>
              <a:t>       </a:t>
            </a:r>
            <a:r>
              <a:rPr lang="zh-CN" altLang="zh-CN" sz="1200" dirty="0" smtClean="0">
                <a:solidFill>
                  <a:schemeClr val="bg1"/>
                </a:solidFill>
                <a:latin typeface="方正黑体简体" panose="03000509000000000000" pitchFamily="65" charset="-122"/>
                <a:ea typeface="方正黑体简体" panose="03000509000000000000" pitchFamily="65" charset="-122"/>
              </a:rPr>
              <a:t>由于单位用水单元较多，测试工作量较大，有的单位很难做到各用水单元都同一个时间抄表，测试难免有误差。为保证测试质量，要求在测试阶段所得各类日取水量之和与同期单位实际日总取水量之差不大于</a:t>
            </a:r>
            <a:r>
              <a:rPr lang="en-US" altLang="zh-CN" sz="1200" dirty="0" smtClean="0">
                <a:solidFill>
                  <a:schemeClr val="bg1"/>
                </a:solidFill>
                <a:latin typeface="方正黑体简体" panose="03000509000000000000" pitchFamily="65" charset="-122"/>
                <a:ea typeface="方正黑体简体" panose="03000509000000000000" pitchFamily="65" charset="-122"/>
              </a:rPr>
              <a:t>10%</a:t>
            </a:r>
            <a:r>
              <a:rPr lang="zh-CN" altLang="zh-CN" sz="1200" dirty="0" smtClean="0">
                <a:solidFill>
                  <a:schemeClr val="bg1"/>
                </a:solidFill>
                <a:latin typeface="方正黑体简体" panose="03000509000000000000" pitchFamily="65" charset="-122"/>
                <a:ea typeface="方正黑体简体" panose="03000509000000000000" pitchFamily="65" charset="-122"/>
              </a:rPr>
              <a:t>，可认为测试结果符合要求。否则应继续查找有无漏测和计算错误，直到达到要求。</a:t>
            </a:r>
            <a:endParaRPr lang="en-US" altLang="zh-CN" sz="1200" dirty="0">
              <a:solidFill>
                <a:schemeClr val="bg1"/>
              </a:solidFill>
              <a:latin typeface="方正黑体简体" panose="03000509000000000000" pitchFamily="65" charset="-122"/>
              <a:ea typeface="方正黑体简体" panose="03000509000000000000" pitchFamily="65" charset="-122"/>
            </a:endParaRPr>
          </a:p>
        </p:txBody>
      </p:sp>
      <p:sp>
        <p:nvSpPr>
          <p:cNvPr id="6" name="TextBox 5"/>
          <p:cNvSpPr txBox="1"/>
          <p:nvPr/>
        </p:nvSpPr>
        <p:spPr>
          <a:xfrm>
            <a:off x="1061778" y="2551137"/>
            <a:ext cx="1294558"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zh-CN" sz="1600" dirty="0" smtClean="0"/>
              <a:t>测试结果校核</a:t>
            </a:r>
            <a:endParaRPr lang="zh-CN" altLang="en-US" sz="1600" dirty="0">
              <a:solidFill>
                <a:schemeClr val="bg1"/>
              </a:solidFill>
            </a:endParaRPr>
          </a:p>
        </p:txBody>
      </p:sp>
      <p:sp>
        <p:nvSpPr>
          <p:cNvPr id="16" name="流程图: 数据 15"/>
          <p:cNvSpPr/>
          <p:nvPr/>
        </p:nvSpPr>
        <p:spPr>
          <a:xfrm rot="16200000" flipH="1">
            <a:off x="3431247" y="2523915"/>
            <a:ext cx="443569" cy="151447"/>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3721324" y="2204864"/>
            <a:ext cx="2304255" cy="3744416"/>
          </a:xfrm>
          <a:prstGeom prst="roundRect">
            <a:avLst>
              <a:gd name="adj" fmla="val 6769"/>
            </a:avLst>
          </a:prstGeom>
          <a:solidFill>
            <a:schemeClr val="accent2"/>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边形 17"/>
          <p:cNvSpPr/>
          <p:nvPr/>
        </p:nvSpPr>
        <p:spPr>
          <a:xfrm>
            <a:off x="3577309" y="2484362"/>
            <a:ext cx="1968803" cy="349841"/>
          </a:xfrm>
          <a:prstGeom prst="homePlate">
            <a:avLst>
              <a:gd name="adj" fmla="val 3346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3865339" y="3068960"/>
            <a:ext cx="1944216" cy="179536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000"/>
              </a:lnSpc>
            </a:pPr>
            <a:r>
              <a:rPr lang="en-US" altLang="zh-CN" sz="1200" dirty="0" smtClean="0">
                <a:solidFill>
                  <a:schemeClr val="bg1"/>
                </a:solidFill>
                <a:latin typeface="方正黑体简体" panose="03000509000000000000" pitchFamily="65" charset="-122"/>
                <a:ea typeface="方正黑体简体" panose="03000509000000000000" pitchFamily="65" charset="-122"/>
              </a:rPr>
              <a:t>       </a:t>
            </a:r>
            <a:r>
              <a:rPr lang="zh-CN" altLang="zh-CN" sz="1200" dirty="0" smtClean="0">
                <a:solidFill>
                  <a:schemeClr val="bg1"/>
                </a:solidFill>
                <a:latin typeface="方正黑体简体" panose="03000509000000000000" pitchFamily="65" charset="-122"/>
                <a:ea typeface="方正黑体简体" panose="03000509000000000000" pitchFamily="65" charset="-122"/>
              </a:rPr>
              <a:t>各类用水按用途进行汇总分类，按照用水考核指标体系计算，分析用水合理水平。同时，参照各行业节约用水标准和用水的实际情况，确定各类排放水可回收利用的水量。</a:t>
            </a:r>
            <a:endParaRPr lang="en-US" altLang="zh-CN" sz="1200" dirty="0">
              <a:solidFill>
                <a:schemeClr val="bg1"/>
              </a:solidFill>
              <a:latin typeface="方正黑体简体" panose="03000509000000000000" pitchFamily="65" charset="-122"/>
              <a:ea typeface="方正黑体简体" panose="03000509000000000000" pitchFamily="65" charset="-122"/>
            </a:endParaRPr>
          </a:p>
        </p:txBody>
      </p:sp>
      <p:sp>
        <p:nvSpPr>
          <p:cNvPr id="20" name="TextBox 19"/>
          <p:cNvSpPr txBox="1"/>
          <p:nvPr/>
        </p:nvSpPr>
        <p:spPr>
          <a:xfrm>
            <a:off x="3942098" y="2551137"/>
            <a:ext cx="1294558"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zh-CN" sz="1600" dirty="0" smtClean="0"/>
              <a:t>各类用水分析</a:t>
            </a:r>
            <a:endParaRPr lang="zh-CN" altLang="en-US" sz="1600" dirty="0">
              <a:solidFill>
                <a:schemeClr val="bg1"/>
              </a:solidFill>
            </a:endParaRPr>
          </a:p>
        </p:txBody>
      </p:sp>
      <p:sp>
        <p:nvSpPr>
          <p:cNvPr id="21" name="流程图: 数据 20"/>
          <p:cNvSpPr/>
          <p:nvPr/>
        </p:nvSpPr>
        <p:spPr>
          <a:xfrm rot="16200000" flipH="1">
            <a:off x="6311567" y="2523915"/>
            <a:ext cx="443569" cy="151447"/>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6601644" y="2204864"/>
            <a:ext cx="4896543" cy="3744416"/>
          </a:xfrm>
          <a:prstGeom prst="roundRect">
            <a:avLst>
              <a:gd name="adj" fmla="val 6769"/>
            </a:avLst>
          </a:prstGeom>
          <a:solidFill>
            <a:schemeClr val="accent2"/>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边形 22"/>
          <p:cNvSpPr/>
          <p:nvPr/>
        </p:nvSpPr>
        <p:spPr>
          <a:xfrm>
            <a:off x="6457629" y="2484362"/>
            <a:ext cx="2736302" cy="349841"/>
          </a:xfrm>
          <a:prstGeom prst="homePlate">
            <a:avLst>
              <a:gd name="adj" fmla="val 3346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6817667" y="3068960"/>
            <a:ext cx="4536504" cy="256480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000"/>
              </a:lnSpc>
            </a:pPr>
            <a:r>
              <a:rPr lang="zh-CN" altLang="zh-CN" sz="1200" dirty="0" smtClean="0">
                <a:solidFill>
                  <a:schemeClr val="bg1"/>
                </a:solidFill>
              </a:rPr>
              <a:t>根据对各类不合理用水因素的分析，采取相应的行政和技术措施，制定节水诗刊和规划。制订节水计划和规划时要把握以下几点：</a:t>
            </a:r>
            <a:endParaRPr lang="en-US" altLang="zh-CN" sz="1200" dirty="0" smtClean="0">
              <a:solidFill>
                <a:schemeClr val="bg1"/>
              </a:solidFill>
            </a:endParaRPr>
          </a:p>
          <a:p>
            <a:pPr>
              <a:lnSpc>
                <a:spcPts val="2000"/>
              </a:lnSpc>
            </a:pPr>
            <a:r>
              <a:rPr lang="zh-CN" altLang="zh-CN" sz="1200" dirty="0" smtClean="0">
                <a:solidFill>
                  <a:schemeClr val="bg1"/>
                </a:solidFill>
              </a:rPr>
              <a:t>（</a:t>
            </a:r>
            <a:r>
              <a:rPr lang="en-US" altLang="zh-CN" sz="1200" dirty="0" smtClean="0">
                <a:solidFill>
                  <a:schemeClr val="bg1"/>
                </a:solidFill>
              </a:rPr>
              <a:t>1</a:t>
            </a:r>
            <a:r>
              <a:rPr lang="zh-CN" altLang="zh-CN" sz="1200" dirty="0" smtClean="0">
                <a:solidFill>
                  <a:schemeClr val="bg1"/>
                </a:solidFill>
              </a:rPr>
              <a:t>）最大限度地提高水的重复利用率，如建立和完善冷却水、工艺水循环利用系统、废水回收再利用，提高循环水浓缩倍数，建立中水道系统等，减少新水取用量；（</a:t>
            </a:r>
            <a:r>
              <a:rPr lang="en-US" altLang="zh-CN" sz="1200" dirty="0" smtClean="0">
                <a:solidFill>
                  <a:schemeClr val="bg1"/>
                </a:solidFill>
              </a:rPr>
              <a:t>2</a:t>
            </a:r>
            <a:r>
              <a:rPr lang="zh-CN" altLang="zh-CN" sz="1200" dirty="0" smtClean="0">
                <a:solidFill>
                  <a:schemeClr val="bg1"/>
                </a:solidFill>
              </a:rPr>
              <a:t>）改革用水工艺，更新用水设备、器具，采用不用水或少用水的工艺、设备、器具；（</a:t>
            </a:r>
            <a:r>
              <a:rPr lang="en-US" altLang="zh-CN" sz="1200" dirty="0" smtClean="0">
                <a:solidFill>
                  <a:schemeClr val="bg1"/>
                </a:solidFill>
              </a:rPr>
              <a:t>3</a:t>
            </a:r>
            <a:r>
              <a:rPr lang="zh-CN" altLang="zh-CN" sz="1200" dirty="0" smtClean="0">
                <a:solidFill>
                  <a:schemeClr val="bg1"/>
                </a:solidFill>
              </a:rPr>
              <a:t>）增加节水技改资金的投入。优先安排用水量大且浪费严重的项目、统筹规划节水工程，要定出时限，实行目标责任制；（</a:t>
            </a:r>
            <a:r>
              <a:rPr lang="en-US" altLang="zh-CN" sz="1200" dirty="0" smtClean="0">
                <a:solidFill>
                  <a:schemeClr val="bg1"/>
                </a:solidFill>
              </a:rPr>
              <a:t>4</a:t>
            </a:r>
            <a:r>
              <a:rPr lang="zh-CN" altLang="zh-CN" sz="1200" dirty="0" smtClean="0">
                <a:solidFill>
                  <a:schemeClr val="bg1"/>
                </a:solidFill>
              </a:rPr>
              <a:t>）注意节水技术措施实施的技术、经济先进性，讲究节水投资效益；（</a:t>
            </a:r>
            <a:r>
              <a:rPr lang="en-US" altLang="zh-CN" sz="1200" dirty="0" smtClean="0">
                <a:solidFill>
                  <a:schemeClr val="bg1"/>
                </a:solidFill>
              </a:rPr>
              <a:t>5</a:t>
            </a:r>
            <a:r>
              <a:rPr lang="zh-CN" altLang="zh-CN" sz="1200" dirty="0" smtClean="0">
                <a:solidFill>
                  <a:schemeClr val="bg1"/>
                </a:solidFill>
              </a:rPr>
              <a:t>）依据测试成果调整用水定额和计划用水量指标，并分解下达给用水单元。</a:t>
            </a:r>
            <a:endParaRPr lang="en-US" altLang="zh-CN" sz="1200" dirty="0">
              <a:solidFill>
                <a:schemeClr val="bg1"/>
              </a:solidFill>
              <a:latin typeface="方正黑体简体" panose="03000509000000000000" pitchFamily="65" charset="-122"/>
              <a:ea typeface="方正黑体简体" panose="03000509000000000000" pitchFamily="65" charset="-122"/>
            </a:endParaRPr>
          </a:p>
        </p:txBody>
      </p:sp>
      <p:sp>
        <p:nvSpPr>
          <p:cNvPr id="25" name="TextBox 24"/>
          <p:cNvSpPr txBox="1"/>
          <p:nvPr/>
        </p:nvSpPr>
        <p:spPr>
          <a:xfrm>
            <a:off x="6822417" y="2551137"/>
            <a:ext cx="2155490"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zh-CN" sz="1600" dirty="0" smtClean="0"/>
              <a:t>节水计划和规划的制定</a:t>
            </a:r>
            <a:endParaRPr lang="zh-CN" altLang="en-US" sz="1600" dirty="0">
              <a:solidFill>
                <a:schemeClr val="bg1"/>
              </a:solidFill>
            </a:endParaRPr>
          </a:p>
        </p:txBody>
      </p:sp>
      <p:sp>
        <p:nvSpPr>
          <p:cNvPr id="26" name="Rectangle 6"/>
          <p:cNvSpPr txBox="1">
            <a:spLocks noChangeArrowheads="1"/>
          </p:cNvSpPr>
          <p:nvPr/>
        </p:nvSpPr>
        <p:spPr bwMode="auto">
          <a:xfrm>
            <a:off x="3505299" y="620366"/>
            <a:ext cx="5832648" cy="360362"/>
          </a:xfrm>
          <a:prstGeom prst="rect">
            <a:avLst/>
          </a:prstGeom>
          <a:noFill/>
          <a:ln w="9525">
            <a:noFill/>
            <a:miter lim="800000"/>
          </a:ln>
        </p:spPr>
        <p:txBody>
          <a:bodyPr/>
          <a:lstStyle/>
          <a:p>
            <a:r>
              <a:rPr lang="zh-CN" altLang="zh-CN" sz="3200" dirty="0">
                <a:solidFill>
                  <a:schemeClr val="accent6">
                    <a:lumMod val="75000"/>
                  </a:schemeClr>
                </a:solidFill>
                <a:latin typeface="方正大黑简体" panose="03000509000000000000" pitchFamily="65" charset="-122"/>
                <a:ea typeface="方正大黑简体" panose="03000509000000000000" pitchFamily="65" charset="-122"/>
              </a:rPr>
              <a:t>水平</a:t>
            </a:r>
            <a:r>
              <a:rPr lang="zh-CN" altLang="zh-CN" sz="3200" dirty="0" smtClean="0">
                <a:solidFill>
                  <a:schemeClr val="accent6">
                    <a:lumMod val="75000"/>
                  </a:schemeClr>
                </a:solidFill>
                <a:latin typeface="方正大黑简体" panose="03000509000000000000" pitchFamily="65" charset="-122"/>
                <a:ea typeface="方正大黑简体" panose="03000509000000000000" pitchFamily="65" charset="-122"/>
              </a:rPr>
              <a:t>衡</a:t>
            </a:r>
            <a:r>
              <a:rPr lang="zh-CN" altLang="zh-CN" sz="3200" dirty="0">
                <a:solidFill>
                  <a:schemeClr val="accent2">
                    <a:lumMod val="75000"/>
                  </a:schemeClr>
                </a:solidFill>
                <a:latin typeface="方正大黑简体" panose="03000509000000000000" pitchFamily="65" charset="-122"/>
                <a:ea typeface="方正大黑简体" panose="03000509000000000000" pitchFamily="65" charset="-122"/>
              </a:rPr>
              <a:t>测试结果分析评价方法</a:t>
            </a:r>
            <a:r>
              <a:rPr lang="en-US" altLang="zh-CN" sz="3200" dirty="0"/>
              <a:t/>
            </a:r>
            <a:br>
              <a:rPr lang="en-US" altLang="zh-CN" sz="3200" dirty="0"/>
            </a:br>
            <a:endParaRPr lang="en-US" sz="3200" dirty="0">
              <a:solidFill>
                <a:srgbClr val="194D39"/>
              </a:solidFill>
              <a:latin typeface="Arial Black" panose="020B0A04020102020204" pitchFamily="34" charset="0"/>
              <a:ea typeface="HY헤드라인M" pitchFamily="2" charset="-127"/>
            </a:endParaRPr>
          </a:p>
        </p:txBody>
      </p: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right)">
                                      <p:cBhvr>
                                        <p:cTn id="47" dur="500"/>
                                        <p:tgtEl>
                                          <p:spTgt spid="21"/>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16" grpId="0" animBg="1"/>
      <p:bldP spid="17" grpId="0" animBg="1"/>
      <p:bldP spid="18" grpId="0" animBg="1"/>
      <p:bldP spid="19" grpId="0"/>
      <p:bldP spid="20" grpId="0"/>
      <p:bldP spid="21" grpId="0" animBg="1"/>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a:spLocks noChangeArrowheads="1"/>
          </p:cNvSpPr>
          <p:nvPr/>
        </p:nvSpPr>
        <p:spPr bwMode="auto">
          <a:xfrm>
            <a:off x="1570038" y="1816100"/>
            <a:ext cx="4205287" cy="3124200"/>
          </a:xfrm>
          <a:prstGeom prst="rect">
            <a:avLst/>
          </a:prstGeom>
          <a:noFill/>
          <a:ln w="9525">
            <a:noFill/>
            <a:miter lim="800000"/>
          </a:ln>
        </p:spPr>
        <p:txBody>
          <a:bodyPr>
            <a:spAutoFit/>
          </a:bodyPr>
          <a:lstStyle/>
          <a:p>
            <a:pPr algn="ctr" eaLnBrk="0" hangingPunct="0"/>
            <a:r>
              <a:rPr lang="en-US" altLang="zh-CN" sz="19900" b="1" dirty="0" smtClean="0">
                <a:solidFill>
                  <a:srgbClr val="83B40D"/>
                </a:solidFill>
                <a:latin typeface="Arial Black" panose="020B0A04020102020204" pitchFamily="34" charset="0"/>
                <a:ea typeface="微软雅黑" panose="020B0503020204020204" pitchFamily="34" charset="-122"/>
              </a:rPr>
              <a:t>07</a:t>
            </a:r>
            <a:endParaRPr lang="zh-CN" altLang="en-US" sz="19900" b="1" dirty="0">
              <a:solidFill>
                <a:srgbClr val="83B40D"/>
              </a:solidFill>
              <a:latin typeface="Arial Black" panose="020B0A04020102020204" pitchFamily="34" charset="0"/>
              <a:ea typeface="微软雅黑" panose="020B0503020204020204" pitchFamily="34" charset="-122"/>
            </a:endParaRPr>
          </a:p>
        </p:txBody>
      </p:sp>
      <p:sp>
        <p:nvSpPr>
          <p:cNvPr id="3" name="文本框 7"/>
          <p:cNvSpPr txBox="1">
            <a:spLocks noChangeArrowheads="1"/>
          </p:cNvSpPr>
          <p:nvPr/>
        </p:nvSpPr>
        <p:spPr bwMode="auto">
          <a:xfrm>
            <a:off x="1525588" y="3070225"/>
            <a:ext cx="3887787" cy="646331"/>
          </a:xfrm>
          <a:prstGeom prst="rect">
            <a:avLst/>
          </a:prstGeom>
          <a:solidFill>
            <a:srgbClr val="FFFFFF"/>
          </a:solidFill>
          <a:ln w="9525">
            <a:noFill/>
            <a:miter lim="800000"/>
          </a:ln>
        </p:spPr>
        <p:txBody>
          <a:bodyPr>
            <a:spAutoFit/>
          </a:bodyPr>
          <a:lstStyle/>
          <a:p>
            <a:pPr eaLnBrk="0" hangingPunct="0"/>
            <a:r>
              <a:rPr lang="en-US" altLang="zh-CN" sz="3600" b="1" dirty="0">
                <a:solidFill>
                  <a:srgbClr val="83B40D"/>
                </a:solidFill>
                <a:latin typeface="Times New Roman" panose="02020603050405020304" pitchFamily="18" charset="0"/>
                <a:cs typeface="Times New Roman" panose="02020603050405020304" pitchFamily="18" charset="0"/>
              </a:rPr>
              <a:t>      PART </a:t>
            </a:r>
            <a:r>
              <a:rPr lang="en-US" altLang="zh-CN" sz="3600" b="1" dirty="0" smtClean="0">
                <a:solidFill>
                  <a:srgbClr val="83B40D"/>
                </a:solidFill>
                <a:latin typeface="Times New Roman" panose="02020603050405020304" pitchFamily="18" charset="0"/>
                <a:ea typeface="宋体" panose="02010600030101010101" pitchFamily="2" charset="-122"/>
              </a:rPr>
              <a:t>SEVEN</a:t>
            </a:r>
            <a:endParaRPr lang="zh-CN" altLang="en-US" sz="3600" b="1" dirty="0">
              <a:solidFill>
                <a:srgbClr val="83B40D"/>
              </a:solidFill>
              <a:latin typeface="Times New Roman" panose="02020603050405020304" pitchFamily="18" charset="0"/>
              <a:ea typeface="宋体" panose="02010600030101010101" pitchFamily="2" charset="-122"/>
            </a:endParaRPr>
          </a:p>
        </p:txBody>
      </p:sp>
      <p:sp>
        <p:nvSpPr>
          <p:cNvPr id="4" name="文本框 8"/>
          <p:cNvSpPr txBox="1">
            <a:spLocks noChangeArrowheads="1"/>
          </p:cNvSpPr>
          <p:nvPr/>
        </p:nvSpPr>
        <p:spPr bwMode="auto">
          <a:xfrm>
            <a:off x="5413375" y="2996952"/>
            <a:ext cx="4662488" cy="830997"/>
          </a:xfrm>
          <a:prstGeom prst="rect">
            <a:avLst/>
          </a:prstGeom>
          <a:noFill/>
          <a:ln w="9525">
            <a:noFill/>
            <a:miter lim="800000"/>
          </a:ln>
        </p:spPr>
        <p:txBody>
          <a:bodyPr>
            <a:spAutoFit/>
          </a:bodyPr>
          <a:lstStyle/>
          <a:p>
            <a:r>
              <a:rPr lang="zh-CN" altLang="zh-CN" sz="2400" b="1" dirty="0">
                <a:solidFill>
                  <a:schemeClr val="accent1"/>
                </a:solidFill>
                <a:latin typeface="方正大黑简体" panose="03000509000000000000" pitchFamily="65" charset="-122"/>
                <a:ea typeface="方正大黑简体" panose="03000509000000000000" pitchFamily="65" charset="-122"/>
              </a:rPr>
              <a:t>节水“三同时” </a:t>
            </a:r>
            <a:r>
              <a:rPr lang="zh-CN" altLang="zh-CN" sz="2400" dirty="0">
                <a:solidFill>
                  <a:schemeClr val="accent1"/>
                </a:solidFill>
                <a:latin typeface="方正大黑简体" panose="03000509000000000000" pitchFamily="65" charset="-122"/>
                <a:ea typeface="方正大黑简体" panose="03000509000000000000" pitchFamily="65" charset="-122"/>
              </a:rPr>
              <a:t>（</a:t>
            </a:r>
            <a:r>
              <a:rPr lang="zh-CN" altLang="zh-CN" sz="2400" b="1" dirty="0">
                <a:solidFill>
                  <a:schemeClr val="accent1"/>
                </a:solidFill>
                <a:latin typeface="方正大黑简体" panose="03000509000000000000" pitchFamily="65" charset="-122"/>
                <a:ea typeface="方正大黑简体" panose="03000509000000000000" pitchFamily="65" charset="-122"/>
              </a:rPr>
              <a:t>建设项目节水设施与主体工程同时建设）</a:t>
            </a:r>
            <a:endParaRPr lang="zh-CN" altLang="zh-CN" sz="2400" dirty="0">
              <a:solidFill>
                <a:schemeClr val="accent1"/>
              </a:solidFill>
              <a:latin typeface="方正大黑简体" panose="03000509000000000000" pitchFamily="65" charset="-122"/>
              <a:ea typeface="方正大黑简体" panose="03000509000000000000" pitchFamily="65" charset="-122"/>
            </a:endParaRPr>
          </a:p>
        </p:txBody>
      </p:sp>
      <p:cxnSp>
        <p:nvCxnSpPr>
          <p:cNvPr id="5" name="直接连接符 10"/>
          <p:cNvCxnSpPr>
            <a:cxnSpLocks noChangeShapeType="1"/>
          </p:cNvCxnSpPr>
          <p:nvPr/>
        </p:nvCxnSpPr>
        <p:spPr bwMode="auto">
          <a:xfrm>
            <a:off x="5495925" y="3824288"/>
            <a:ext cx="4608513" cy="0"/>
          </a:xfrm>
          <a:prstGeom prst="line">
            <a:avLst/>
          </a:prstGeom>
          <a:noFill/>
          <a:ln w="12700">
            <a:solidFill>
              <a:srgbClr val="DFDFDF"/>
            </a:solidFill>
            <a:miter lim="800000"/>
            <a:headEnd type="oval" w="med" len="med"/>
            <a:tailEnd type="oval" w="med" len="med"/>
          </a:ln>
        </p:spPr>
      </p:cxn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文本框 6"/>
          <p:cNvSpPr txBox="1">
            <a:spLocks noChangeArrowheads="1"/>
          </p:cNvSpPr>
          <p:nvPr/>
        </p:nvSpPr>
        <p:spPr bwMode="auto">
          <a:xfrm>
            <a:off x="1570038" y="1744663"/>
            <a:ext cx="4205287" cy="3124200"/>
          </a:xfrm>
          <a:prstGeom prst="rect">
            <a:avLst/>
          </a:prstGeom>
          <a:noFill/>
          <a:ln w="9525">
            <a:noFill/>
            <a:miter lim="800000"/>
          </a:ln>
        </p:spPr>
        <p:txBody>
          <a:bodyPr>
            <a:spAutoFit/>
          </a:bodyPr>
          <a:lstStyle/>
          <a:p>
            <a:pPr algn="ctr" eaLnBrk="0" hangingPunct="0"/>
            <a:r>
              <a:rPr lang="en-US" altLang="zh-CN" sz="19900" b="1">
                <a:solidFill>
                  <a:srgbClr val="83B40D"/>
                </a:solidFill>
                <a:latin typeface="Arial Black" panose="020B0A04020102020204" pitchFamily="34" charset="0"/>
                <a:ea typeface="微软雅黑" panose="020B0503020204020204" pitchFamily="34" charset="-122"/>
              </a:rPr>
              <a:t>0</a:t>
            </a:r>
            <a:r>
              <a:rPr lang="zh-CN" altLang="en-US" sz="19900" b="1">
                <a:solidFill>
                  <a:srgbClr val="83B40D"/>
                </a:solidFill>
                <a:latin typeface="Arial Black" panose="020B0A04020102020204" pitchFamily="34" charset="0"/>
                <a:ea typeface="微软雅黑" panose="020B0503020204020204" pitchFamily="34" charset="-122"/>
              </a:rPr>
              <a:t>1</a:t>
            </a:r>
          </a:p>
        </p:txBody>
      </p:sp>
      <p:sp>
        <p:nvSpPr>
          <p:cNvPr id="88067" name="文本框 7"/>
          <p:cNvSpPr txBox="1">
            <a:spLocks noChangeArrowheads="1"/>
          </p:cNvSpPr>
          <p:nvPr/>
        </p:nvSpPr>
        <p:spPr bwMode="auto">
          <a:xfrm>
            <a:off x="1525588" y="3070225"/>
            <a:ext cx="3887787" cy="639763"/>
          </a:xfrm>
          <a:prstGeom prst="rect">
            <a:avLst/>
          </a:prstGeom>
          <a:solidFill>
            <a:srgbClr val="FFFFFF"/>
          </a:solidFill>
          <a:ln w="9525">
            <a:noFill/>
            <a:miter lim="800000"/>
          </a:ln>
        </p:spPr>
        <p:txBody>
          <a:bodyPr>
            <a:spAutoFit/>
          </a:bodyPr>
          <a:lstStyle/>
          <a:p>
            <a:pPr eaLnBrk="0" hangingPunct="0"/>
            <a:r>
              <a:rPr lang="en-US" altLang="zh-CN" sz="3600" b="1">
                <a:solidFill>
                  <a:srgbClr val="83B40D"/>
                </a:solidFill>
                <a:latin typeface="Times New Roman" panose="02020603050405020304" pitchFamily="18" charset="0"/>
                <a:cs typeface="Times New Roman" panose="02020603050405020304" pitchFamily="18" charset="0"/>
              </a:rPr>
              <a:t>      PART </a:t>
            </a:r>
            <a:r>
              <a:rPr lang="zh-CN" altLang="en-US" sz="3600" b="1">
                <a:solidFill>
                  <a:srgbClr val="83B40D"/>
                </a:solidFill>
                <a:latin typeface="Times New Roman" panose="02020603050405020304" pitchFamily="18" charset="0"/>
                <a:ea typeface="宋体" panose="02010600030101010101" pitchFamily="2" charset="-122"/>
              </a:rPr>
              <a:t>ONE</a:t>
            </a:r>
            <a:endParaRPr lang="zh-CN" altLang="en-US"/>
          </a:p>
        </p:txBody>
      </p:sp>
      <p:sp>
        <p:nvSpPr>
          <p:cNvPr id="88068" name="文本框 8"/>
          <p:cNvSpPr txBox="1">
            <a:spLocks noChangeArrowheads="1"/>
          </p:cNvSpPr>
          <p:nvPr/>
        </p:nvSpPr>
        <p:spPr bwMode="auto">
          <a:xfrm>
            <a:off x="5413375" y="3286125"/>
            <a:ext cx="4662488" cy="577850"/>
          </a:xfrm>
          <a:prstGeom prst="rect">
            <a:avLst/>
          </a:prstGeom>
          <a:noFill/>
          <a:ln w="9525">
            <a:noFill/>
            <a:miter lim="800000"/>
          </a:ln>
        </p:spPr>
        <p:txBody>
          <a:bodyPr>
            <a:spAutoFit/>
          </a:bodyPr>
          <a:lstStyle/>
          <a:p>
            <a:pPr algn="ctr" eaLnBrk="0" hangingPunct="0"/>
            <a:r>
              <a:rPr lang="zh-CN" altLang="en-US" sz="3200">
                <a:solidFill>
                  <a:schemeClr val="accent1"/>
                </a:solidFill>
                <a:latin typeface="Arial Black" panose="020B0A04020102020204" pitchFamily="34" charset="0"/>
                <a:ea typeface="方正大黑简体" panose="03000509000000000000" pitchFamily="65" charset="-122"/>
              </a:rPr>
              <a:t>节水当前面临的形势</a:t>
            </a:r>
          </a:p>
        </p:txBody>
      </p:sp>
      <p:cxnSp>
        <p:nvCxnSpPr>
          <p:cNvPr id="88069" name="直接连接符 10"/>
          <p:cNvCxnSpPr>
            <a:cxnSpLocks noChangeShapeType="1"/>
          </p:cNvCxnSpPr>
          <p:nvPr/>
        </p:nvCxnSpPr>
        <p:spPr bwMode="auto">
          <a:xfrm>
            <a:off x="5495925" y="3824288"/>
            <a:ext cx="4608513" cy="0"/>
          </a:xfrm>
          <a:prstGeom prst="line">
            <a:avLst/>
          </a:prstGeom>
          <a:noFill/>
          <a:ln w="12700">
            <a:solidFill>
              <a:srgbClr val="DFDFDF"/>
            </a:solidFill>
            <a:round/>
            <a:headEnd type="oval" w="med" len="med"/>
            <a:tailEnd type="oval" w="med" len="med"/>
          </a:ln>
        </p:spPr>
      </p:cxnSp>
    </p:spTree>
  </p:cSld>
  <p:clrMapOvr>
    <a:masterClrMapping/>
  </p:clrMapOvr>
  <p:transition spd="slow">
    <p:checker/>
    <p:sndAc>
      <p:stSnd>
        <p:snd r:embed="rId2" name="suction.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777107" y="980728"/>
            <a:ext cx="8640960" cy="369332"/>
          </a:xfrm>
          <a:prstGeom prst="rect">
            <a:avLst/>
          </a:prstGeom>
          <a:noFill/>
        </p:spPr>
        <p:txBody>
          <a:bodyPr wrap="square" rtlCol="0">
            <a:spAutoFit/>
          </a:bodyPr>
          <a:lstStyle/>
          <a:p>
            <a:endParaRPr lang="zh-CN" altLang="en-US" dirty="0"/>
          </a:p>
        </p:txBody>
      </p:sp>
      <p:sp>
        <p:nvSpPr>
          <p:cNvPr id="189441" name="Rectangle 1"/>
          <p:cNvSpPr>
            <a:spLocks noChangeArrowheads="1"/>
          </p:cNvSpPr>
          <p:nvPr/>
        </p:nvSpPr>
        <p:spPr bwMode="auto">
          <a:xfrm>
            <a:off x="768995" y="575538"/>
            <a:ext cx="10873207" cy="5505738"/>
          </a:xfrm>
          <a:prstGeom prst="rect">
            <a:avLst/>
          </a:prstGeom>
          <a:noFill/>
          <a:ln w="9525" cmpd="sng">
            <a:noFill/>
            <a:miter lim="800000"/>
          </a:ln>
          <a:effectLst/>
        </p:spPr>
        <p:txBody>
          <a:bodyPr vert="horz" wrap="square" lIns="91440" tIns="45720" rIns="91440" bIns="45720" numCol="1" anchor="ctr" anchorCtr="0" compatLnSpc="1">
            <a:spAutoFit/>
          </a:bodyPr>
          <a:lstStyle/>
          <a:p>
            <a:pPr marL="0" marR="0" lvl="0" indent="398780" defTabSz="914400" rtl="0" eaLnBrk="0" fontAlgn="base" latinLnBrk="1" hangingPunct="0">
              <a:lnSpc>
                <a:spcPts val="2500"/>
              </a:lnSpc>
              <a:spcBef>
                <a:spcPct val="0"/>
              </a:spcBef>
              <a:spcAft>
                <a:spcPct val="0"/>
              </a:spcAft>
              <a:buClrTx/>
              <a:buSzTx/>
              <a:buFont typeface="Arial" panose="020B0604020202020204" pitchFamily="34" charset="0"/>
              <a:buNone/>
            </a:pPr>
            <a:r>
              <a:rPr kumimoji="0" lang="zh-CN" sz="1400" b="1"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第一条</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为促进建设项目合理用水、节约用水，提高水资源利用效率和效益，根据</a:t>
            </a:r>
            <a:r>
              <a:rPr kumimoji="0" lang="en-US" altLang="zh-CN"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中华人民共和国水法</a:t>
            </a:r>
            <a:r>
              <a:rPr kumimoji="0" lang="en-US" altLang="zh-CN"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a:t>
            </a:r>
            <a:r>
              <a:rPr kumimoji="0" lang="en-US" altLang="zh-CN"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中华人民共和国循环经济促进法</a:t>
            </a:r>
            <a:r>
              <a:rPr kumimoji="0" lang="en-US" altLang="zh-CN"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a:t>
            </a:r>
            <a:r>
              <a:rPr kumimoji="0" lang="en-US" altLang="zh-CN"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河南省节约用水管理条例</a:t>
            </a:r>
            <a:r>
              <a:rPr kumimoji="0" lang="en-US" altLang="zh-CN"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等法律法规，结合本市实际，制定本办法。</a:t>
            </a:r>
            <a:b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b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a:t>
            </a:r>
            <a:r>
              <a:rPr kumimoji="0" lang="zh-CN" altLang="en-US" sz="1400" b="1"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第二条</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本市市区内需要取用水的新建、改建、扩建建设项目节约用水管理，适用本办法。</a:t>
            </a:r>
            <a:b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b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a:t>
            </a:r>
            <a:r>
              <a:rPr kumimoji="0" lang="zh-CN" altLang="en-US" sz="1400" b="1"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第三条</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建设项目应当采用节水先进技术，降低水的消耗量，提高水的重复利用率，必须选用节水型器具和建设节约用水设施。</a:t>
            </a:r>
            <a:b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b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a:t>
            </a:r>
            <a:r>
              <a:rPr kumimoji="0" lang="zh-CN" altLang="en-US" sz="1400" b="1"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第四条</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建设项目节水设施与主体工程应当同时设计、同时施工、同时投入使用（以下简称“三同时”）。</a:t>
            </a:r>
            <a:b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b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a:t>
            </a:r>
            <a:r>
              <a:rPr kumimoji="0" lang="zh-CN" altLang="en-US" sz="1400" b="1"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第五条</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市人民政府水行政主管部门负责本行政区域建设项目节水设施建设的监督管理工作，市计划节约用水管理机构（以下简称“节水机构”）具体负责本行政区域建设项目节水“三同时”的日常管理工作。</a:t>
            </a:r>
            <a:b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b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a:t>
            </a:r>
            <a:r>
              <a:rPr kumimoji="0" lang="zh-CN" altLang="en-US" sz="1400" b="1"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第六条</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建设项目应当在立项前编制节水评估报告，配套建设节水设施。</a:t>
            </a:r>
            <a:b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b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a:t>
            </a:r>
            <a:r>
              <a:rPr kumimoji="0" lang="zh-CN" altLang="en-US" sz="1400" b="1"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第七条</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建设项目属政府投资项目的，在向投资主管部门报送的建设项目可行性研究报告中，应包括市节水机构出具的节水评估报告审核意见，并附具审定的建设项目节水评估报告。</a:t>
            </a:r>
            <a:b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b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建设项目属非政府投资的，在向投资主管部门报送建设项目申请报告和工程设计方案时，应附具经市节水机构审定的建设项目节水评估报告。</a:t>
            </a:r>
            <a:b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b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a:t>
            </a:r>
            <a:r>
              <a:rPr kumimoji="0" lang="zh-CN" altLang="en-US" sz="1400" b="1"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第八条</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投资主管部门在对建设项目审核时，无节水评估报告及审核意见的，投资主管部门不予立项。</a:t>
            </a:r>
            <a:b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b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　　建设项目控制性规划应包括节水设施的内容，未提供经市节水机构审核的节水评估报告的，不予审批控制性规划，不予颁发</a:t>
            </a:r>
            <a:r>
              <a:rPr kumimoji="0" lang="en-US" altLang="zh-CN"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规划许可证</a:t>
            </a:r>
            <a:r>
              <a:rPr kumimoji="0" lang="en-US" altLang="zh-CN"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宋体" panose="02010600030101010101" pitchFamily="2" charset="-122"/>
              </a:rPr>
              <a:t>。</a:t>
            </a:r>
            <a:endPar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Times New Roman" panose="02020603050405020304" pitchFamily="18" charset="0"/>
            </a:endParaRPr>
          </a:p>
          <a:p>
            <a:pPr marL="0" marR="0" lvl="0" indent="398780" defTabSz="914400" rtl="0" eaLnBrk="0" fontAlgn="base" latinLnBrk="0" hangingPunct="0">
              <a:lnSpc>
                <a:spcPts val="25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Times New Roman" panose="02020603050405020304" pitchFamily="18" charset="0"/>
              </a:rPr>
              <a:t>建设行政主管部门对建设项目进行施工图设计文件审查时，对未按照节水评估报告及审核意见进行节水设施设计的，审查不予通过，不予颁发</a:t>
            </a:r>
            <a:r>
              <a:rPr kumimoji="0" lang="en-US" altLang="zh-CN"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Times New Roman" panose="02020603050405020304" pitchFamily="18" charset="0"/>
              </a:rPr>
              <a:t>《</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Times New Roman" panose="02020603050405020304" pitchFamily="18" charset="0"/>
              </a:rPr>
              <a:t>施工图审查许可证</a:t>
            </a:r>
            <a:r>
              <a:rPr kumimoji="0" lang="en-US" altLang="zh-CN"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Times New Roman" panose="02020603050405020304" pitchFamily="18" charset="0"/>
              </a:rPr>
              <a:t>》</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Times New Roman" panose="02020603050405020304" pitchFamily="18" charset="0"/>
              </a:rPr>
              <a:t>和</a:t>
            </a:r>
            <a:r>
              <a:rPr kumimoji="0" lang="en-US" altLang="zh-CN"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Times New Roman" panose="02020603050405020304" pitchFamily="18" charset="0"/>
              </a:rPr>
              <a:t>《</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Times New Roman" panose="02020603050405020304" pitchFamily="18" charset="0"/>
              </a:rPr>
              <a:t>施工许可证</a:t>
            </a:r>
            <a:r>
              <a:rPr kumimoji="0" lang="en-US" altLang="zh-CN"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Times New Roman" panose="02020603050405020304" pitchFamily="18" charset="0"/>
              </a:rPr>
              <a:t>》</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Times New Roman" panose="02020603050405020304" pitchFamily="18" charset="0"/>
              </a:rPr>
              <a:t>。</a:t>
            </a:r>
            <a:r>
              <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rPr>
              <a:t> </a:t>
            </a:r>
          </a:p>
        </p:txBody>
      </p: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9441"/>
                                        </p:tgtEl>
                                        <p:attrNameLst>
                                          <p:attrName>style.visibility</p:attrName>
                                        </p:attrNameLst>
                                      </p:cBhvr>
                                      <p:to>
                                        <p:strVal val="visible"/>
                                      </p:to>
                                    </p:set>
                                    <p:animEffect transition="in" filter="dissolve">
                                      <p:cBhvr>
                                        <p:cTn id="7" dur="500"/>
                                        <p:tgtEl>
                                          <p:spTgt spid="189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5019" y="620688"/>
            <a:ext cx="10441160" cy="5826339"/>
          </a:xfrm>
          <a:prstGeom prst="rect">
            <a:avLst/>
          </a:prstGeom>
          <a:noFill/>
        </p:spPr>
        <p:txBody>
          <a:bodyPr wrap="square" rtlCol="0">
            <a:spAutoFit/>
          </a:bodyPr>
          <a:lstStyle/>
          <a:p>
            <a:pPr>
              <a:lnSpc>
                <a:spcPts val="2500"/>
              </a:lnSpc>
            </a:pPr>
            <a:r>
              <a:rPr lang="en-US" altLang="zh-CN" sz="1400" dirty="0" smtClean="0">
                <a:latin typeface="方正黑体简体" panose="03000509000000000000" pitchFamily="65" charset="-122"/>
                <a:ea typeface="方正黑体简体" panose="03000509000000000000" pitchFamily="65" charset="-122"/>
              </a:rPr>
              <a:t>       </a:t>
            </a:r>
            <a:r>
              <a:rPr lang="zh-CN" altLang="zh-CN" sz="1400" b="1" dirty="0" smtClean="0">
                <a:latin typeface="方正黑体简体" panose="03000509000000000000" pitchFamily="65" charset="-122"/>
                <a:ea typeface="方正黑体简体" panose="03000509000000000000" pitchFamily="65" charset="-122"/>
              </a:rPr>
              <a:t>第</a:t>
            </a:r>
            <a:r>
              <a:rPr lang="zh-CN" altLang="zh-CN" sz="1400" b="1" dirty="0">
                <a:latin typeface="方正黑体简体" panose="03000509000000000000" pitchFamily="65" charset="-122"/>
                <a:ea typeface="方正黑体简体" panose="03000509000000000000" pitchFamily="65" charset="-122"/>
              </a:rPr>
              <a:t>九条</a:t>
            </a:r>
            <a:r>
              <a:rPr lang="en-US" altLang="zh-CN" sz="1400"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建设项目节水设施的设计和施工，应当按照法律法规、有关技术标准和规范的规定，推广使用国家鼓励发展的节水技术、工艺、设备和产品，不得采用国家明令禁止或者淘汰的技术、工艺、设备和产品。</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zh-CN" altLang="zh-CN" sz="1400" dirty="0">
                <a:latin typeface="方正黑体简体" panose="03000509000000000000" pitchFamily="65" charset="-122"/>
                <a:ea typeface="方正黑体简体" panose="03000509000000000000" pitchFamily="65" charset="-122"/>
              </a:rPr>
              <a:t>　　</a:t>
            </a:r>
            <a:r>
              <a:rPr lang="zh-CN" altLang="zh-CN" sz="1400" b="1" dirty="0">
                <a:latin typeface="方正黑体简体" panose="03000509000000000000" pitchFamily="65" charset="-122"/>
                <a:ea typeface="方正黑体简体" panose="03000509000000000000" pitchFamily="65" charset="-122"/>
              </a:rPr>
              <a:t>第十条</a:t>
            </a:r>
            <a:r>
              <a:rPr lang="en-US" altLang="zh-CN" sz="1400"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在建设项目施工过程中，市节水机构应对建设项目节水设施建设情况进行监督、检查。</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zh-CN" altLang="zh-CN" sz="1400" dirty="0">
                <a:latin typeface="方正黑体简体" panose="03000509000000000000" pitchFamily="65" charset="-122"/>
                <a:ea typeface="方正黑体简体" panose="03000509000000000000" pitchFamily="65" charset="-122"/>
              </a:rPr>
              <a:t>　　建设项目竣工验收时，市节水机构应当对配套建设的节水设施进行验收，并出具节水设施验收意见。无市节水机构出具的节水设施验收意见的，建设行政主管部门对建设项目不予监督验收，建设项目验收备案部门不予备案，建设项目不得投入使用。</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zh-CN" altLang="zh-CN" sz="1400" dirty="0">
                <a:latin typeface="方正黑体简体" panose="03000509000000000000" pitchFamily="65" charset="-122"/>
                <a:ea typeface="方正黑体简体" panose="03000509000000000000" pitchFamily="65" charset="-122"/>
              </a:rPr>
              <a:t>　　</a:t>
            </a:r>
            <a:r>
              <a:rPr lang="zh-CN" altLang="zh-CN" sz="1400" b="1" dirty="0">
                <a:latin typeface="方正黑体简体" panose="03000509000000000000" pitchFamily="65" charset="-122"/>
                <a:ea typeface="方正黑体简体" panose="03000509000000000000" pitchFamily="65" charset="-122"/>
              </a:rPr>
              <a:t>第十一条</a:t>
            </a:r>
            <a:r>
              <a:rPr lang="en-US" altLang="zh-CN" sz="1400"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建设项目施工需要用水的，建设单位应当向市节水机构申请办理临时基建用水计划手续。建设项目验收合格后，建设单位应当及时向市节水机构申请办理用水计划指标手续。使用自备水源的单位还应及时向水行政主管部门办理取水许可。</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zh-CN" altLang="zh-CN" sz="1400" dirty="0">
                <a:latin typeface="方正黑体简体" panose="03000509000000000000" pitchFamily="65" charset="-122"/>
                <a:ea typeface="方正黑体简体" panose="03000509000000000000" pitchFamily="65" charset="-122"/>
              </a:rPr>
              <a:t>　　</a:t>
            </a:r>
            <a:r>
              <a:rPr lang="zh-CN" altLang="zh-CN" sz="1400" b="1" dirty="0">
                <a:latin typeface="方正黑体简体" panose="03000509000000000000" pitchFamily="65" charset="-122"/>
                <a:ea typeface="方正黑体简体" panose="03000509000000000000" pitchFamily="65" charset="-122"/>
              </a:rPr>
              <a:t>第十二条</a:t>
            </a:r>
            <a:r>
              <a:rPr lang="en-US" altLang="zh-CN" sz="1400"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节水设施包括节水型用水器具、用水计量设施、水重复利用设施和非常规水收集利用系统。</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zh-CN" altLang="zh-CN" sz="1400" dirty="0">
                <a:latin typeface="方正黑体简体" panose="03000509000000000000" pitchFamily="65" charset="-122"/>
                <a:ea typeface="方正黑体简体" panose="03000509000000000000" pitchFamily="65" charset="-122"/>
              </a:rPr>
              <a:t>　　水重复利用设施包括循环用水系统、回用水系统、串联用水系统和中水系统等</a:t>
            </a:r>
            <a:r>
              <a:rPr lang="zh-CN" altLang="zh-CN" sz="1400" dirty="0" smtClean="0">
                <a:latin typeface="方正黑体简体" panose="03000509000000000000" pitchFamily="65" charset="-122"/>
                <a:ea typeface="方正黑体简体" panose="03000509000000000000" pitchFamily="65" charset="-122"/>
              </a:rPr>
              <a:t>。</a:t>
            </a:r>
            <a:endParaRPr lang="en-US" altLang="zh-CN" sz="1400" dirty="0" smtClean="0">
              <a:latin typeface="方正黑体简体" panose="03000509000000000000" pitchFamily="65" charset="-122"/>
              <a:ea typeface="方正黑体简体" panose="03000509000000000000" pitchFamily="65" charset="-122"/>
            </a:endParaRPr>
          </a:p>
          <a:p>
            <a:pPr>
              <a:lnSpc>
                <a:spcPts val="2500"/>
              </a:lnSpc>
            </a:pPr>
            <a:r>
              <a:rPr lang="en-US" altLang="zh-CN" sz="1400" dirty="0" smtClean="0">
                <a:latin typeface="方正黑体简体" panose="03000509000000000000" pitchFamily="65" charset="-122"/>
                <a:ea typeface="方正黑体简体" panose="03000509000000000000" pitchFamily="65" charset="-122"/>
              </a:rPr>
              <a:t>       </a:t>
            </a:r>
            <a:r>
              <a:rPr lang="zh-CN" altLang="zh-CN" sz="1400" b="1" dirty="0" smtClean="0">
                <a:latin typeface="方正黑体简体" panose="03000509000000000000" pitchFamily="65" charset="-122"/>
                <a:ea typeface="方正黑体简体" panose="03000509000000000000" pitchFamily="65" charset="-122"/>
              </a:rPr>
              <a:t>第</a:t>
            </a:r>
            <a:r>
              <a:rPr lang="zh-CN" altLang="zh-CN" sz="1400" b="1" dirty="0">
                <a:latin typeface="方正黑体简体" panose="03000509000000000000" pitchFamily="65" charset="-122"/>
                <a:ea typeface="方正黑体简体" panose="03000509000000000000" pitchFamily="65" charset="-122"/>
              </a:rPr>
              <a:t>十三条</a:t>
            </a:r>
            <a:r>
              <a:rPr lang="en-US" altLang="zh-CN" sz="1400"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市水行政主管部门应当会同有关部门确定节水型工艺、设备、器具名录，并定期向社会公布。用水单位和居民生活用水户应当安装使用节水型设备和器具。</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zh-CN" altLang="zh-CN" sz="1400" dirty="0">
                <a:latin typeface="方正黑体简体" panose="03000509000000000000" pitchFamily="65" charset="-122"/>
                <a:ea typeface="方正黑体简体" panose="03000509000000000000" pitchFamily="65" charset="-122"/>
              </a:rPr>
              <a:t>　　</a:t>
            </a:r>
            <a:r>
              <a:rPr lang="zh-CN" altLang="zh-CN" sz="1400" b="1" dirty="0">
                <a:latin typeface="方正黑体简体" panose="03000509000000000000" pitchFamily="65" charset="-122"/>
                <a:ea typeface="方正黑体简体" panose="03000509000000000000" pitchFamily="65" charset="-122"/>
              </a:rPr>
              <a:t>第十四条</a:t>
            </a:r>
            <a:r>
              <a:rPr lang="en-US" altLang="zh-CN" sz="1400"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下列建设项目，应当配套建设再生水利用系统：</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en-US" altLang="zh-CN" sz="1400" dirty="0">
                <a:latin typeface="方正黑体简体" panose="03000509000000000000" pitchFamily="65" charset="-122"/>
                <a:ea typeface="方正黑体简体" panose="03000509000000000000" pitchFamily="65" charset="-122"/>
              </a:rPr>
              <a:t>   </a:t>
            </a:r>
            <a:r>
              <a:rPr lang="en-US" altLang="zh-CN" sz="1400" dirty="0" smtClean="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一</a:t>
            </a:r>
            <a:r>
              <a:rPr lang="en-US" altLang="zh-CN" sz="1400" dirty="0">
                <a:latin typeface="方正黑体简体" panose="03000509000000000000" pitchFamily="65" charset="-122"/>
                <a:ea typeface="方正黑体简体" panose="03000509000000000000" pitchFamily="65" charset="-122"/>
              </a:rPr>
              <a:t>)</a:t>
            </a:r>
            <a:r>
              <a:rPr lang="zh-CN" altLang="zh-CN" sz="1400" dirty="0">
                <a:latin typeface="方正黑体简体" panose="03000509000000000000" pitchFamily="65" charset="-122"/>
                <a:ea typeface="方正黑体简体" panose="03000509000000000000" pitchFamily="65" charset="-122"/>
              </a:rPr>
              <a:t>建筑面积在</a:t>
            </a:r>
            <a:r>
              <a:rPr lang="en-US" altLang="zh-CN" sz="1400" dirty="0">
                <a:latin typeface="方正黑体简体" panose="03000509000000000000" pitchFamily="65" charset="-122"/>
                <a:ea typeface="方正黑体简体" panose="03000509000000000000" pitchFamily="65" charset="-122"/>
              </a:rPr>
              <a:t>2</a:t>
            </a:r>
            <a:r>
              <a:rPr lang="zh-CN" altLang="zh-CN" sz="1400" dirty="0">
                <a:latin typeface="方正黑体简体" panose="03000509000000000000" pitchFamily="65" charset="-122"/>
                <a:ea typeface="方正黑体简体" panose="03000509000000000000" pitchFamily="65" charset="-122"/>
              </a:rPr>
              <a:t>万平方米以上的宾馆、商场、公寓、综合性服务楼及高层住宅；</a:t>
            </a:r>
            <a:r>
              <a:rPr lang="en-US" altLang="zh-CN" sz="1400" dirty="0">
                <a:latin typeface="方正黑体简体" panose="03000509000000000000" pitchFamily="65" charset="-122"/>
                <a:ea typeface="方正黑体简体" panose="03000509000000000000" pitchFamily="65" charset="-122"/>
              </a:rPr>
              <a:t> </a:t>
            </a:r>
            <a:br>
              <a:rPr lang="en-US" altLang="zh-CN" sz="1400" dirty="0">
                <a:latin typeface="方正黑体简体" panose="03000509000000000000" pitchFamily="65" charset="-122"/>
                <a:ea typeface="方正黑体简体" panose="03000509000000000000" pitchFamily="65" charset="-122"/>
              </a:rPr>
            </a:br>
            <a:r>
              <a:rPr lang="en-US" altLang="zh-CN" sz="1400" dirty="0">
                <a:latin typeface="方正黑体简体" panose="03000509000000000000" pitchFamily="65" charset="-122"/>
                <a:ea typeface="方正黑体简体" panose="03000509000000000000" pitchFamily="65" charset="-122"/>
              </a:rPr>
              <a:t>   </a:t>
            </a:r>
            <a:r>
              <a:rPr lang="en-US" altLang="zh-CN" sz="1400" dirty="0" smtClean="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二</a:t>
            </a:r>
            <a:r>
              <a:rPr lang="en-US" altLang="zh-CN" sz="1400" dirty="0">
                <a:latin typeface="方正黑体简体" panose="03000509000000000000" pitchFamily="65" charset="-122"/>
                <a:ea typeface="方正黑体简体" panose="03000509000000000000" pitchFamily="65" charset="-122"/>
              </a:rPr>
              <a:t>)</a:t>
            </a:r>
            <a:r>
              <a:rPr lang="zh-CN" altLang="zh-CN" sz="1400" dirty="0">
                <a:latin typeface="方正黑体简体" panose="03000509000000000000" pitchFamily="65" charset="-122"/>
                <a:ea typeface="方正黑体简体" panose="03000509000000000000" pitchFamily="65" charset="-122"/>
              </a:rPr>
              <a:t>建筑面积在</a:t>
            </a:r>
            <a:r>
              <a:rPr lang="en-US" altLang="zh-CN" sz="1400" dirty="0">
                <a:latin typeface="方正黑体简体" panose="03000509000000000000" pitchFamily="65" charset="-122"/>
                <a:ea typeface="方正黑体简体" panose="03000509000000000000" pitchFamily="65" charset="-122"/>
              </a:rPr>
              <a:t>3</a:t>
            </a:r>
            <a:r>
              <a:rPr lang="zh-CN" altLang="zh-CN" sz="1400" dirty="0">
                <a:latin typeface="方正黑体简体" panose="03000509000000000000" pitchFamily="65" charset="-122"/>
                <a:ea typeface="方正黑体简体" panose="03000509000000000000" pitchFamily="65" charset="-122"/>
              </a:rPr>
              <a:t>万平方米以上的机关、科研单位、大专院校、大型综合性文化、体育设施；</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en-US" altLang="zh-CN" sz="1400" dirty="0">
                <a:latin typeface="方正黑体简体" panose="03000509000000000000" pitchFamily="65" charset="-122"/>
                <a:ea typeface="方正黑体简体" panose="03000509000000000000" pitchFamily="65" charset="-122"/>
              </a:rPr>
              <a:t>  </a:t>
            </a:r>
            <a:r>
              <a:rPr lang="en-US" altLang="zh-CN" sz="1400" dirty="0" smtClean="0">
                <a:latin typeface="方正黑体简体" panose="03000509000000000000" pitchFamily="65" charset="-122"/>
                <a:ea typeface="方正黑体简体" panose="03000509000000000000" pitchFamily="65" charset="-122"/>
              </a:rPr>
              <a:t>    </a:t>
            </a:r>
            <a:r>
              <a:rPr lang="en-US" altLang="zh-CN" sz="1400" dirty="0">
                <a:latin typeface="方正黑体简体" panose="03000509000000000000" pitchFamily="65" charset="-122"/>
                <a:ea typeface="方正黑体简体" panose="03000509000000000000" pitchFamily="65" charset="-122"/>
              </a:rPr>
              <a:t>(</a:t>
            </a:r>
            <a:r>
              <a:rPr lang="zh-CN" altLang="zh-CN" sz="1400" dirty="0">
                <a:latin typeface="方正黑体简体" panose="03000509000000000000" pitchFamily="65" charset="-122"/>
                <a:ea typeface="方正黑体简体" panose="03000509000000000000" pitchFamily="65" charset="-122"/>
              </a:rPr>
              <a:t>三</a:t>
            </a:r>
            <a:r>
              <a:rPr lang="en-US" altLang="zh-CN" sz="1400" dirty="0">
                <a:latin typeface="方正黑体简体" panose="03000509000000000000" pitchFamily="65" charset="-122"/>
                <a:ea typeface="方正黑体简体" panose="03000509000000000000" pitchFamily="65" charset="-122"/>
              </a:rPr>
              <a:t>)</a:t>
            </a:r>
            <a:r>
              <a:rPr lang="zh-CN" altLang="zh-CN" sz="1400" dirty="0">
                <a:latin typeface="方正黑体简体" panose="03000509000000000000" pitchFamily="65" charset="-122"/>
                <a:ea typeface="方正黑体简体" panose="03000509000000000000" pitchFamily="65" charset="-122"/>
              </a:rPr>
              <a:t>建筑面积在</a:t>
            </a:r>
            <a:r>
              <a:rPr lang="en-US" altLang="zh-CN" sz="1400" dirty="0">
                <a:latin typeface="方正黑体简体" panose="03000509000000000000" pitchFamily="65" charset="-122"/>
                <a:ea typeface="方正黑体简体" panose="03000509000000000000" pitchFamily="65" charset="-122"/>
              </a:rPr>
              <a:t>5</a:t>
            </a:r>
            <a:r>
              <a:rPr lang="zh-CN" altLang="zh-CN" sz="1400" dirty="0">
                <a:latin typeface="方正黑体简体" panose="03000509000000000000" pitchFamily="65" charset="-122"/>
                <a:ea typeface="方正黑体简体" panose="03000509000000000000" pitchFamily="65" charset="-122"/>
              </a:rPr>
              <a:t>万平方米以上的居住小区（含别墅区、公寓区等）；</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zh-CN" altLang="zh-CN" sz="1400" dirty="0">
                <a:latin typeface="方正黑体简体" panose="03000509000000000000" pitchFamily="65" charset="-122"/>
                <a:ea typeface="方正黑体简体" panose="03000509000000000000" pitchFamily="65" charset="-122"/>
              </a:rPr>
              <a:t>　　</a:t>
            </a:r>
            <a:r>
              <a:rPr lang="en-US" altLang="zh-CN" sz="1400" dirty="0">
                <a:latin typeface="方正黑体简体" panose="03000509000000000000" pitchFamily="65" charset="-122"/>
                <a:ea typeface="方正黑体简体" panose="03000509000000000000" pitchFamily="65" charset="-122"/>
              </a:rPr>
              <a:t>(</a:t>
            </a:r>
            <a:r>
              <a:rPr lang="zh-CN" altLang="zh-CN" sz="1400" dirty="0">
                <a:latin typeface="方正黑体简体" panose="03000509000000000000" pitchFamily="65" charset="-122"/>
                <a:ea typeface="方正黑体简体" panose="03000509000000000000" pitchFamily="65" charset="-122"/>
              </a:rPr>
              <a:t>四</a:t>
            </a:r>
            <a:r>
              <a:rPr lang="en-US" altLang="zh-CN" sz="1400" dirty="0">
                <a:latin typeface="方正黑体简体" panose="03000509000000000000" pitchFamily="65" charset="-122"/>
                <a:ea typeface="方正黑体简体" panose="03000509000000000000" pitchFamily="65" charset="-122"/>
              </a:rPr>
              <a:t>)</a:t>
            </a:r>
            <a:r>
              <a:rPr lang="zh-CN" altLang="zh-CN" sz="1400" dirty="0">
                <a:latin typeface="方正黑体简体" panose="03000509000000000000" pitchFamily="65" charset="-122"/>
                <a:ea typeface="方正黑体简体" panose="03000509000000000000" pitchFamily="65" charset="-122"/>
              </a:rPr>
              <a:t>建筑面积在</a:t>
            </a:r>
            <a:r>
              <a:rPr lang="en-US" altLang="zh-CN" sz="1400" dirty="0">
                <a:latin typeface="方正黑体简体" panose="03000509000000000000" pitchFamily="65" charset="-122"/>
                <a:ea typeface="方正黑体简体" panose="03000509000000000000" pitchFamily="65" charset="-122"/>
              </a:rPr>
              <a:t>5</a:t>
            </a:r>
            <a:r>
              <a:rPr lang="zh-CN" altLang="zh-CN" sz="1400" dirty="0">
                <a:latin typeface="方正黑体简体" panose="03000509000000000000" pitchFamily="65" charset="-122"/>
                <a:ea typeface="方正黑体简体" panose="03000509000000000000" pitchFamily="65" charset="-122"/>
              </a:rPr>
              <a:t>万平方米以上的产业开发区；</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en-US" altLang="zh-CN" sz="1400" dirty="0">
                <a:latin typeface="方正黑体简体" panose="03000509000000000000" pitchFamily="65" charset="-122"/>
                <a:ea typeface="方正黑体简体" panose="03000509000000000000" pitchFamily="65" charset="-122"/>
              </a:rPr>
              <a:t>  </a:t>
            </a:r>
            <a:r>
              <a:rPr lang="en-US" altLang="zh-CN" sz="1400" dirty="0" smtClean="0">
                <a:latin typeface="方正黑体简体" panose="03000509000000000000" pitchFamily="65" charset="-122"/>
                <a:ea typeface="方正黑体简体" panose="03000509000000000000" pitchFamily="65" charset="-122"/>
              </a:rPr>
              <a:t>    (</a:t>
            </a:r>
            <a:r>
              <a:rPr lang="zh-CN" altLang="en-US" sz="1400" dirty="0" smtClean="0">
                <a:latin typeface="方正黑体简体" panose="03000509000000000000" pitchFamily="65" charset="-122"/>
                <a:ea typeface="方正黑体简体" panose="03000509000000000000" pitchFamily="65" charset="-122"/>
              </a:rPr>
              <a:t>五</a:t>
            </a:r>
            <a:r>
              <a:rPr lang="en-US" altLang="zh-CN" sz="1400" dirty="0" smtClean="0">
                <a:latin typeface="方正黑体简体" panose="03000509000000000000" pitchFamily="65" charset="-122"/>
                <a:ea typeface="方正黑体简体" panose="03000509000000000000" pitchFamily="65" charset="-122"/>
              </a:rPr>
              <a:t>)</a:t>
            </a:r>
            <a:r>
              <a:rPr lang="zh-CN" altLang="zh-CN" sz="1400" dirty="0" smtClean="0">
                <a:latin typeface="方正黑体简体" panose="03000509000000000000" pitchFamily="65" charset="-122"/>
                <a:ea typeface="方正黑体简体" panose="03000509000000000000" pitchFamily="65" charset="-122"/>
              </a:rPr>
              <a:t>月</a:t>
            </a:r>
            <a:r>
              <a:rPr lang="zh-CN" altLang="zh-CN" sz="1400" dirty="0">
                <a:latin typeface="方正黑体简体" panose="03000509000000000000" pitchFamily="65" charset="-122"/>
                <a:ea typeface="方正黑体简体" panose="03000509000000000000" pitchFamily="65" charset="-122"/>
              </a:rPr>
              <a:t>用水量在</a:t>
            </a:r>
            <a:r>
              <a:rPr lang="en-US" altLang="zh-CN" sz="1400" dirty="0">
                <a:latin typeface="方正黑体简体" panose="03000509000000000000" pitchFamily="65" charset="-122"/>
                <a:ea typeface="方正黑体简体" panose="03000509000000000000" pitchFamily="65" charset="-122"/>
              </a:rPr>
              <a:t>5000</a:t>
            </a:r>
            <a:r>
              <a:rPr lang="zh-CN" altLang="zh-CN" sz="1400" dirty="0">
                <a:latin typeface="方正黑体简体" panose="03000509000000000000" pitchFamily="65" charset="-122"/>
                <a:ea typeface="方正黑体简体" panose="03000509000000000000" pitchFamily="65" charset="-122"/>
              </a:rPr>
              <a:t>立方米以上的单位。</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endParaRPr lang="zh-CN" altLang="en-US" sz="1400" dirty="0">
              <a:latin typeface="方正黑体简体" panose="03000509000000000000" pitchFamily="65" charset="-122"/>
              <a:ea typeface="方正黑体简体" panose="03000509000000000000" pitchFamily="65" charset="-122"/>
            </a:endParaRPr>
          </a:p>
        </p:txBody>
      </p: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96987" y="620688"/>
            <a:ext cx="11017224" cy="5863144"/>
          </a:xfrm>
          <a:prstGeom prst="rect">
            <a:avLst/>
          </a:prstGeom>
          <a:noFill/>
          <a:ln w="9525" cmpd="sng">
            <a:noFill/>
            <a:miter lim="800000"/>
          </a:ln>
          <a:effectLst/>
        </p:spPr>
        <p:txBody>
          <a:bodyPr vert="horz" wrap="square" lIns="91440" tIns="45720" rIns="91440" bIns="45720" numCol="1" anchor="ctr" anchorCtr="0" compatLnSpc="1">
            <a:spAutoFit/>
          </a:bodyPr>
          <a:lstStyle/>
          <a:p>
            <a:pPr lvl="0" indent="398780" eaLnBrk="0" hangingPunct="0">
              <a:lnSpc>
                <a:spcPts val="2500"/>
              </a:lnSpc>
            </a:pPr>
            <a:r>
              <a:rPr lang="zh-CN" altLang="zh-CN" sz="1400" b="1" dirty="0">
                <a:latin typeface="方正黑体简体" panose="03000509000000000000" pitchFamily="65" charset="-122"/>
                <a:ea typeface="方正黑体简体" panose="03000509000000000000" pitchFamily="65" charset="-122"/>
              </a:rPr>
              <a:t>第十五条</a:t>
            </a:r>
            <a:r>
              <a:rPr lang="en-US" altLang="zh-CN" sz="1400" b="1"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工业用水应当采用先进技术、工艺和设备，提高水的重复利用率。工业用水重复利用率、间接冷却水循环率、锅炉蒸汽冷凝水回用率、单位产品耗水量应达到国家、省相关要求。</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zh-CN" altLang="zh-CN" sz="1400" dirty="0">
                <a:latin typeface="方正黑体简体" panose="03000509000000000000" pitchFamily="65" charset="-122"/>
                <a:ea typeface="方正黑体简体" panose="03000509000000000000" pitchFamily="65" charset="-122"/>
              </a:rPr>
              <a:t>　　</a:t>
            </a:r>
            <a:r>
              <a:rPr lang="zh-CN" altLang="zh-CN" sz="1400" b="1" dirty="0">
                <a:latin typeface="方正黑体简体" panose="03000509000000000000" pitchFamily="65" charset="-122"/>
                <a:ea typeface="方正黑体简体" panose="03000509000000000000" pitchFamily="65" charset="-122"/>
              </a:rPr>
              <a:t>第十六条</a:t>
            </a:r>
            <a:r>
              <a:rPr lang="en-US" altLang="zh-CN" sz="1400"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营业性洗车场</a:t>
            </a:r>
            <a:r>
              <a:rPr lang="en-US" altLang="zh-CN" sz="1400" dirty="0">
                <a:latin typeface="方正黑体简体" panose="03000509000000000000" pitchFamily="65" charset="-122"/>
                <a:ea typeface="方正黑体简体" panose="03000509000000000000" pitchFamily="65" charset="-122"/>
              </a:rPr>
              <a:t>(</a:t>
            </a:r>
            <a:r>
              <a:rPr lang="zh-CN" altLang="zh-CN" sz="1400" dirty="0">
                <a:latin typeface="方正黑体简体" panose="03000509000000000000" pitchFamily="65" charset="-122"/>
                <a:ea typeface="方正黑体简体" panose="03000509000000000000" pitchFamily="65" charset="-122"/>
              </a:rPr>
              <a:t>点</a:t>
            </a:r>
            <a:r>
              <a:rPr lang="en-US" altLang="zh-CN" sz="1400" dirty="0">
                <a:latin typeface="方正黑体简体" panose="03000509000000000000" pitchFamily="65" charset="-122"/>
                <a:ea typeface="方正黑体简体" panose="03000509000000000000" pitchFamily="65" charset="-122"/>
              </a:rPr>
              <a:t>)</a:t>
            </a:r>
            <a:r>
              <a:rPr lang="zh-CN" altLang="zh-CN" sz="1400" dirty="0">
                <a:latin typeface="方正黑体简体" panose="03000509000000000000" pitchFamily="65" charset="-122"/>
                <a:ea typeface="方正黑体简体" panose="03000509000000000000" pitchFamily="65" charset="-122"/>
              </a:rPr>
              <a:t>应当安装使用节约用水设施，优先使用再生水。具有</a:t>
            </a:r>
            <a:r>
              <a:rPr lang="en-US" altLang="zh-CN" sz="1400" dirty="0">
                <a:latin typeface="方正黑体简体" panose="03000509000000000000" pitchFamily="65" charset="-122"/>
                <a:ea typeface="方正黑体简体" panose="03000509000000000000" pitchFamily="65" charset="-122"/>
              </a:rPr>
              <a:t>2</a:t>
            </a:r>
            <a:r>
              <a:rPr lang="zh-CN" altLang="zh-CN" sz="1400" dirty="0">
                <a:latin typeface="方正黑体简体" panose="03000509000000000000" pitchFamily="65" charset="-122"/>
                <a:ea typeface="方正黑体简体" panose="03000509000000000000" pitchFamily="65" charset="-122"/>
              </a:rPr>
              <a:t>个以上</a:t>
            </a:r>
            <a:r>
              <a:rPr lang="en-US" altLang="zh-CN" sz="1400" dirty="0">
                <a:latin typeface="方正黑体简体" panose="03000509000000000000" pitchFamily="65" charset="-122"/>
                <a:ea typeface="方正黑体简体" panose="03000509000000000000" pitchFamily="65" charset="-122"/>
              </a:rPr>
              <a:t>(</a:t>
            </a:r>
            <a:r>
              <a:rPr lang="zh-CN" altLang="zh-CN" sz="1400" dirty="0">
                <a:latin typeface="方正黑体简体" panose="03000509000000000000" pitchFamily="65" charset="-122"/>
                <a:ea typeface="方正黑体简体" panose="03000509000000000000" pitchFamily="65" charset="-122"/>
              </a:rPr>
              <a:t>含</a:t>
            </a:r>
            <a:r>
              <a:rPr lang="en-US" altLang="zh-CN" sz="1400" dirty="0">
                <a:latin typeface="方正黑体简体" panose="03000509000000000000" pitchFamily="65" charset="-122"/>
                <a:ea typeface="方正黑体简体" panose="03000509000000000000" pitchFamily="65" charset="-122"/>
              </a:rPr>
              <a:t>2</a:t>
            </a:r>
            <a:r>
              <a:rPr lang="zh-CN" altLang="zh-CN" sz="1400" dirty="0">
                <a:latin typeface="方正黑体简体" panose="03000509000000000000" pitchFamily="65" charset="-122"/>
                <a:ea typeface="方正黑体简体" panose="03000509000000000000" pitchFamily="65" charset="-122"/>
              </a:rPr>
              <a:t>个</a:t>
            </a:r>
            <a:r>
              <a:rPr lang="en-US" altLang="zh-CN" sz="1400" dirty="0">
                <a:latin typeface="方正黑体简体" panose="03000509000000000000" pitchFamily="65" charset="-122"/>
                <a:ea typeface="方正黑体简体" panose="03000509000000000000" pitchFamily="65" charset="-122"/>
              </a:rPr>
              <a:t>)</a:t>
            </a:r>
            <a:r>
              <a:rPr lang="zh-CN" altLang="zh-CN" sz="1400" dirty="0">
                <a:latin typeface="方正黑体简体" panose="03000509000000000000" pitchFamily="65" charset="-122"/>
                <a:ea typeface="方正黑体简体" panose="03000509000000000000" pitchFamily="65" charset="-122"/>
              </a:rPr>
              <a:t>洗车位的，应当建立循环用水系统。</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zh-CN" altLang="zh-CN" sz="1400" dirty="0">
                <a:latin typeface="方正黑体简体" panose="03000509000000000000" pitchFamily="65" charset="-122"/>
                <a:ea typeface="方正黑体简体" panose="03000509000000000000" pitchFamily="65" charset="-122"/>
              </a:rPr>
              <a:t>　　环卫、园林绿化等市政设施的所有人或者管理人应加强用水设施管理，防止水的浪费流失。</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zh-CN" altLang="zh-CN" sz="1400" dirty="0">
                <a:latin typeface="方正黑体简体" panose="03000509000000000000" pitchFamily="65" charset="-122"/>
                <a:ea typeface="方正黑体简体" panose="03000509000000000000" pitchFamily="65" charset="-122"/>
              </a:rPr>
              <a:t>　　机关、部队、学校及其他企事业单位的集中浴室应当安装、使用节水型淋浴器。</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en-US" altLang="zh-CN" sz="1400" dirty="0">
                <a:latin typeface="方正黑体简体" panose="03000509000000000000" pitchFamily="65" charset="-122"/>
                <a:ea typeface="方正黑体简体" panose="03000509000000000000" pitchFamily="65" charset="-122"/>
              </a:rPr>
              <a:t>  </a:t>
            </a:r>
            <a:r>
              <a:rPr lang="en-US" altLang="zh-CN" sz="1400" dirty="0" smtClean="0">
                <a:latin typeface="方正黑体简体" panose="03000509000000000000" pitchFamily="65" charset="-122"/>
                <a:ea typeface="方正黑体简体" panose="03000509000000000000" pitchFamily="65" charset="-122"/>
              </a:rPr>
              <a:t>  </a:t>
            </a:r>
            <a:r>
              <a:rPr lang="en-US" altLang="zh-CN" sz="1400" dirty="0">
                <a:latin typeface="方正黑体简体" panose="03000509000000000000" pitchFamily="65" charset="-122"/>
                <a:ea typeface="方正黑体简体" panose="03000509000000000000" pitchFamily="65" charset="-122"/>
              </a:rPr>
              <a:t> </a:t>
            </a:r>
            <a:r>
              <a:rPr lang="zh-CN" altLang="zh-CN" sz="1400" b="1" dirty="0" smtClean="0">
                <a:latin typeface="方正黑体简体" panose="03000509000000000000" pitchFamily="65" charset="-122"/>
                <a:ea typeface="方正黑体简体" panose="03000509000000000000" pitchFamily="65" charset="-122"/>
              </a:rPr>
              <a:t>第十七条</a:t>
            </a:r>
            <a:r>
              <a:rPr lang="en-US" altLang="zh-CN" sz="1400" b="1" dirty="0" smtClean="0">
                <a:latin typeface="方正黑体简体" panose="03000509000000000000" pitchFamily="65" charset="-122"/>
                <a:ea typeface="方正黑体简体" panose="03000509000000000000" pitchFamily="65" charset="-122"/>
              </a:rPr>
              <a:t>  </a:t>
            </a:r>
            <a:r>
              <a:rPr lang="zh-CN" altLang="zh-CN" sz="1400" dirty="0" smtClean="0">
                <a:latin typeface="方正黑体简体" panose="03000509000000000000" pitchFamily="65" charset="-122"/>
                <a:ea typeface="方正黑体简体" panose="03000509000000000000" pitchFamily="65" charset="-122"/>
              </a:rPr>
              <a:t>对</a:t>
            </a:r>
            <a:r>
              <a:rPr lang="zh-CN" altLang="zh-CN" sz="1400" dirty="0">
                <a:latin typeface="方正黑体简体" panose="03000509000000000000" pitchFamily="65" charset="-122"/>
                <a:ea typeface="方正黑体简体" panose="03000509000000000000" pitchFamily="65" charset="-122"/>
              </a:rPr>
              <a:t>不执行节水设施“三同时”的建设项目，水行政主管部门不予办理取水许可手续，供水企业不得予以供水。</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en-US" altLang="zh-CN" sz="1400" dirty="0">
                <a:latin typeface="方正黑体简体" panose="03000509000000000000" pitchFamily="65" charset="-122"/>
                <a:ea typeface="方正黑体简体" panose="03000509000000000000" pitchFamily="65" charset="-122"/>
              </a:rPr>
              <a:t>    </a:t>
            </a:r>
            <a:r>
              <a:rPr lang="zh-CN" altLang="zh-CN" sz="1400" b="1" dirty="0">
                <a:latin typeface="方正黑体简体" panose="03000509000000000000" pitchFamily="65" charset="-122"/>
                <a:ea typeface="方正黑体简体" panose="03000509000000000000" pitchFamily="65" charset="-122"/>
              </a:rPr>
              <a:t>第十八条</a:t>
            </a:r>
            <a:r>
              <a:rPr lang="en-US" altLang="zh-CN" sz="1400"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建设项目节水设施没有建成或者没有达到国家规定的要求，擅自投入使用的，由水行政主管部门责令停止使用，限期改正，逾期拒不改正的，处</a:t>
            </a:r>
            <a:r>
              <a:rPr lang="en-US" altLang="zh-CN" sz="1400" dirty="0">
                <a:latin typeface="方正黑体简体" panose="03000509000000000000" pitchFamily="65" charset="-122"/>
                <a:ea typeface="方正黑体简体" panose="03000509000000000000" pitchFamily="65" charset="-122"/>
              </a:rPr>
              <a:t>5</a:t>
            </a:r>
            <a:r>
              <a:rPr lang="zh-CN" altLang="zh-CN" sz="1400" dirty="0">
                <a:latin typeface="方正黑体简体" panose="03000509000000000000" pitchFamily="65" charset="-122"/>
                <a:ea typeface="方正黑体简体" panose="03000509000000000000" pitchFamily="65" charset="-122"/>
              </a:rPr>
              <a:t>万元以上</a:t>
            </a:r>
            <a:r>
              <a:rPr lang="en-US" altLang="zh-CN" sz="1400" dirty="0">
                <a:latin typeface="方正黑体简体" panose="03000509000000000000" pitchFamily="65" charset="-122"/>
                <a:ea typeface="方正黑体简体" panose="03000509000000000000" pitchFamily="65" charset="-122"/>
              </a:rPr>
              <a:t>10</a:t>
            </a:r>
            <a:r>
              <a:rPr lang="zh-CN" altLang="zh-CN" sz="1400" dirty="0">
                <a:latin typeface="方正黑体简体" panose="03000509000000000000" pitchFamily="65" charset="-122"/>
                <a:ea typeface="方正黑体简体" panose="03000509000000000000" pitchFamily="65" charset="-122"/>
              </a:rPr>
              <a:t>万元以下的罚款</a:t>
            </a:r>
            <a:r>
              <a:rPr lang="zh-CN" altLang="zh-CN" sz="1400" dirty="0" smtClean="0">
                <a:latin typeface="方正黑体简体" panose="03000509000000000000" pitchFamily="65" charset="-122"/>
                <a:ea typeface="方正黑体简体" panose="03000509000000000000" pitchFamily="65" charset="-122"/>
              </a:rPr>
              <a:t>。</a:t>
            </a:r>
            <a:endParaRPr lang="en-US" altLang="zh-CN" sz="1400" dirty="0" smtClean="0">
              <a:latin typeface="方正黑体简体" panose="03000509000000000000" pitchFamily="65" charset="-122"/>
              <a:ea typeface="方正黑体简体" panose="03000509000000000000" pitchFamily="65" charset="-122"/>
            </a:endParaRPr>
          </a:p>
          <a:p>
            <a:pPr lvl="0" indent="398780" eaLnBrk="0" hangingPunct="0">
              <a:lnSpc>
                <a:spcPts val="2500"/>
              </a:lnSpc>
            </a:pPr>
            <a:r>
              <a:rPr lang="zh-CN" altLang="zh-CN" sz="1400" b="1" dirty="0">
                <a:latin typeface="方正黑体简体" panose="03000509000000000000" pitchFamily="65" charset="-122"/>
                <a:ea typeface="方正黑体简体" panose="03000509000000000000" pitchFamily="65" charset="-122"/>
              </a:rPr>
              <a:t>第十九条</a:t>
            </a:r>
            <a:r>
              <a:rPr lang="en-US" altLang="zh-CN" sz="1400"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节水机构工作人员应当遵纪守法，秉公执法。对在履行职责中徇私舞弊、滥用职权、玩忽职守的，由其所在单位或者上级主管部门给予行政处分；构成犯罪的，依法追究刑事责任。</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en-US" altLang="zh-CN" sz="1400" dirty="0">
                <a:latin typeface="方正黑体简体" panose="03000509000000000000" pitchFamily="65" charset="-122"/>
                <a:ea typeface="方正黑体简体" panose="03000509000000000000" pitchFamily="65" charset="-122"/>
              </a:rPr>
              <a:t>    </a:t>
            </a:r>
            <a:r>
              <a:rPr lang="zh-CN" altLang="zh-CN" sz="1400" b="1" dirty="0">
                <a:latin typeface="方正黑体简体" panose="03000509000000000000" pitchFamily="65" charset="-122"/>
                <a:ea typeface="方正黑体简体" panose="03000509000000000000" pitchFamily="65" charset="-122"/>
              </a:rPr>
              <a:t>第二十条</a:t>
            </a:r>
            <a:r>
              <a:rPr lang="en-US" altLang="zh-CN" sz="1400"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各县（市）政府可根据本办法制定本行政区域内的建设项目节水设施“三同时”管理办法，或参照本办法执行。</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en-US" altLang="zh-CN" sz="1400" dirty="0">
                <a:latin typeface="方正黑体简体" panose="03000509000000000000" pitchFamily="65" charset="-122"/>
                <a:ea typeface="方正黑体简体" panose="03000509000000000000" pitchFamily="65" charset="-122"/>
              </a:rPr>
              <a:t>    </a:t>
            </a:r>
            <a:r>
              <a:rPr lang="zh-CN" altLang="zh-CN" sz="1400" b="1" dirty="0">
                <a:latin typeface="方正黑体简体" panose="03000509000000000000" pitchFamily="65" charset="-122"/>
                <a:ea typeface="方正黑体简体" panose="03000509000000000000" pitchFamily="65" charset="-122"/>
              </a:rPr>
              <a:t>第二十一条</a:t>
            </a:r>
            <a:r>
              <a:rPr lang="en-US" altLang="zh-CN" sz="1400"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本办法所称再生水是指对污水处理厂出水、工业排水、生活污水、雨水等非传统水源进行回收，经适当处理后达到一定水质标准，并在一定范围内重复利用的水资源</a:t>
            </a:r>
            <a:r>
              <a:rPr lang="zh-CN" altLang="zh-CN" sz="1400" dirty="0" smtClean="0">
                <a:latin typeface="方正黑体简体" panose="03000509000000000000" pitchFamily="65" charset="-122"/>
                <a:ea typeface="方正黑体简体" panose="03000509000000000000" pitchFamily="65" charset="-122"/>
              </a:rPr>
              <a:t>。</a:t>
            </a:r>
            <a:endParaRPr lang="en-US" altLang="zh-CN" sz="1400" dirty="0" smtClean="0">
              <a:latin typeface="方正黑体简体" panose="03000509000000000000" pitchFamily="65" charset="-122"/>
              <a:ea typeface="方正黑体简体" panose="03000509000000000000" pitchFamily="65" charset="-122"/>
            </a:endParaRPr>
          </a:p>
          <a:p>
            <a:pPr lvl="0" indent="398780" eaLnBrk="0" hangingPunct="0">
              <a:lnSpc>
                <a:spcPts val="2500"/>
              </a:lnSpc>
            </a:pPr>
            <a:r>
              <a:rPr lang="zh-CN" altLang="zh-CN" sz="1400" b="1" dirty="0" smtClean="0">
                <a:latin typeface="方正黑体简体" panose="03000509000000000000" pitchFamily="65" charset="-122"/>
                <a:ea typeface="方正黑体简体" panose="03000509000000000000" pitchFamily="65" charset="-122"/>
              </a:rPr>
              <a:t>第</a:t>
            </a:r>
            <a:r>
              <a:rPr lang="zh-CN" altLang="zh-CN" sz="1400" b="1" dirty="0">
                <a:latin typeface="方正黑体简体" panose="03000509000000000000" pitchFamily="65" charset="-122"/>
                <a:ea typeface="方正黑体简体" panose="03000509000000000000" pitchFamily="65" charset="-122"/>
              </a:rPr>
              <a:t>二十二条</a:t>
            </a:r>
            <a:r>
              <a:rPr lang="en-US" altLang="zh-CN" sz="1400"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本办法实施前已经安装使用的不符合节水标准的用水设施，产权人应当按照市节水机构的要求限期更换为符合标准的用水设施。</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en-US" altLang="zh-CN" sz="1400" dirty="0">
                <a:latin typeface="方正黑体简体" panose="03000509000000000000" pitchFamily="65" charset="-122"/>
                <a:ea typeface="方正黑体简体" panose="03000509000000000000" pitchFamily="65" charset="-122"/>
              </a:rPr>
              <a:t>    </a:t>
            </a:r>
            <a:r>
              <a:rPr lang="en-US" altLang="zh-CN" sz="1400" dirty="0" smtClean="0">
                <a:latin typeface="方正黑体简体" panose="03000509000000000000" pitchFamily="65" charset="-122"/>
                <a:ea typeface="方正黑体简体" panose="03000509000000000000" pitchFamily="65" charset="-122"/>
              </a:rPr>
              <a:t> </a:t>
            </a:r>
            <a:r>
              <a:rPr lang="zh-CN" altLang="zh-CN" sz="1400" b="1" dirty="0" smtClean="0">
                <a:latin typeface="方正黑体简体" panose="03000509000000000000" pitchFamily="65" charset="-122"/>
                <a:ea typeface="方正黑体简体" panose="03000509000000000000" pitchFamily="65" charset="-122"/>
              </a:rPr>
              <a:t>第</a:t>
            </a:r>
            <a:r>
              <a:rPr lang="zh-CN" altLang="zh-CN" sz="1400" b="1" dirty="0">
                <a:latin typeface="方正黑体简体" panose="03000509000000000000" pitchFamily="65" charset="-122"/>
                <a:ea typeface="方正黑体简体" panose="03000509000000000000" pitchFamily="65" charset="-122"/>
              </a:rPr>
              <a:t>二十三条</a:t>
            </a:r>
            <a:r>
              <a:rPr lang="en-US" altLang="zh-CN" sz="1400" b="1"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本办法自</a:t>
            </a:r>
            <a:r>
              <a:rPr lang="en-US" altLang="zh-CN" sz="1400"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年</a:t>
            </a:r>
            <a:r>
              <a:rPr lang="en-US" altLang="zh-CN" sz="1400"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月</a:t>
            </a:r>
            <a:r>
              <a:rPr lang="en-US" altLang="zh-CN" sz="1400" dirty="0">
                <a:latin typeface="方正黑体简体" panose="03000509000000000000" pitchFamily="65" charset="-122"/>
                <a:ea typeface="方正黑体简体" panose="03000509000000000000" pitchFamily="65" charset="-122"/>
              </a:rPr>
              <a:t>  </a:t>
            </a:r>
            <a:r>
              <a:rPr lang="zh-CN" altLang="zh-CN" sz="1400" dirty="0">
                <a:latin typeface="方正黑体简体" panose="03000509000000000000" pitchFamily="65" charset="-122"/>
                <a:ea typeface="方正黑体简体" panose="03000509000000000000" pitchFamily="65" charset="-122"/>
              </a:rPr>
              <a:t>日起施行。 </a:t>
            </a: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r>
              <a:rPr lang="en-US" altLang="zh-CN" sz="1400" dirty="0">
                <a:latin typeface="方正黑体简体" panose="03000509000000000000" pitchFamily="65" charset="-122"/>
                <a:ea typeface="方正黑体简体" panose="03000509000000000000" pitchFamily="65" charset="-122"/>
              </a:rPr>
              <a:t/>
            </a:r>
            <a:br>
              <a:rPr lang="en-US" altLang="zh-CN" sz="1400" dirty="0">
                <a:latin typeface="方正黑体简体" panose="03000509000000000000" pitchFamily="65" charset="-122"/>
                <a:ea typeface="方正黑体简体" panose="03000509000000000000" pitchFamily="65" charset="-122"/>
              </a:rPr>
            </a:br>
            <a:endParaRPr kumimoji="0" lang="zh-CN" altLang="en-US" sz="14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endParaRPr>
          </a:p>
        </p:txBody>
      </p: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6"/>
          <p:cNvSpPr txBox="1">
            <a:spLocks noChangeArrowheads="1"/>
          </p:cNvSpPr>
          <p:nvPr/>
        </p:nvSpPr>
        <p:spPr bwMode="auto">
          <a:xfrm>
            <a:off x="1570038" y="1816100"/>
            <a:ext cx="4205287" cy="3124200"/>
          </a:xfrm>
          <a:prstGeom prst="rect">
            <a:avLst/>
          </a:prstGeom>
          <a:noFill/>
          <a:ln w="9525">
            <a:noFill/>
            <a:miter lim="800000"/>
          </a:ln>
        </p:spPr>
        <p:txBody>
          <a:bodyPr>
            <a:spAutoFit/>
          </a:bodyPr>
          <a:lstStyle/>
          <a:p>
            <a:pPr algn="ctr" eaLnBrk="0" hangingPunct="0"/>
            <a:r>
              <a:rPr lang="en-US" altLang="zh-CN" sz="19900" b="1" dirty="0" smtClean="0">
                <a:solidFill>
                  <a:srgbClr val="83B40D"/>
                </a:solidFill>
                <a:latin typeface="Arial Black" panose="020B0A04020102020204" pitchFamily="34" charset="0"/>
                <a:ea typeface="微软雅黑" panose="020B0503020204020204" pitchFamily="34" charset="-122"/>
              </a:rPr>
              <a:t>08</a:t>
            </a:r>
            <a:endParaRPr lang="zh-CN" altLang="en-US" sz="19900" b="1" dirty="0">
              <a:solidFill>
                <a:srgbClr val="83B40D"/>
              </a:solidFill>
              <a:latin typeface="Arial Black" panose="020B0A04020102020204" pitchFamily="34" charset="0"/>
              <a:ea typeface="微软雅黑" panose="020B0503020204020204" pitchFamily="34" charset="-122"/>
            </a:endParaRPr>
          </a:p>
        </p:txBody>
      </p:sp>
      <p:sp>
        <p:nvSpPr>
          <p:cNvPr id="6" name="文本框 7"/>
          <p:cNvSpPr txBox="1">
            <a:spLocks noChangeArrowheads="1"/>
          </p:cNvSpPr>
          <p:nvPr/>
        </p:nvSpPr>
        <p:spPr bwMode="auto">
          <a:xfrm>
            <a:off x="1525588" y="3070225"/>
            <a:ext cx="3887787" cy="646331"/>
          </a:xfrm>
          <a:prstGeom prst="rect">
            <a:avLst/>
          </a:prstGeom>
          <a:solidFill>
            <a:srgbClr val="FFFFFF"/>
          </a:solidFill>
          <a:ln w="9525">
            <a:noFill/>
            <a:miter lim="800000"/>
          </a:ln>
        </p:spPr>
        <p:txBody>
          <a:bodyPr>
            <a:spAutoFit/>
          </a:bodyPr>
          <a:lstStyle/>
          <a:p>
            <a:pPr eaLnBrk="0" hangingPunct="0"/>
            <a:r>
              <a:rPr lang="en-US" altLang="zh-CN" sz="3600" b="1" dirty="0">
                <a:solidFill>
                  <a:srgbClr val="83B40D"/>
                </a:solidFill>
                <a:latin typeface="Times New Roman" panose="02020603050405020304" pitchFamily="18" charset="0"/>
                <a:cs typeface="Times New Roman" panose="02020603050405020304" pitchFamily="18" charset="0"/>
              </a:rPr>
              <a:t>      PART </a:t>
            </a:r>
            <a:r>
              <a:rPr lang="en-US" altLang="zh-CN" sz="3600" b="1" dirty="0" smtClean="0">
                <a:solidFill>
                  <a:srgbClr val="83B40D"/>
                </a:solidFill>
                <a:latin typeface="Times New Roman" panose="02020603050405020304" pitchFamily="18" charset="0"/>
                <a:cs typeface="Times New Roman" panose="02020603050405020304" pitchFamily="18" charset="0"/>
              </a:rPr>
              <a:t>EIGHT</a:t>
            </a:r>
            <a:endParaRPr lang="zh-CN" altLang="en-US" sz="3600" b="1" dirty="0">
              <a:solidFill>
                <a:srgbClr val="83B40D"/>
              </a:solidFill>
              <a:latin typeface="Times New Roman" panose="02020603050405020304" pitchFamily="18" charset="0"/>
              <a:ea typeface="宋体" panose="02010600030101010101" pitchFamily="2" charset="-122"/>
            </a:endParaRPr>
          </a:p>
        </p:txBody>
      </p:sp>
      <p:sp>
        <p:nvSpPr>
          <p:cNvPr id="7" name="文本框 8"/>
          <p:cNvSpPr txBox="1">
            <a:spLocks noChangeArrowheads="1"/>
          </p:cNvSpPr>
          <p:nvPr/>
        </p:nvSpPr>
        <p:spPr bwMode="auto">
          <a:xfrm>
            <a:off x="5539555" y="2996952"/>
            <a:ext cx="4662488" cy="830997"/>
          </a:xfrm>
          <a:prstGeom prst="rect">
            <a:avLst/>
          </a:prstGeom>
          <a:noFill/>
          <a:ln w="9525">
            <a:noFill/>
            <a:miter lim="800000"/>
          </a:ln>
        </p:spPr>
        <p:txBody>
          <a:bodyPr>
            <a:spAutoFit/>
          </a:bodyPr>
          <a:lstStyle/>
          <a:p>
            <a:pPr algn="ctr"/>
            <a:r>
              <a:rPr lang="zh-CN" altLang="zh-CN" sz="2400" dirty="0" smtClean="0">
                <a:solidFill>
                  <a:schemeClr val="accent1"/>
                </a:solidFill>
                <a:latin typeface="方正大黑简体" panose="03000509000000000000" pitchFamily="65" charset="-122"/>
                <a:ea typeface="方正大黑简体" panose="03000509000000000000" pitchFamily="65" charset="-122"/>
              </a:rPr>
              <a:t>节水型企业（单位）和节水型社区创建</a:t>
            </a:r>
            <a:r>
              <a:rPr lang="zh-CN" altLang="zh-CN" sz="2400" dirty="0">
                <a:solidFill>
                  <a:schemeClr val="accent1"/>
                </a:solidFill>
                <a:latin typeface="方正大黑简体" panose="03000509000000000000" pitchFamily="65" charset="-122"/>
                <a:ea typeface="方正大黑简体" panose="03000509000000000000" pitchFamily="65" charset="-122"/>
              </a:rPr>
              <a:t>工作</a:t>
            </a:r>
          </a:p>
        </p:txBody>
      </p:sp>
      <p:cxnSp>
        <p:nvCxnSpPr>
          <p:cNvPr id="8" name="直接连接符 10"/>
          <p:cNvCxnSpPr>
            <a:cxnSpLocks noChangeShapeType="1"/>
          </p:cNvCxnSpPr>
          <p:nvPr/>
        </p:nvCxnSpPr>
        <p:spPr bwMode="auto">
          <a:xfrm>
            <a:off x="5593530" y="3789040"/>
            <a:ext cx="4608513" cy="0"/>
          </a:xfrm>
          <a:prstGeom prst="line">
            <a:avLst/>
          </a:prstGeom>
          <a:noFill/>
          <a:ln w="12700">
            <a:solidFill>
              <a:srgbClr val="DFDFDF"/>
            </a:solidFill>
            <a:miter lim="800000"/>
            <a:headEnd type="oval" w="med" len="med"/>
            <a:tailEnd type="oval" w="med" len="med"/>
          </a:ln>
        </p:spPr>
      </p:cxnSp>
    </p:spTree>
  </p:cSld>
  <p:clrMapOvr>
    <a:masterClrMapping/>
  </p:clrMapOvr>
  <p:transition spd="slow">
    <p:blinds dir="vert"/>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7067" y="929620"/>
            <a:ext cx="9721080" cy="3554819"/>
          </a:xfrm>
          <a:prstGeom prst="rect">
            <a:avLst/>
          </a:prstGeom>
          <a:noFill/>
        </p:spPr>
        <p:txBody>
          <a:bodyPr wrap="square" rtlCol="0">
            <a:spAutoFit/>
          </a:bodyPr>
          <a:lstStyle/>
          <a:p>
            <a:pPr algn="just">
              <a:lnSpc>
                <a:spcPts val="3000"/>
              </a:lnSpc>
            </a:pPr>
            <a:r>
              <a:rPr lang="zh-CN" altLang="zh-CN" dirty="0" smtClean="0">
                <a:latin typeface="方正黑体简体" panose="03000509000000000000" pitchFamily="65" charset="-122"/>
                <a:ea typeface="方正黑体简体" panose="03000509000000000000" pitchFamily="65" charset="-122"/>
              </a:rPr>
              <a:t>开展节水型企业（单位）和节水型小区创建</a:t>
            </a:r>
            <a:r>
              <a:rPr lang="zh-CN" altLang="zh-CN" dirty="0">
                <a:latin typeface="方正黑体简体" panose="03000509000000000000" pitchFamily="65" charset="-122"/>
                <a:ea typeface="方正黑体简体" panose="03000509000000000000" pitchFamily="65" charset="-122"/>
              </a:rPr>
              <a:t>活动，统称节水载体建设，它是节水型城市建设的重要内容和载体，也是实行最严格水资源管理制度的具体体现和实践。为加快推进节水载体建设，河南省水利厅先后联合多部门下发了规范性文件：</a:t>
            </a:r>
            <a:r>
              <a:rPr lang="zh-CN" altLang="zh-CN" dirty="0">
                <a:solidFill>
                  <a:srgbClr val="FF0000"/>
                </a:solidFill>
                <a:latin typeface="方正黑体简体" panose="03000509000000000000" pitchFamily="65" charset="-122"/>
                <a:ea typeface="方正黑体简体" panose="03000509000000000000" pitchFamily="65" charset="-122"/>
              </a:rPr>
              <a:t>河南省水利厅《节水型社区、灌区和节水型企业（单位）考核指导意见》（豫水政资【</a:t>
            </a:r>
            <a:r>
              <a:rPr lang="en-US" altLang="zh-CN" dirty="0">
                <a:solidFill>
                  <a:srgbClr val="FF0000"/>
                </a:solidFill>
                <a:latin typeface="方正黑体简体" panose="03000509000000000000" pitchFamily="65" charset="-122"/>
                <a:ea typeface="方正黑体简体" panose="03000509000000000000" pitchFamily="65" charset="-122"/>
              </a:rPr>
              <a:t>2004</a:t>
            </a:r>
            <a:r>
              <a:rPr lang="zh-CN" altLang="zh-CN" dirty="0">
                <a:solidFill>
                  <a:srgbClr val="FF0000"/>
                </a:solidFill>
                <a:latin typeface="方正黑体简体" panose="03000509000000000000" pitchFamily="65" charset="-122"/>
                <a:ea typeface="方正黑体简体" panose="03000509000000000000" pitchFamily="65" charset="-122"/>
              </a:rPr>
              <a:t>】</a:t>
            </a:r>
            <a:r>
              <a:rPr lang="en-US" altLang="zh-CN" dirty="0">
                <a:solidFill>
                  <a:srgbClr val="FF0000"/>
                </a:solidFill>
                <a:latin typeface="方正黑体简体" panose="03000509000000000000" pitchFamily="65" charset="-122"/>
                <a:ea typeface="方正黑体简体" panose="03000509000000000000" pitchFamily="65" charset="-122"/>
              </a:rPr>
              <a:t>85</a:t>
            </a:r>
            <a:r>
              <a:rPr lang="zh-CN" altLang="zh-CN" dirty="0">
                <a:solidFill>
                  <a:srgbClr val="FF0000"/>
                </a:solidFill>
                <a:latin typeface="方正黑体简体" panose="03000509000000000000" pitchFamily="65" charset="-122"/>
                <a:ea typeface="方正黑体简体" panose="03000509000000000000" pitchFamily="65" charset="-122"/>
              </a:rPr>
              <a:t>号）的标准，河南省水利厅、河南省机关事务管理局《关于开展公共机构节水型单位建设工作的通知》（豫水政资【</a:t>
            </a:r>
            <a:r>
              <a:rPr lang="en-US" altLang="zh-CN" dirty="0">
                <a:solidFill>
                  <a:srgbClr val="FF0000"/>
                </a:solidFill>
                <a:latin typeface="方正黑体简体" panose="03000509000000000000" pitchFamily="65" charset="-122"/>
                <a:ea typeface="方正黑体简体" panose="03000509000000000000" pitchFamily="65" charset="-122"/>
              </a:rPr>
              <a:t>2013</a:t>
            </a:r>
            <a:r>
              <a:rPr lang="zh-CN" altLang="zh-CN" dirty="0">
                <a:solidFill>
                  <a:srgbClr val="FF0000"/>
                </a:solidFill>
                <a:latin typeface="方正黑体简体" panose="03000509000000000000" pitchFamily="65" charset="-122"/>
                <a:ea typeface="方正黑体简体" panose="03000509000000000000" pitchFamily="65" charset="-122"/>
              </a:rPr>
              <a:t>】</a:t>
            </a:r>
            <a:r>
              <a:rPr lang="en-US" altLang="zh-CN" dirty="0">
                <a:solidFill>
                  <a:srgbClr val="FF0000"/>
                </a:solidFill>
                <a:latin typeface="方正黑体简体" panose="03000509000000000000" pitchFamily="65" charset="-122"/>
                <a:ea typeface="方正黑体简体" panose="03000509000000000000" pitchFamily="65" charset="-122"/>
              </a:rPr>
              <a:t>10</a:t>
            </a:r>
            <a:r>
              <a:rPr lang="zh-CN" altLang="zh-CN" dirty="0">
                <a:solidFill>
                  <a:srgbClr val="FF0000"/>
                </a:solidFill>
                <a:latin typeface="方正黑体简体" panose="03000509000000000000" pitchFamily="65" charset="-122"/>
                <a:ea typeface="方正黑体简体" panose="03000509000000000000" pitchFamily="65" charset="-122"/>
              </a:rPr>
              <a:t>号），河南省水利厅、省工业和信息化厅联合下发的《关于深入推进节水型企业建设工作的通知》（豫水政资【</a:t>
            </a:r>
            <a:r>
              <a:rPr lang="en-US" altLang="zh-CN" dirty="0">
                <a:solidFill>
                  <a:srgbClr val="FF0000"/>
                </a:solidFill>
                <a:latin typeface="方正黑体简体" panose="03000509000000000000" pitchFamily="65" charset="-122"/>
                <a:ea typeface="方正黑体简体" panose="03000509000000000000" pitchFamily="65" charset="-122"/>
              </a:rPr>
              <a:t>2014</a:t>
            </a:r>
            <a:r>
              <a:rPr lang="zh-CN" altLang="zh-CN" dirty="0">
                <a:solidFill>
                  <a:srgbClr val="FF0000"/>
                </a:solidFill>
                <a:latin typeface="方正黑体简体" panose="03000509000000000000" pitchFamily="65" charset="-122"/>
                <a:ea typeface="方正黑体简体" panose="03000509000000000000" pitchFamily="65" charset="-122"/>
              </a:rPr>
              <a:t>】</a:t>
            </a:r>
            <a:r>
              <a:rPr lang="en-US" altLang="zh-CN" dirty="0">
                <a:solidFill>
                  <a:srgbClr val="FF0000"/>
                </a:solidFill>
                <a:latin typeface="方正黑体简体" panose="03000509000000000000" pitchFamily="65" charset="-122"/>
                <a:ea typeface="方正黑体简体" panose="03000509000000000000" pitchFamily="65" charset="-122"/>
              </a:rPr>
              <a:t>10</a:t>
            </a:r>
            <a:r>
              <a:rPr lang="zh-CN" altLang="zh-CN" dirty="0">
                <a:solidFill>
                  <a:srgbClr val="FF0000"/>
                </a:solidFill>
                <a:latin typeface="方正黑体简体" panose="03000509000000000000" pitchFamily="65" charset="-122"/>
                <a:ea typeface="方正黑体简体" panose="03000509000000000000" pitchFamily="65" charset="-122"/>
              </a:rPr>
              <a:t>号）和河南省水利厅《关于印发节水型小区建设标准的通知》（豫水政资【</a:t>
            </a:r>
            <a:r>
              <a:rPr lang="en-US" altLang="zh-CN" dirty="0">
                <a:solidFill>
                  <a:srgbClr val="FF0000"/>
                </a:solidFill>
                <a:latin typeface="方正黑体简体" panose="03000509000000000000" pitchFamily="65" charset="-122"/>
                <a:ea typeface="方正黑体简体" panose="03000509000000000000" pitchFamily="65" charset="-122"/>
              </a:rPr>
              <a:t>2016</a:t>
            </a:r>
            <a:r>
              <a:rPr lang="zh-CN" altLang="zh-CN" dirty="0">
                <a:solidFill>
                  <a:srgbClr val="FF0000"/>
                </a:solidFill>
                <a:latin typeface="方正黑体简体" panose="03000509000000000000" pitchFamily="65" charset="-122"/>
                <a:ea typeface="方正黑体简体" panose="03000509000000000000" pitchFamily="65" charset="-122"/>
              </a:rPr>
              <a:t>】</a:t>
            </a:r>
            <a:r>
              <a:rPr lang="en-US" altLang="zh-CN" dirty="0">
                <a:solidFill>
                  <a:srgbClr val="FF0000"/>
                </a:solidFill>
                <a:latin typeface="方正黑体简体" panose="03000509000000000000" pitchFamily="65" charset="-122"/>
                <a:ea typeface="方正黑体简体" panose="03000509000000000000" pitchFamily="65" charset="-122"/>
              </a:rPr>
              <a:t>7</a:t>
            </a:r>
            <a:r>
              <a:rPr lang="zh-CN" altLang="zh-CN" dirty="0">
                <a:solidFill>
                  <a:srgbClr val="FF0000"/>
                </a:solidFill>
                <a:latin typeface="方正黑体简体" panose="03000509000000000000" pitchFamily="65" charset="-122"/>
                <a:ea typeface="方正黑体简体" panose="03000509000000000000" pitchFamily="65" charset="-122"/>
              </a:rPr>
              <a:t>号）等</a:t>
            </a:r>
            <a:r>
              <a:rPr lang="zh-CN" altLang="zh-CN" dirty="0">
                <a:latin typeface="方正黑体简体" panose="03000509000000000000" pitchFamily="65" charset="-122"/>
                <a:ea typeface="方正黑体简体" panose="03000509000000000000" pitchFamily="65" charset="-122"/>
              </a:rPr>
              <a:t>，这一系列规范性文件为我们做好节水载体建设提供了重要的指导作用。</a:t>
            </a:r>
          </a:p>
          <a:p>
            <a:pPr>
              <a:lnSpc>
                <a:spcPts val="3000"/>
              </a:lnSpc>
            </a:pPr>
            <a:endParaRPr lang="zh-CN" altLang="en-US" dirty="0">
              <a:latin typeface="方正黑体简体" panose="03000509000000000000" pitchFamily="65" charset="-122"/>
              <a:ea typeface="方正黑体简体" panose="03000509000000000000" pitchFamily="65" charset="-122"/>
            </a:endParaRPr>
          </a:p>
        </p:txBody>
      </p: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73451" y="1275607"/>
            <a:ext cx="590465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5"/>
          <p:cNvSpPr/>
          <p:nvPr/>
        </p:nvSpPr>
        <p:spPr>
          <a:xfrm rot="5400000">
            <a:off x="2269424" y="265814"/>
            <a:ext cx="1450218" cy="3469803"/>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5089475" y="1412776"/>
            <a:ext cx="5400600" cy="1184940"/>
          </a:xfrm>
          <a:prstGeom prst="rect">
            <a:avLst/>
          </a:prstGeom>
          <a:noFill/>
        </p:spPr>
        <p:txBody>
          <a:bodyPr wrap="square" lIns="0" tIns="0" rIns="0" bIns="0" rtlCol="0">
            <a:spAutoFit/>
          </a:bodyPr>
          <a:lstStyle/>
          <a:p>
            <a:pPr algn="just"/>
            <a:r>
              <a:rPr lang="en-US" altLang="zh-CN" sz="1100" dirty="0" smtClean="0">
                <a:solidFill>
                  <a:schemeClr val="bg1"/>
                </a:solidFill>
                <a:latin typeface="方正黑体简体" panose="03000509000000000000" pitchFamily="65" charset="-122"/>
                <a:ea typeface="方正黑体简体" panose="03000509000000000000" pitchFamily="65" charset="-122"/>
              </a:rPr>
              <a:t>       </a:t>
            </a:r>
            <a:r>
              <a:rPr lang="zh-CN" altLang="zh-CN" sz="1100" dirty="0" smtClean="0">
                <a:solidFill>
                  <a:schemeClr val="bg1"/>
                </a:solidFill>
                <a:latin typeface="方正黑体简体" panose="03000509000000000000" pitchFamily="65" charset="-122"/>
                <a:ea typeface="方正黑体简体" panose="03000509000000000000" pitchFamily="65" charset="-122"/>
              </a:rPr>
              <a:t>以</a:t>
            </a:r>
            <a:r>
              <a:rPr lang="zh-CN" altLang="zh-CN" sz="1100" dirty="0">
                <a:solidFill>
                  <a:schemeClr val="bg1"/>
                </a:solidFill>
                <a:latin typeface="方正黑体简体" panose="03000509000000000000" pitchFamily="65" charset="-122"/>
                <a:ea typeface="方正黑体简体" panose="03000509000000000000" pitchFamily="65" charset="-122"/>
              </a:rPr>
              <a:t>科学发展观为指导，坚持节约优先的方针，认真贯彻落实中共中央《关于加快水利改革发展的决定》（中发【</a:t>
            </a:r>
            <a:r>
              <a:rPr lang="en-US" altLang="zh-CN" sz="1100" dirty="0">
                <a:solidFill>
                  <a:schemeClr val="bg1"/>
                </a:solidFill>
                <a:latin typeface="方正黑体简体" panose="03000509000000000000" pitchFamily="65" charset="-122"/>
                <a:ea typeface="方正黑体简体" panose="03000509000000000000" pitchFamily="65" charset="-122"/>
              </a:rPr>
              <a:t>2011</a:t>
            </a:r>
            <a:r>
              <a:rPr lang="zh-CN" altLang="zh-CN" sz="1100" dirty="0">
                <a:solidFill>
                  <a:schemeClr val="bg1"/>
                </a:solidFill>
                <a:latin typeface="方正黑体简体" panose="03000509000000000000" pitchFamily="65" charset="-122"/>
                <a:ea typeface="方正黑体简体" panose="03000509000000000000" pitchFamily="65" charset="-122"/>
              </a:rPr>
              <a:t>】</a:t>
            </a:r>
            <a:r>
              <a:rPr lang="en-US" altLang="zh-CN" sz="1100" dirty="0">
                <a:solidFill>
                  <a:schemeClr val="bg1"/>
                </a:solidFill>
                <a:latin typeface="方正黑体简体" panose="03000509000000000000" pitchFamily="65" charset="-122"/>
                <a:ea typeface="方正黑体简体" panose="03000509000000000000" pitchFamily="65" charset="-122"/>
              </a:rPr>
              <a:t>1</a:t>
            </a:r>
            <a:r>
              <a:rPr lang="zh-CN" altLang="zh-CN" sz="1100" dirty="0">
                <a:solidFill>
                  <a:schemeClr val="bg1"/>
                </a:solidFill>
                <a:latin typeface="方正黑体简体" panose="03000509000000000000" pitchFamily="65" charset="-122"/>
                <a:ea typeface="方正黑体简体" panose="03000509000000000000" pitchFamily="65" charset="-122"/>
              </a:rPr>
              <a:t>号）精神，全面落实最严格水资源管理制度，紧紧围绕市委、市政府提出的“十三五”奋斗目标，以企业、社区和公共机构为主体，以提高用水效率为核心，在全社会开展节水型企业、节水型单位和节水型小区建设。发布一批本级节水标杆企业单位和节水标杆指标，引导我市各行业加强节水管理和技术进步，加快转变工业农业和生活用水方式，积极培育节水型生产模式，全面落实用水效率控制红线，为我市经济社会发展提供坚实的水资源支撑保障。</a:t>
            </a:r>
          </a:p>
        </p:txBody>
      </p:sp>
      <p:sp>
        <p:nvSpPr>
          <p:cNvPr id="5" name="TextBox 4"/>
          <p:cNvSpPr txBox="1"/>
          <p:nvPr/>
        </p:nvSpPr>
        <p:spPr>
          <a:xfrm>
            <a:off x="1489075" y="1642965"/>
            <a:ext cx="3168352" cy="61555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000" b="1" dirty="0" smtClean="0"/>
              <a:t>一、</a:t>
            </a:r>
            <a:r>
              <a:rPr lang="zh-CN" altLang="zh-CN" sz="2000" b="1" dirty="0" smtClean="0"/>
              <a:t>开展节水载体建</a:t>
            </a:r>
            <a:endParaRPr lang="en-US" altLang="zh-CN" sz="2000" b="1" dirty="0" smtClean="0"/>
          </a:p>
          <a:p>
            <a:r>
              <a:rPr lang="en-US" altLang="zh-CN" sz="2000" b="1" dirty="0" smtClean="0"/>
              <a:t>       </a:t>
            </a:r>
            <a:r>
              <a:rPr lang="zh-CN" altLang="zh-CN" sz="2000" b="1" dirty="0" smtClean="0"/>
              <a:t>设工作的总体思路</a:t>
            </a:r>
            <a:endParaRPr lang="zh-CN" altLang="zh-CN" sz="2000" dirty="0"/>
          </a:p>
        </p:txBody>
      </p:sp>
      <p:sp>
        <p:nvSpPr>
          <p:cNvPr id="6" name="矩形 5"/>
          <p:cNvSpPr/>
          <p:nvPr/>
        </p:nvSpPr>
        <p:spPr>
          <a:xfrm>
            <a:off x="1259631" y="3429002"/>
            <a:ext cx="5846067" cy="1450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30"/>
          <p:cNvSpPr/>
          <p:nvPr/>
        </p:nvSpPr>
        <p:spPr>
          <a:xfrm rot="16200000" flipH="1">
            <a:off x="8251891" y="2425011"/>
            <a:ext cx="1450218" cy="3458197"/>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619671" y="3664205"/>
            <a:ext cx="5270003" cy="998991"/>
          </a:xfrm>
          <a:prstGeom prst="rect">
            <a:avLst/>
          </a:prstGeom>
          <a:noFill/>
        </p:spPr>
        <p:txBody>
          <a:bodyPr wrap="square" lIns="0" tIns="0" rIns="0" bIns="0" rtlCol="0">
            <a:spAutoFit/>
          </a:bodyPr>
          <a:lstStyle/>
          <a:p>
            <a:pPr>
              <a:lnSpc>
                <a:spcPts val="2000"/>
              </a:lnSpc>
            </a:pPr>
            <a:r>
              <a:rPr lang="en-US" altLang="zh-CN" sz="1200" dirty="0" smtClean="0">
                <a:latin typeface="方正黑体简体" panose="03000509000000000000" pitchFamily="65" charset="-122"/>
                <a:ea typeface="方正黑体简体" panose="03000509000000000000" pitchFamily="65" charset="-122"/>
              </a:rPr>
              <a:t>       </a:t>
            </a:r>
            <a:r>
              <a:rPr lang="zh-CN" altLang="zh-CN" sz="1200" dirty="0" smtClean="0">
                <a:latin typeface="方正黑体简体" panose="03000509000000000000" pitchFamily="65" charset="-122"/>
                <a:ea typeface="方正黑体简体" panose="03000509000000000000" pitchFamily="65" charset="-122"/>
              </a:rPr>
              <a:t>开</a:t>
            </a:r>
            <a:r>
              <a:rPr lang="zh-CN" altLang="zh-CN" sz="1200" dirty="0">
                <a:latin typeface="方正黑体简体" panose="03000509000000000000" pitchFamily="65" charset="-122"/>
                <a:ea typeface="方正黑体简体" panose="03000509000000000000" pitchFamily="65" charset="-122"/>
              </a:rPr>
              <a:t>展节水型企业、节水型单位和节水型小区建设，必须加强各用水主体的节水管理，推进节水技术进步，切实加强用水主体的用水重复利用率、水表计量率、用水定额控制和综合漏失率的考核，推动用水主体对标达标，降低用水单耗，提升水循环利用水平。</a:t>
            </a:r>
          </a:p>
        </p:txBody>
      </p:sp>
      <p:sp>
        <p:nvSpPr>
          <p:cNvPr id="10" name="TextBox 9"/>
          <p:cNvSpPr txBox="1"/>
          <p:nvPr/>
        </p:nvSpPr>
        <p:spPr>
          <a:xfrm>
            <a:off x="7825779" y="3871108"/>
            <a:ext cx="3168352" cy="61555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000" b="1" dirty="0" smtClean="0">
                <a:solidFill>
                  <a:schemeClr val="tx1"/>
                </a:solidFill>
              </a:rPr>
              <a:t>二、</a:t>
            </a:r>
            <a:r>
              <a:rPr lang="zh-CN" altLang="zh-CN" sz="2000" b="1" dirty="0" smtClean="0">
                <a:solidFill>
                  <a:schemeClr val="tx1"/>
                </a:solidFill>
              </a:rPr>
              <a:t>开展节水载体建设</a:t>
            </a:r>
            <a:endParaRPr lang="en-US" altLang="zh-CN" sz="2000" b="1" dirty="0" smtClean="0">
              <a:solidFill>
                <a:schemeClr val="tx1"/>
              </a:solidFill>
            </a:endParaRPr>
          </a:p>
          <a:p>
            <a:r>
              <a:rPr lang="en-US" altLang="zh-CN" sz="2000" b="1" dirty="0" smtClean="0">
                <a:solidFill>
                  <a:schemeClr val="tx1"/>
                </a:solidFill>
              </a:rPr>
              <a:t>       </a:t>
            </a:r>
            <a:r>
              <a:rPr lang="zh-CN" altLang="zh-CN" sz="2000" b="1" dirty="0" smtClean="0">
                <a:solidFill>
                  <a:schemeClr val="tx1"/>
                </a:solidFill>
              </a:rPr>
              <a:t>的具体要求</a:t>
            </a:r>
            <a:endParaRPr lang="zh-CN" altLang="zh-CN" sz="2000" dirty="0">
              <a:solidFill>
                <a:schemeClr val="tx1"/>
              </a:solidFill>
            </a:endParaRPr>
          </a:p>
        </p:txBody>
      </p: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flipH="1">
            <a:off x="5233491" y="1557568"/>
            <a:ext cx="648925" cy="883087"/>
          </a:xfrm>
          <a:prstGeom prst="line">
            <a:avLst/>
          </a:prstGeom>
          <a:ln w="12700">
            <a:solidFill>
              <a:srgbClr val="A6AAA9"/>
            </a:solidFill>
            <a:miter lim="400000"/>
          </a:ln>
        </p:spPr>
        <p:txBody>
          <a:bodyPr lIns="0" tIns="0" rIns="0" bIns="0"/>
          <a:lstStyle/>
          <a:p>
            <a:pPr defTabSz="171450">
              <a:defRPr sz="1200">
                <a:solidFill>
                  <a:srgbClr val="000000"/>
                </a:solidFill>
                <a:latin typeface="Helvetica" panose="000B0500000000000000"/>
                <a:ea typeface="Helvetica" panose="000B0500000000000000"/>
                <a:cs typeface="Helvetica" panose="000B0500000000000000"/>
                <a:sym typeface="Helvetica" panose="000B0500000000000000"/>
              </a:defRPr>
            </a:pPr>
            <a:endParaRPr sz="500"/>
          </a:p>
        </p:txBody>
      </p:sp>
      <p:sp>
        <p:nvSpPr>
          <p:cNvPr id="3" name="Shape 1785"/>
          <p:cNvSpPr/>
          <p:nvPr/>
        </p:nvSpPr>
        <p:spPr>
          <a:xfrm>
            <a:off x="5882416" y="1557570"/>
            <a:ext cx="4103603" cy="883086"/>
          </a:xfrm>
          <a:prstGeom prst="line">
            <a:avLst/>
          </a:prstGeom>
          <a:ln w="12700">
            <a:solidFill>
              <a:srgbClr val="A6AAA9"/>
            </a:solidFill>
            <a:miter lim="400000"/>
          </a:ln>
        </p:spPr>
        <p:txBody>
          <a:bodyPr lIns="0" tIns="0" rIns="0" bIns="0"/>
          <a:lstStyle/>
          <a:p>
            <a:pPr defTabSz="171450">
              <a:defRPr sz="1200">
                <a:solidFill>
                  <a:srgbClr val="000000"/>
                </a:solidFill>
                <a:latin typeface="Helvetica" panose="000B0500000000000000"/>
                <a:ea typeface="Helvetica" panose="000B0500000000000000"/>
                <a:cs typeface="Helvetica" panose="000B0500000000000000"/>
                <a:sym typeface="Helvetica" panose="000B0500000000000000"/>
              </a:defRPr>
            </a:pPr>
            <a:endParaRPr sz="500"/>
          </a:p>
        </p:txBody>
      </p:sp>
      <p:sp>
        <p:nvSpPr>
          <p:cNvPr id="4" name="Shape 1786"/>
          <p:cNvSpPr/>
          <p:nvPr/>
        </p:nvSpPr>
        <p:spPr>
          <a:xfrm>
            <a:off x="5886867" y="1557568"/>
            <a:ext cx="2442968" cy="883087"/>
          </a:xfrm>
          <a:prstGeom prst="line">
            <a:avLst/>
          </a:prstGeom>
          <a:ln w="12700">
            <a:solidFill>
              <a:srgbClr val="A6AAA9"/>
            </a:solidFill>
            <a:miter lim="400000"/>
          </a:ln>
        </p:spPr>
        <p:txBody>
          <a:bodyPr lIns="0" tIns="0" rIns="0" bIns="0"/>
          <a:lstStyle/>
          <a:p>
            <a:pPr defTabSz="171450">
              <a:defRPr sz="1200">
                <a:solidFill>
                  <a:srgbClr val="000000"/>
                </a:solidFill>
                <a:latin typeface="Helvetica" panose="000B0500000000000000"/>
                <a:ea typeface="Helvetica" panose="000B0500000000000000"/>
                <a:cs typeface="Helvetica" panose="000B0500000000000000"/>
                <a:sym typeface="Helvetica" panose="000B0500000000000000"/>
              </a:defRPr>
            </a:pPr>
            <a:endParaRPr sz="500"/>
          </a:p>
        </p:txBody>
      </p:sp>
      <p:sp>
        <p:nvSpPr>
          <p:cNvPr id="5" name="Shape 1788"/>
          <p:cNvSpPr/>
          <p:nvPr/>
        </p:nvSpPr>
        <p:spPr>
          <a:xfrm flipH="1">
            <a:off x="3649315" y="1557568"/>
            <a:ext cx="2233672" cy="883087"/>
          </a:xfrm>
          <a:prstGeom prst="line">
            <a:avLst/>
          </a:prstGeom>
          <a:ln w="12700">
            <a:solidFill>
              <a:srgbClr val="A6AAA9"/>
            </a:solidFill>
            <a:miter lim="400000"/>
          </a:ln>
        </p:spPr>
        <p:txBody>
          <a:bodyPr lIns="0" tIns="0" rIns="0" bIns="0"/>
          <a:lstStyle/>
          <a:p>
            <a:pPr defTabSz="171450">
              <a:defRPr sz="1200">
                <a:solidFill>
                  <a:srgbClr val="000000"/>
                </a:solidFill>
                <a:latin typeface="Helvetica" panose="000B0500000000000000"/>
                <a:ea typeface="Helvetica" panose="000B0500000000000000"/>
                <a:cs typeface="Helvetica" panose="000B0500000000000000"/>
                <a:sym typeface="Helvetica" panose="000B0500000000000000"/>
              </a:defRPr>
            </a:pPr>
            <a:endParaRPr sz="500"/>
          </a:p>
        </p:txBody>
      </p:sp>
      <p:sp>
        <p:nvSpPr>
          <p:cNvPr id="6" name="Shape 1789"/>
          <p:cNvSpPr/>
          <p:nvPr/>
        </p:nvSpPr>
        <p:spPr>
          <a:xfrm flipH="1">
            <a:off x="2137147" y="1557568"/>
            <a:ext cx="3745270" cy="883087"/>
          </a:xfrm>
          <a:prstGeom prst="line">
            <a:avLst/>
          </a:prstGeom>
          <a:ln w="12700">
            <a:solidFill>
              <a:srgbClr val="A6AAA9"/>
            </a:solidFill>
            <a:miter lim="400000"/>
          </a:ln>
        </p:spPr>
        <p:txBody>
          <a:bodyPr lIns="0" tIns="0" rIns="0" bIns="0"/>
          <a:lstStyle/>
          <a:p>
            <a:pPr defTabSz="171450">
              <a:defRPr sz="1200">
                <a:solidFill>
                  <a:srgbClr val="000000"/>
                </a:solidFill>
                <a:latin typeface="Helvetica" panose="000B0500000000000000"/>
                <a:ea typeface="Helvetica" panose="000B0500000000000000"/>
                <a:cs typeface="Helvetica" panose="000B0500000000000000"/>
                <a:sym typeface="Helvetica" panose="000B0500000000000000"/>
              </a:defRPr>
            </a:pPr>
            <a:endParaRPr sz="500"/>
          </a:p>
        </p:txBody>
      </p:sp>
      <p:sp>
        <p:nvSpPr>
          <p:cNvPr id="7" name="Shape 1794"/>
          <p:cNvSpPr/>
          <p:nvPr/>
        </p:nvSpPr>
        <p:spPr>
          <a:xfrm>
            <a:off x="1129035" y="2388413"/>
            <a:ext cx="1419101" cy="3652641"/>
          </a:xfrm>
          <a:prstGeom prst="roundRect">
            <a:avLst>
              <a:gd name="adj" fmla="val 50000"/>
            </a:avLst>
          </a:prstGeom>
          <a:solidFill>
            <a:schemeClr val="accent1"/>
          </a:solidFill>
          <a:ln w="12700">
            <a:miter lim="400000"/>
          </a:ln>
          <a:effectLst>
            <a:outerShdw blurRad="50800" dist="38100" dir="2700000" algn="tl" rotWithShape="0">
              <a:prstClr val="black">
                <a:alpha val="40000"/>
              </a:prstClr>
            </a:outerShdw>
          </a:effectLst>
        </p:spPr>
        <p:txBody>
          <a:bodyPr lIns="14288" tIns="14288" rIns="14288" bIns="14288" anchor="ctr"/>
          <a:lstStyle/>
          <a:p>
            <a:pPr lvl="0"/>
            <a:endParaRPr sz="1300"/>
          </a:p>
        </p:txBody>
      </p:sp>
      <p:sp>
        <p:nvSpPr>
          <p:cNvPr id="8" name="Shape 1796"/>
          <p:cNvSpPr/>
          <p:nvPr/>
        </p:nvSpPr>
        <p:spPr>
          <a:xfrm>
            <a:off x="2734270" y="2388413"/>
            <a:ext cx="1419101" cy="3724649"/>
          </a:xfrm>
          <a:prstGeom prst="roundRect">
            <a:avLst>
              <a:gd name="adj" fmla="val 50000"/>
            </a:avLst>
          </a:prstGeom>
          <a:solidFill>
            <a:schemeClr val="accent1"/>
          </a:solidFill>
          <a:ln w="12700">
            <a:miter lim="400000"/>
          </a:ln>
          <a:effectLst>
            <a:outerShdw blurRad="50800" dist="38100" dir="2700000" algn="tl" rotWithShape="0">
              <a:prstClr val="black">
                <a:alpha val="40000"/>
              </a:prstClr>
            </a:outerShdw>
          </a:effectLst>
        </p:spPr>
        <p:txBody>
          <a:bodyPr lIns="14288" tIns="14288" rIns="14288" bIns="14288" anchor="ctr"/>
          <a:lstStyle/>
          <a:p>
            <a:pPr lvl="0"/>
            <a:endParaRPr sz="1300"/>
          </a:p>
        </p:txBody>
      </p:sp>
      <p:sp>
        <p:nvSpPr>
          <p:cNvPr id="9" name="Shape 1798"/>
          <p:cNvSpPr/>
          <p:nvPr/>
        </p:nvSpPr>
        <p:spPr>
          <a:xfrm>
            <a:off x="4369395" y="2388413"/>
            <a:ext cx="1419101" cy="3724649"/>
          </a:xfrm>
          <a:prstGeom prst="roundRect">
            <a:avLst>
              <a:gd name="adj" fmla="val 50000"/>
            </a:avLst>
          </a:prstGeom>
          <a:solidFill>
            <a:schemeClr val="accent1"/>
          </a:solidFill>
          <a:ln w="12700">
            <a:miter lim="400000"/>
          </a:ln>
          <a:effectLst>
            <a:outerShdw blurRad="50800" dist="38100" dir="2700000" algn="tl" rotWithShape="0">
              <a:prstClr val="black">
                <a:alpha val="40000"/>
              </a:prstClr>
            </a:outerShdw>
          </a:effectLst>
        </p:spPr>
        <p:txBody>
          <a:bodyPr lIns="14288" tIns="14288" rIns="14288" bIns="14288" anchor="ctr"/>
          <a:lstStyle/>
          <a:p>
            <a:pPr lvl="0"/>
            <a:endParaRPr sz="1300"/>
          </a:p>
        </p:txBody>
      </p:sp>
      <p:sp>
        <p:nvSpPr>
          <p:cNvPr id="10" name="Shape 1800"/>
          <p:cNvSpPr/>
          <p:nvPr/>
        </p:nvSpPr>
        <p:spPr>
          <a:xfrm>
            <a:off x="7537747" y="2388413"/>
            <a:ext cx="1419101" cy="3724649"/>
          </a:xfrm>
          <a:prstGeom prst="roundRect">
            <a:avLst>
              <a:gd name="adj" fmla="val 50000"/>
            </a:avLst>
          </a:prstGeom>
          <a:solidFill>
            <a:schemeClr val="accent1"/>
          </a:solidFill>
          <a:ln w="12700">
            <a:miter lim="400000"/>
          </a:ln>
          <a:effectLst>
            <a:outerShdw blurRad="50800" dist="38100" dir="2700000" algn="tl" rotWithShape="0">
              <a:prstClr val="black">
                <a:alpha val="40000"/>
              </a:prstClr>
            </a:outerShdw>
          </a:effectLst>
        </p:spPr>
        <p:txBody>
          <a:bodyPr lIns="14288" tIns="14288" rIns="14288" bIns="14288" anchor="ctr"/>
          <a:lstStyle/>
          <a:p>
            <a:pPr lvl="0"/>
            <a:endParaRPr sz="1300"/>
          </a:p>
        </p:txBody>
      </p:sp>
      <p:sp>
        <p:nvSpPr>
          <p:cNvPr id="11" name="Shape 1802"/>
          <p:cNvSpPr/>
          <p:nvPr/>
        </p:nvSpPr>
        <p:spPr>
          <a:xfrm>
            <a:off x="9142982" y="2388413"/>
            <a:ext cx="1419101" cy="3724649"/>
          </a:xfrm>
          <a:prstGeom prst="roundRect">
            <a:avLst>
              <a:gd name="adj" fmla="val 50000"/>
            </a:avLst>
          </a:prstGeom>
          <a:solidFill>
            <a:schemeClr val="accent1"/>
          </a:solidFill>
          <a:ln w="12700">
            <a:miter lim="400000"/>
          </a:ln>
          <a:effectLst>
            <a:outerShdw blurRad="50800" dist="38100" dir="2700000" algn="tl" rotWithShape="0">
              <a:prstClr val="black">
                <a:alpha val="40000"/>
              </a:prstClr>
            </a:outerShdw>
          </a:effectLst>
        </p:spPr>
        <p:txBody>
          <a:bodyPr lIns="14288" tIns="14288" rIns="14288" bIns="14288" anchor="ctr"/>
          <a:lstStyle/>
          <a:p>
            <a:pPr lvl="0"/>
            <a:endParaRPr sz="1300"/>
          </a:p>
        </p:txBody>
      </p:sp>
      <p:sp>
        <p:nvSpPr>
          <p:cNvPr id="18" name="Text Placeholder 3"/>
          <p:cNvSpPr txBox="1"/>
          <p:nvPr/>
        </p:nvSpPr>
        <p:spPr>
          <a:xfrm>
            <a:off x="1273051" y="2348880"/>
            <a:ext cx="1206544" cy="334925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1500"/>
              </a:lnSpc>
            </a:pPr>
            <a:r>
              <a:rPr lang="en-US" altLang="zh-CN" sz="1200" dirty="0" smtClean="0">
                <a:latin typeface="方正黑体简体" panose="03000509000000000000" pitchFamily="65" charset="-122"/>
                <a:ea typeface="方正黑体简体" panose="03000509000000000000" pitchFamily="65" charset="-122"/>
              </a:rPr>
              <a:t>       </a:t>
            </a:r>
            <a:r>
              <a:rPr lang="zh-CN" altLang="en-US" sz="1200" dirty="0" smtClean="0">
                <a:latin typeface="方正黑体简体" panose="03000509000000000000" pitchFamily="65" charset="-122"/>
                <a:ea typeface="方正黑体简体" panose="03000509000000000000" pitchFamily="65" charset="-122"/>
              </a:rPr>
              <a:t>一、</a:t>
            </a:r>
            <a:r>
              <a:rPr lang="zh-CN" altLang="zh-CN" sz="1200" dirty="0" smtClean="0">
                <a:latin typeface="方正黑体简体" panose="03000509000000000000" pitchFamily="65" charset="-122"/>
                <a:ea typeface="方正黑体简体" panose="03000509000000000000" pitchFamily="65" charset="-122"/>
              </a:rPr>
              <a:t>完善节水管理制度。建立科学合理的节水管理岗位责任制，健全节水管理机构和人员，明确节水管理主要领导职责，明确管理部门、人员和岗位职责。加强目标责任管理和考核。制定并实施节水规划和年度节水计划。</a:t>
            </a:r>
            <a:endParaRPr lang="zh-CN" altLang="zh-CN" sz="1200" dirty="0">
              <a:latin typeface="方正黑体简体" panose="03000509000000000000" pitchFamily="65" charset="-122"/>
              <a:ea typeface="方正黑体简体" panose="03000509000000000000" pitchFamily="65" charset="-122"/>
            </a:endParaRPr>
          </a:p>
        </p:txBody>
      </p:sp>
      <p:cxnSp>
        <p:nvCxnSpPr>
          <p:cNvPr id="21" name="直接连接符 20"/>
          <p:cNvCxnSpPr>
            <a:stCxn id="6" idx="0"/>
          </p:cNvCxnSpPr>
          <p:nvPr/>
        </p:nvCxnSpPr>
        <p:spPr bwMode="auto">
          <a:xfrm>
            <a:off x="5882417" y="1557568"/>
            <a:ext cx="774889" cy="955095"/>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22" name="Shape 1798"/>
          <p:cNvSpPr/>
          <p:nvPr/>
        </p:nvSpPr>
        <p:spPr>
          <a:xfrm>
            <a:off x="5953571" y="2440655"/>
            <a:ext cx="1419101" cy="3724649"/>
          </a:xfrm>
          <a:prstGeom prst="roundRect">
            <a:avLst>
              <a:gd name="adj" fmla="val 50000"/>
            </a:avLst>
          </a:prstGeom>
          <a:solidFill>
            <a:schemeClr val="accent1"/>
          </a:solidFill>
          <a:ln w="12700">
            <a:miter lim="400000"/>
          </a:ln>
          <a:effectLst>
            <a:outerShdw blurRad="50800" dist="38100" dir="2700000" algn="tl" rotWithShape="0">
              <a:prstClr val="black">
                <a:alpha val="40000"/>
              </a:prstClr>
            </a:outerShdw>
          </a:effectLst>
        </p:spPr>
        <p:txBody>
          <a:bodyPr lIns="14288" tIns="14288" rIns="14288" bIns="14288" anchor="ctr"/>
          <a:lstStyle/>
          <a:p>
            <a:pPr lvl="0"/>
            <a:endParaRPr sz="1300"/>
          </a:p>
        </p:txBody>
      </p:sp>
      <p:sp>
        <p:nvSpPr>
          <p:cNvPr id="27" name="圆角矩形 26"/>
          <p:cNvSpPr/>
          <p:nvPr/>
        </p:nvSpPr>
        <p:spPr bwMode="auto">
          <a:xfrm>
            <a:off x="4657427" y="548681"/>
            <a:ext cx="2448272" cy="1171894"/>
          </a:xfrm>
          <a:prstGeom prst="roundRect">
            <a:avLst/>
          </a:prstGeom>
          <a:solidFill>
            <a:schemeClr val="accent1"/>
          </a:solidFill>
          <a:ln w="952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en-US" altLang="zh-CN" dirty="0" smtClean="0">
              <a:solidFill>
                <a:schemeClr val="bg1"/>
              </a:solidFill>
              <a:latin typeface="方正大黑简体" panose="03000509000000000000" pitchFamily="65" charset="-122"/>
              <a:ea typeface="方正大黑简体" panose="03000509000000000000" pitchFamily="65" charset="-122"/>
            </a:endParaRPr>
          </a:p>
          <a:p>
            <a:pPr algn="ctr"/>
            <a:r>
              <a:rPr lang="zh-CN" altLang="zh-CN" dirty="0" smtClean="0">
                <a:latin typeface="方正大黑简体" panose="03000509000000000000" pitchFamily="65" charset="-122"/>
                <a:ea typeface="方正大黑简体" panose="03000509000000000000" pitchFamily="65" charset="-122"/>
              </a:rPr>
              <a:t>节</a:t>
            </a:r>
            <a:r>
              <a:rPr lang="zh-CN" altLang="zh-CN" dirty="0">
                <a:latin typeface="方正大黑简体" panose="03000509000000000000" pitchFamily="65" charset="-122"/>
                <a:ea typeface="方正大黑简体" panose="03000509000000000000" pitchFamily="65" charset="-122"/>
              </a:rPr>
              <a:t>水型企业、单位和小区建设具体要求</a:t>
            </a:r>
            <a:endParaRPr kumimoji="0" lang="zh-CN" altLang="en-US" b="0" i="0" u="none" strike="noStrike" cap="none" normalizeH="0" baseline="0" dirty="0" smtClean="0">
              <a:ln>
                <a:noFill/>
              </a:ln>
              <a:effectLst/>
              <a:latin typeface="方正大黑简体" panose="03000509000000000000" pitchFamily="65" charset="-122"/>
              <a:ea typeface="方正大黑简体" panose="03000509000000000000" pitchFamily="65" charset="-122"/>
            </a:endParaRPr>
          </a:p>
        </p:txBody>
      </p:sp>
      <p:sp>
        <p:nvSpPr>
          <p:cNvPr id="28" name="Text Placeholder 3"/>
          <p:cNvSpPr txBox="1"/>
          <p:nvPr/>
        </p:nvSpPr>
        <p:spPr>
          <a:xfrm>
            <a:off x="2874819" y="2132856"/>
            <a:ext cx="1206544" cy="334925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pPr>
            <a:r>
              <a:rPr lang="zh-CN" altLang="en-US" sz="1200" dirty="0" smtClean="0">
                <a:latin typeface="方正黑体简体" panose="03000509000000000000" pitchFamily="65" charset="-122"/>
                <a:ea typeface="方正黑体简体" panose="03000509000000000000" pitchFamily="65" charset="-122"/>
              </a:rPr>
              <a:t>       二、</a:t>
            </a:r>
            <a:r>
              <a:rPr lang="zh-CN" altLang="zh-CN" sz="1200" dirty="0" smtClean="0">
                <a:latin typeface="方正黑体简体" panose="03000509000000000000" pitchFamily="65" charset="-122"/>
                <a:ea typeface="方正黑体简体" panose="03000509000000000000" pitchFamily="65" charset="-122"/>
              </a:rPr>
              <a:t>加强定额管理，向先进水平对标达标。严格执行河南省用水定额指标和标准，按照用水定额指标改造用水工艺和技术，实施内部节水评价。</a:t>
            </a:r>
          </a:p>
          <a:p>
            <a:pPr lvl="0">
              <a:lnSpc>
                <a:spcPts val="1500"/>
              </a:lnSpc>
            </a:pPr>
            <a:endParaRPr lang="zh-CN" altLang="zh-CN" sz="1200" dirty="0">
              <a:latin typeface="方正黑体简体" panose="03000509000000000000" pitchFamily="65" charset="-122"/>
              <a:ea typeface="方正黑体简体" panose="03000509000000000000" pitchFamily="65" charset="-122"/>
            </a:endParaRPr>
          </a:p>
        </p:txBody>
      </p:sp>
      <p:sp>
        <p:nvSpPr>
          <p:cNvPr id="29" name="Text Placeholder 3"/>
          <p:cNvSpPr txBox="1"/>
          <p:nvPr/>
        </p:nvSpPr>
        <p:spPr>
          <a:xfrm>
            <a:off x="4458995" y="2708920"/>
            <a:ext cx="1206544" cy="3349253"/>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ts val="1500"/>
              </a:lnSpc>
            </a:pPr>
            <a:r>
              <a:rPr lang="zh-CN" altLang="en-US" sz="1100" dirty="0" smtClean="0">
                <a:latin typeface="方正黑体简体" panose="03000509000000000000" pitchFamily="65" charset="-122"/>
                <a:ea typeface="方正黑体简体" panose="03000509000000000000" pitchFamily="65" charset="-122"/>
              </a:rPr>
              <a:t>       三、</a:t>
            </a:r>
            <a:r>
              <a:rPr lang="zh-CN" altLang="zh-CN" sz="1100" dirty="0" smtClean="0">
                <a:latin typeface="方正黑体简体" panose="03000509000000000000" pitchFamily="65" charset="-122"/>
                <a:ea typeface="方正黑体简体" panose="03000509000000000000" pitchFamily="65" charset="-122"/>
              </a:rPr>
              <a:t>加强用水管网（设备）建设，完善用水计量配备和管理。建立完整、规范的原始记录和统计台账，健全节水统计制度。编制详细的供水排水管网图和计量网络图，定期开展水平衡测试，加强用水效率和总量分析。建立用水节奖超罚制度。建立日常巡查和检修制度，防止跑冒滴漏。</a:t>
            </a:r>
          </a:p>
          <a:p>
            <a:pPr>
              <a:lnSpc>
                <a:spcPts val="1500"/>
              </a:lnSpc>
            </a:pPr>
            <a:endParaRPr lang="zh-CN" altLang="zh-CN" sz="1100" dirty="0" smtClean="0">
              <a:latin typeface="方正黑体简体" panose="03000509000000000000" pitchFamily="65" charset="-122"/>
              <a:ea typeface="方正黑体简体" panose="03000509000000000000" pitchFamily="65" charset="-122"/>
            </a:endParaRPr>
          </a:p>
        </p:txBody>
      </p:sp>
      <p:sp>
        <p:nvSpPr>
          <p:cNvPr id="30" name="Text Placeholder 3"/>
          <p:cNvSpPr txBox="1"/>
          <p:nvPr/>
        </p:nvSpPr>
        <p:spPr>
          <a:xfrm>
            <a:off x="6097587" y="2420888"/>
            <a:ext cx="1224136" cy="334925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1500"/>
              </a:lnSpc>
            </a:pPr>
            <a:r>
              <a:rPr lang="en-US" altLang="zh-CN" sz="1100" dirty="0" smtClean="0">
                <a:latin typeface="方正黑体简体" panose="03000509000000000000" pitchFamily="65" charset="-122"/>
                <a:ea typeface="方正黑体简体" panose="03000509000000000000" pitchFamily="65" charset="-122"/>
              </a:rPr>
              <a:t>        </a:t>
            </a:r>
            <a:r>
              <a:rPr lang="zh-CN" altLang="en-US" sz="1100" dirty="0" smtClean="0">
                <a:latin typeface="方正黑体简体" panose="03000509000000000000" pitchFamily="65" charset="-122"/>
                <a:ea typeface="方正黑体简体" panose="03000509000000000000" pitchFamily="65" charset="-122"/>
              </a:rPr>
              <a:t>四、</a:t>
            </a:r>
            <a:r>
              <a:rPr lang="zh-CN" altLang="zh-CN" sz="1100" dirty="0" smtClean="0">
                <a:latin typeface="方正黑体简体" panose="03000509000000000000" pitchFamily="65" charset="-122"/>
                <a:ea typeface="方正黑体简体" panose="03000509000000000000" pitchFamily="65" charset="-122"/>
              </a:rPr>
              <a:t>加强节水技术改造，推进节水技术进步。积极推进节水重点技术改造项目实施，采用节水新技术、新工艺、新设备、新器具，淘汰落后的用水工艺、设备和器具。节水设施与主体工程同时设计、同时施工、同时投入运行。</a:t>
            </a:r>
          </a:p>
          <a:p>
            <a:pPr>
              <a:lnSpc>
                <a:spcPts val="1500"/>
              </a:lnSpc>
            </a:pPr>
            <a:endParaRPr lang="zh-CN" altLang="zh-CN" sz="1100" dirty="0" smtClean="0">
              <a:latin typeface="方正黑体简体" panose="03000509000000000000" pitchFamily="65" charset="-122"/>
              <a:ea typeface="方正黑体简体" panose="03000509000000000000" pitchFamily="65" charset="-122"/>
            </a:endParaRPr>
          </a:p>
        </p:txBody>
      </p:sp>
      <p:sp>
        <p:nvSpPr>
          <p:cNvPr id="31" name="Text Placeholder 3"/>
          <p:cNvSpPr txBox="1"/>
          <p:nvPr/>
        </p:nvSpPr>
        <p:spPr>
          <a:xfrm>
            <a:off x="7681763" y="1988840"/>
            <a:ext cx="1224136" cy="334925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1500"/>
              </a:lnSpc>
            </a:pPr>
            <a:r>
              <a:rPr lang="zh-CN" altLang="en-US" sz="1100" dirty="0" smtClean="0">
                <a:latin typeface="方正黑体简体" panose="03000509000000000000" pitchFamily="65" charset="-122"/>
                <a:ea typeface="方正黑体简体" panose="03000509000000000000" pitchFamily="65" charset="-122"/>
              </a:rPr>
              <a:t>       五、</a:t>
            </a:r>
            <a:r>
              <a:rPr lang="zh-CN" altLang="zh-CN" sz="1100" dirty="0" smtClean="0">
                <a:latin typeface="方正黑体简体" panose="03000509000000000000" pitchFamily="65" charset="-122"/>
                <a:ea typeface="方正黑体简体" panose="03000509000000000000" pitchFamily="65" charset="-122"/>
              </a:rPr>
              <a:t>加强水的重复循环利用。推进生活废水、工业废水回用，加强冷凝水、冷却水循环利用，提高水资源重复利用率，积极推进废水“零”排放。</a:t>
            </a:r>
          </a:p>
          <a:p>
            <a:pPr>
              <a:lnSpc>
                <a:spcPts val="1500"/>
              </a:lnSpc>
            </a:pPr>
            <a:endParaRPr lang="zh-CN" altLang="zh-CN" sz="1100" dirty="0" smtClean="0">
              <a:latin typeface="方正黑体简体" panose="03000509000000000000" pitchFamily="65" charset="-122"/>
              <a:ea typeface="方正黑体简体" panose="03000509000000000000" pitchFamily="65" charset="-122"/>
            </a:endParaRPr>
          </a:p>
        </p:txBody>
      </p:sp>
      <p:sp>
        <p:nvSpPr>
          <p:cNvPr id="32" name="Text Placeholder 3"/>
          <p:cNvSpPr txBox="1"/>
          <p:nvPr/>
        </p:nvSpPr>
        <p:spPr>
          <a:xfrm>
            <a:off x="9265939" y="1844824"/>
            <a:ext cx="1224136" cy="334925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1500"/>
              </a:lnSpc>
            </a:pPr>
            <a:r>
              <a:rPr lang="zh-CN" altLang="en-US" sz="1100" dirty="0" smtClean="0">
                <a:latin typeface="方正黑体简体" panose="03000509000000000000" pitchFamily="65" charset="-122"/>
                <a:ea typeface="方正黑体简体" panose="03000509000000000000" pitchFamily="65" charset="-122"/>
              </a:rPr>
              <a:t>       六、</a:t>
            </a:r>
            <a:r>
              <a:rPr lang="zh-CN" altLang="zh-CN" sz="1100" dirty="0" smtClean="0">
                <a:latin typeface="方正黑体简体" panose="03000509000000000000" pitchFamily="65" charset="-122"/>
                <a:ea typeface="方正黑体简体" panose="03000509000000000000" pitchFamily="65" charset="-122"/>
              </a:rPr>
              <a:t>提高职工、住户节水意识。企业、单位和小区要定期开展节水宣传和教育活动，不断提高职工、住户节水意识。（有宣传专栏、宣传活动资料等）</a:t>
            </a:r>
            <a:r>
              <a:rPr lang="zh-CN" altLang="en-US" sz="1100" dirty="0" smtClean="0">
                <a:latin typeface="方正黑体简体" panose="03000509000000000000" pitchFamily="65" charset="-122"/>
                <a:ea typeface="方正黑体简体" panose="03000509000000000000" pitchFamily="65" charset="-122"/>
              </a:rPr>
              <a:t>。</a:t>
            </a:r>
            <a:endParaRPr lang="zh-CN" altLang="zh-CN" sz="1100" dirty="0" smtClean="0">
              <a:latin typeface="方正黑体简体" panose="03000509000000000000" pitchFamily="65" charset="-122"/>
              <a:ea typeface="方正黑体简体" panose="03000509000000000000" pitchFamily="65" charset="-122"/>
            </a:endParaRPr>
          </a:p>
        </p:txBody>
      </p: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300"/>
                                        <p:tgtEl>
                                          <p:spTgt spid="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300"/>
                                        <p:tgtEl>
                                          <p:spTgt spid="2"/>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up)">
                                      <p:cBhvr>
                                        <p:cTn id="34" dur="300"/>
                                        <p:tgtEl>
                                          <p:spTgt spid="4"/>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300"/>
                                        <p:tgtEl>
                                          <p:spTgt spid="3"/>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1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22" grpId="0" animBg="1"/>
      <p:bldP spid="28" grpId="0"/>
      <p:bldP spid="29" grpId="0"/>
      <p:bldP spid="30" grpId="0"/>
      <p:bldP spid="31"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1044" y="2204864"/>
            <a:ext cx="9865095" cy="2343719"/>
          </a:xfrm>
          <a:prstGeom prst="rect">
            <a:avLst/>
          </a:prstGeom>
          <a:noFill/>
        </p:spPr>
        <p:txBody>
          <a:bodyPr wrap="square" rtlCol="0">
            <a:spAutoFit/>
          </a:bodyPr>
          <a:lstStyle/>
          <a:p>
            <a:pPr algn="just">
              <a:lnSpc>
                <a:spcPts val="3000"/>
              </a:lnSpc>
            </a:pPr>
            <a:r>
              <a:rPr lang="en-US" altLang="zh-CN" sz="2000" dirty="0" smtClean="0">
                <a:latin typeface="方正黑体简体" panose="03000509000000000000" pitchFamily="65" charset="-122"/>
                <a:ea typeface="方正黑体简体" panose="03000509000000000000" pitchFamily="65" charset="-122"/>
              </a:rPr>
              <a:t>        </a:t>
            </a:r>
            <a:r>
              <a:rPr lang="zh-CN" altLang="zh-CN" sz="2000" dirty="0" smtClean="0">
                <a:latin typeface="方正黑体简体" panose="03000509000000000000" pitchFamily="65" charset="-122"/>
                <a:ea typeface="方正黑体简体" panose="03000509000000000000" pitchFamily="65" charset="-122"/>
              </a:rPr>
              <a:t>信</a:t>
            </a:r>
            <a:r>
              <a:rPr lang="zh-CN" altLang="zh-CN" sz="2000" dirty="0">
                <a:latin typeface="方正黑体简体" panose="03000509000000000000" pitchFamily="65" charset="-122"/>
                <a:ea typeface="方正黑体简体" panose="03000509000000000000" pitchFamily="65" charset="-122"/>
              </a:rPr>
              <a:t>阳市计划用水节约用水管理办公室负责受理市本级节水型小区、节水型企业（单位）的申报工作，并严格依照验收程序和评价标准，认真组织考核验收。经考核，对符合认定标准，达到节水型小区、节水型企业（单位）条件的，命名为“市级节水型社区、节水型企业（单位）”称号。从市本级节水型小区和节水型企业（单位）中推荐先进典型作为省级节水型小区、节水型企业（单位）候选单位，并上报省厅审查验收。</a:t>
            </a:r>
          </a:p>
          <a:p>
            <a:pPr algn="just">
              <a:lnSpc>
                <a:spcPts val="3000"/>
              </a:lnSpc>
            </a:pPr>
            <a:endParaRPr lang="zh-CN" altLang="en-US" dirty="0"/>
          </a:p>
        </p:txBody>
      </p:sp>
      <p:sp>
        <p:nvSpPr>
          <p:cNvPr id="3" name="TextBox 2"/>
          <p:cNvSpPr txBox="1"/>
          <p:nvPr/>
        </p:nvSpPr>
        <p:spPr>
          <a:xfrm>
            <a:off x="2227164" y="674693"/>
            <a:ext cx="7758855" cy="954107"/>
          </a:xfrm>
          <a:prstGeom prst="rect">
            <a:avLst/>
          </a:prstGeom>
          <a:noFill/>
        </p:spPr>
        <p:txBody>
          <a:bodyPr wrap="none" rtlCol="0">
            <a:spAutoFit/>
          </a:bodyPr>
          <a:lstStyle/>
          <a:p>
            <a:r>
              <a:rPr lang="zh-CN" altLang="zh-CN" sz="2800" b="1" dirty="0" smtClean="0">
                <a:solidFill>
                  <a:schemeClr val="accent2">
                    <a:lumMod val="75000"/>
                  </a:schemeClr>
                </a:solidFill>
                <a:latin typeface="方正大黑简体" panose="03000509000000000000" pitchFamily="65" charset="-122"/>
                <a:ea typeface="方正大黑简体" panose="03000509000000000000" pitchFamily="65" charset="-122"/>
              </a:rPr>
              <a:t>三、节水型企业、单位和小区创建的申报与验收</a:t>
            </a:r>
            <a:endParaRPr lang="zh-CN" altLang="zh-CN" sz="2800" dirty="0" smtClean="0">
              <a:solidFill>
                <a:schemeClr val="accent2">
                  <a:lumMod val="75000"/>
                </a:schemeClr>
              </a:solidFill>
              <a:latin typeface="方正大黑简体" panose="03000509000000000000" pitchFamily="65" charset="-122"/>
              <a:ea typeface="方正大黑简体" panose="03000509000000000000" pitchFamily="65" charset="-122"/>
            </a:endParaRPr>
          </a:p>
          <a:p>
            <a:endParaRPr lang="zh-CN" altLang="en-US" sz="2800" dirty="0">
              <a:solidFill>
                <a:schemeClr val="accent2">
                  <a:lumMod val="75000"/>
                </a:schemeClr>
              </a:solidFill>
              <a:latin typeface="方正大黑简体" panose="03000509000000000000" pitchFamily="65" charset="-122"/>
              <a:ea typeface="方正大黑简体" panose="03000509000000000000" pitchFamily="65" charset="-122"/>
            </a:endParaRPr>
          </a:p>
        </p:txBody>
      </p: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直接连接符 112"/>
          <p:cNvCxnSpPr/>
          <p:nvPr/>
        </p:nvCxnSpPr>
        <p:spPr>
          <a:xfrm>
            <a:off x="2425179" y="3140968"/>
            <a:ext cx="1728192"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2425179" y="3140968"/>
            <a:ext cx="1656184" cy="864096"/>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4081364" y="1484784"/>
            <a:ext cx="894259" cy="489631"/>
            <a:chOff x="2215144" y="927951"/>
            <a:chExt cx="1244730" cy="897673"/>
          </a:xfrm>
        </p:grpSpPr>
        <p:sp>
          <p:nvSpPr>
            <p:cNvPr id="66" name="平行四边形 6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67" name="文本框 9"/>
            <p:cNvSpPr txBox="1"/>
            <p:nvPr/>
          </p:nvSpPr>
          <p:spPr>
            <a:xfrm>
              <a:off x="2393075" y="927951"/>
              <a:ext cx="1066799" cy="816504"/>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68" name="组合 67"/>
          <p:cNvGrpSpPr/>
          <p:nvPr/>
        </p:nvGrpSpPr>
        <p:grpSpPr>
          <a:xfrm>
            <a:off x="4081364" y="2164398"/>
            <a:ext cx="894259" cy="504163"/>
            <a:chOff x="2215144" y="1952311"/>
            <a:chExt cx="1244730" cy="924318"/>
          </a:xfrm>
        </p:grpSpPr>
        <p:sp>
          <p:nvSpPr>
            <p:cNvPr id="69" name="平行四边形 6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70" name="文本框 10"/>
            <p:cNvSpPr txBox="1"/>
            <p:nvPr/>
          </p:nvSpPr>
          <p:spPr>
            <a:xfrm>
              <a:off x="2393075" y="1952311"/>
              <a:ext cx="1066799" cy="816508"/>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71" name="组合 70"/>
          <p:cNvGrpSpPr/>
          <p:nvPr/>
        </p:nvGrpSpPr>
        <p:grpSpPr>
          <a:xfrm>
            <a:off x="4081364" y="2866246"/>
            <a:ext cx="894259" cy="496081"/>
            <a:chOff x="2215144" y="3018134"/>
            <a:chExt cx="1244730" cy="909499"/>
          </a:xfrm>
        </p:grpSpPr>
        <p:sp>
          <p:nvSpPr>
            <p:cNvPr id="72" name="平行四边形 7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73" name="文本框 11"/>
            <p:cNvSpPr txBox="1"/>
            <p:nvPr/>
          </p:nvSpPr>
          <p:spPr>
            <a:xfrm>
              <a:off x="2393075" y="3018134"/>
              <a:ext cx="1066799" cy="816505"/>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74" name="组合 73"/>
          <p:cNvGrpSpPr/>
          <p:nvPr/>
        </p:nvGrpSpPr>
        <p:grpSpPr>
          <a:xfrm>
            <a:off x="4081364" y="3548736"/>
            <a:ext cx="894259" cy="508134"/>
            <a:chOff x="2215144" y="4047039"/>
            <a:chExt cx="1244730" cy="931598"/>
          </a:xfrm>
        </p:grpSpPr>
        <p:sp>
          <p:nvSpPr>
            <p:cNvPr id="75" name="平行四边形 7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76" name="文本框 12"/>
            <p:cNvSpPr txBox="1"/>
            <p:nvPr/>
          </p:nvSpPr>
          <p:spPr>
            <a:xfrm>
              <a:off x="2393075" y="4047039"/>
              <a:ext cx="1066799" cy="816506"/>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77" name="组合 76"/>
          <p:cNvGrpSpPr/>
          <p:nvPr/>
        </p:nvGrpSpPr>
        <p:grpSpPr>
          <a:xfrm>
            <a:off x="4081363" y="4248277"/>
            <a:ext cx="884486" cy="502735"/>
            <a:chOff x="2215144" y="5107938"/>
            <a:chExt cx="1231128" cy="921702"/>
          </a:xfrm>
        </p:grpSpPr>
        <p:sp>
          <p:nvSpPr>
            <p:cNvPr id="78" name="平行四边形 77"/>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79" name="文本框 13"/>
            <p:cNvSpPr txBox="1"/>
            <p:nvPr/>
          </p:nvSpPr>
          <p:spPr>
            <a:xfrm>
              <a:off x="2379473" y="5107938"/>
              <a:ext cx="1066799" cy="816510"/>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grpSp>
        <p:nvGrpSpPr>
          <p:cNvPr id="80" name="组合 79"/>
          <p:cNvGrpSpPr/>
          <p:nvPr/>
        </p:nvGrpSpPr>
        <p:grpSpPr>
          <a:xfrm>
            <a:off x="4760617" y="1498095"/>
            <a:ext cx="6089498" cy="459690"/>
            <a:chOff x="4315150" y="953426"/>
            <a:chExt cx="3857250" cy="540057"/>
          </a:xfrm>
        </p:grpSpPr>
        <p:sp>
          <p:nvSpPr>
            <p:cNvPr id="81" name="矩形 80"/>
            <p:cNvSpPr/>
            <p:nvPr/>
          </p:nvSpPr>
          <p:spPr>
            <a:xfrm>
              <a:off x="4841196" y="1036090"/>
              <a:ext cx="2827147" cy="406783"/>
            </a:xfrm>
            <a:prstGeom prst="rect">
              <a:avLst/>
            </a:prstGeom>
            <a:ln w="15875">
              <a:noFill/>
            </a:ln>
          </p:spPr>
          <p:txBody>
            <a:bodyPr wrap="square" lIns="68580" tIns="34290" rIns="68580" bIns="34290">
              <a:spAutoFit/>
            </a:bodyPr>
            <a:lstStyle/>
            <a:p>
              <a:r>
                <a:rPr lang="zh-CN" altLang="zh-CN" dirty="0">
                  <a:latin typeface="方正大黑简体" panose="03000509000000000000" pitchFamily="65" charset="-122"/>
                  <a:ea typeface="方正大黑简体" panose="03000509000000000000" pitchFamily="65" charset="-122"/>
                </a:rPr>
                <a:t>节水型小区、节水型企业（单位）申报表</a:t>
              </a:r>
              <a:endParaRPr lang="en-GB" altLang="zh-CN" b="1" dirty="0">
                <a:solidFill>
                  <a:schemeClr val="tx1">
                    <a:lumMod val="75000"/>
                    <a:lumOff val="25000"/>
                  </a:schemeClr>
                </a:solidFill>
                <a:latin typeface="方正大黑简体" panose="03000509000000000000" pitchFamily="65" charset="-122"/>
                <a:ea typeface="方正大黑简体" panose="03000509000000000000" pitchFamily="65" charset="-122"/>
              </a:endParaRPr>
            </a:p>
          </p:txBody>
        </p:sp>
        <p:sp>
          <p:nvSpPr>
            <p:cNvPr id="82" name="平行四边形 8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83" name="组合 82"/>
          <p:cNvGrpSpPr/>
          <p:nvPr/>
        </p:nvGrpSpPr>
        <p:grpSpPr>
          <a:xfrm>
            <a:off x="4760617" y="2192248"/>
            <a:ext cx="5729458" cy="459690"/>
            <a:chOff x="4315150" y="1647579"/>
            <a:chExt cx="3857250" cy="540057"/>
          </a:xfrm>
        </p:grpSpPr>
        <p:sp>
          <p:nvSpPr>
            <p:cNvPr id="84" name="矩形 83"/>
            <p:cNvSpPr/>
            <p:nvPr/>
          </p:nvSpPr>
          <p:spPr>
            <a:xfrm>
              <a:off x="4841196" y="1730243"/>
              <a:ext cx="2827147" cy="406783"/>
            </a:xfrm>
            <a:prstGeom prst="rect">
              <a:avLst/>
            </a:prstGeom>
            <a:ln w="15875">
              <a:noFill/>
            </a:ln>
          </p:spPr>
          <p:txBody>
            <a:bodyPr wrap="square" lIns="68580" tIns="34290" rIns="68580" bIns="34290">
              <a:spAutoFit/>
            </a:bodyPr>
            <a:lstStyle/>
            <a:p>
              <a:r>
                <a:rPr lang="zh-CN" altLang="zh-CN" dirty="0">
                  <a:latin typeface="方正大黑简体" panose="03000509000000000000" pitchFamily="65" charset="-122"/>
                  <a:ea typeface="方正大黑简体" panose="03000509000000000000" pitchFamily="65" charset="-122"/>
                </a:rPr>
                <a:t>申报单位创建工作总结</a:t>
              </a:r>
              <a:endParaRPr lang="en-GB" altLang="zh-CN" b="1" dirty="0">
                <a:solidFill>
                  <a:schemeClr val="tx1">
                    <a:lumMod val="75000"/>
                    <a:lumOff val="25000"/>
                  </a:schemeClr>
                </a:solidFill>
                <a:latin typeface="方正大黑简体" panose="03000509000000000000" pitchFamily="65" charset="-122"/>
                <a:ea typeface="方正大黑简体" panose="03000509000000000000" pitchFamily="65" charset="-122"/>
              </a:endParaRPr>
            </a:p>
          </p:txBody>
        </p:sp>
        <p:sp>
          <p:nvSpPr>
            <p:cNvPr id="85" name="平行四边形 8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86" name="组合 85"/>
          <p:cNvGrpSpPr/>
          <p:nvPr/>
        </p:nvGrpSpPr>
        <p:grpSpPr>
          <a:xfrm>
            <a:off x="4760617" y="2886400"/>
            <a:ext cx="5369418" cy="459690"/>
            <a:chOff x="4315150" y="2341731"/>
            <a:chExt cx="3857250" cy="540057"/>
          </a:xfrm>
        </p:grpSpPr>
        <p:sp>
          <p:nvSpPr>
            <p:cNvPr id="87" name="矩形 86"/>
            <p:cNvSpPr/>
            <p:nvPr/>
          </p:nvSpPr>
          <p:spPr>
            <a:xfrm>
              <a:off x="4841197" y="2424395"/>
              <a:ext cx="2827146" cy="406783"/>
            </a:xfrm>
            <a:prstGeom prst="rect">
              <a:avLst/>
            </a:prstGeom>
            <a:ln w="15875">
              <a:noFill/>
            </a:ln>
          </p:spPr>
          <p:txBody>
            <a:bodyPr wrap="square" lIns="68580" tIns="34290" rIns="68580" bIns="34290">
              <a:spAutoFit/>
            </a:bodyPr>
            <a:lstStyle/>
            <a:p>
              <a:r>
                <a:rPr lang="zh-CN" altLang="zh-CN" dirty="0">
                  <a:latin typeface="方正大黑简体" panose="03000509000000000000" pitchFamily="65" charset="-122"/>
                  <a:ea typeface="方正大黑简体" panose="03000509000000000000" pitchFamily="65" charset="-122"/>
                </a:rPr>
                <a:t>基础管理考核指标逐项说明材料</a:t>
              </a:r>
              <a:endParaRPr lang="en-GB" altLang="zh-CN" b="1" dirty="0">
                <a:solidFill>
                  <a:schemeClr val="tx1">
                    <a:lumMod val="75000"/>
                    <a:lumOff val="25000"/>
                  </a:schemeClr>
                </a:solidFill>
                <a:latin typeface="方正大黑简体" panose="03000509000000000000" pitchFamily="65" charset="-122"/>
                <a:ea typeface="方正大黑简体" panose="03000509000000000000" pitchFamily="65" charset="-122"/>
              </a:endParaRPr>
            </a:p>
          </p:txBody>
        </p:sp>
        <p:sp>
          <p:nvSpPr>
            <p:cNvPr id="88" name="平行四边形 8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89" name="组合 88"/>
          <p:cNvGrpSpPr/>
          <p:nvPr/>
        </p:nvGrpSpPr>
        <p:grpSpPr>
          <a:xfrm>
            <a:off x="4760617" y="3580553"/>
            <a:ext cx="5009378" cy="459690"/>
            <a:chOff x="4315150" y="3035884"/>
            <a:chExt cx="3857250" cy="540057"/>
          </a:xfrm>
        </p:grpSpPr>
        <p:sp>
          <p:nvSpPr>
            <p:cNvPr id="90" name="矩形 89"/>
            <p:cNvSpPr/>
            <p:nvPr/>
          </p:nvSpPr>
          <p:spPr>
            <a:xfrm>
              <a:off x="4841196" y="3118548"/>
              <a:ext cx="2827147" cy="406783"/>
            </a:xfrm>
            <a:prstGeom prst="rect">
              <a:avLst/>
            </a:prstGeom>
            <a:ln w="15875">
              <a:noFill/>
            </a:ln>
          </p:spPr>
          <p:txBody>
            <a:bodyPr wrap="square" lIns="68580" tIns="34290" rIns="68580" bIns="34290">
              <a:spAutoFit/>
            </a:bodyPr>
            <a:lstStyle/>
            <a:p>
              <a:r>
                <a:rPr lang="zh-CN" altLang="zh-CN" dirty="0">
                  <a:latin typeface="方正大黑简体" panose="03000509000000000000" pitchFamily="65" charset="-122"/>
                  <a:ea typeface="方正大黑简体" panose="03000509000000000000" pitchFamily="65" charset="-122"/>
                </a:rPr>
                <a:t>技术考核指标说明材料</a:t>
              </a:r>
              <a:endParaRPr lang="en-GB" altLang="zh-CN" b="1" dirty="0">
                <a:solidFill>
                  <a:schemeClr val="tx1">
                    <a:lumMod val="75000"/>
                    <a:lumOff val="25000"/>
                  </a:schemeClr>
                </a:solidFill>
                <a:latin typeface="方正大黑简体" panose="03000509000000000000" pitchFamily="65" charset="-122"/>
                <a:ea typeface="方正大黑简体" panose="03000509000000000000" pitchFamily="65" charset="-122"/>
              </a:endParaRPr>
            </a:p>
          </p:txBody>
        </p:sp>
        <p:sp>
          <p:nvSpPr>
            <p:cNvPr id="91" name="平行四边形 9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92" name="组合 91"/>
          <p:cNvGrpSpPr/>
          <p:nvPr/>
        </p:nvGrpSpPr>
        <p:grpSpPr>
          <a:xfrm>
            <a:off x="4585419" y="4300578"/>
            <a:ext cx="4824536" cy="1242519"/>
            <a:chOff x="4315150" y="3730038"/>
            <a:chExt cx="3857250" cy="838586"/>
          </a:xfrm>
        </p:grpSpPr>
        <p:sp>
          <p:nvSpPr>
            <p:cNvPr id="93" name="矩形 92"/>
            <p:cNvSpPr/>
            <p:nvPr/>
          </p:nvSpPr>
          <p:spPr>
            <a:xfrm>
              <a:off x="4841197" y="3764099"/>
              <a:ext cx="2827146" cy="804525"/>
            </a:xfrm>
            <a:prstGeom prst="rect">
              <a:avLst/>
            </a:prstGeom>
            <a:ln w="15875">
              <a:noFill/>
            </a:ln>
          </p:spPr>
          <p:txBody>
            <a:bodyPr wrap="square" lIns="68580" tIns="34290" rIns="68580" bIns="34290">
              <a:spAutoFit/>
            </a:bodyPr>
            <a:lstStyle/>
            <a:p>
              <a:r>
                <a:rPr lang="zh-CN" altLang="zh-CN" dirty="0">
                  <a:latin typeface="方正大黑简体" panose="03000509000000000000" pitchFamily="65" charset="-122"/>
                  <a:ea typeface="方正大黑简体" panose="03000509000000000000" pitchFamily="65" charset="-122"/>
                </a:rPr>
                <a:t>其它所需的证明材料</a:t>
              </a:r>
              <a:r>
                <a:rPr lang="zh-CN" altLang="zh-CN" sz="1100" dirty="0">
                  <a:latin typeface="+mn-ea"/>
                  <a:ea typeface="+mn-ea"/>
                </a:rPr>
                <a:t>（如取用水资源的合法手续、企业废水排放符合标准要求、企业水平衡测试报告书等）</a:t>
              </a:r>
            </a:p>
          </p:txBody>
        </p:sp>
        <p:sp>
          <p:nvSpPr>
            <p:cNvPr id="94" name="平行四边形 93"/>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cxnSp>
        <p:nvCxnSpPr>
          <p:cNvPr id="95" name="直接连接符 94"/>
          <p:cNvCxnSpPr/>
          <p:nvPr/>
        </p:nvCxnSpPr>
        <p:spPr>
          <a:xfrm flipV="1">
            <a:off x="2497187" y="2636912"/>
            <a:ext cx="1584176" cy="432049"/>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2425179" y="1988840"/>
            <a:ext cx="1656184" cy="1152129"/>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2425179" y="3140968"/>
            <a:ext cx="1656184" cy="1584176"/>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rot="2608602">
            <a:off x="972285" y="1948075"/>
            <a:ext cx="2237712" cy="2948289"/>
            <a:chOff x="3815003" y="3087488"/>
            <a:chExt cx="2237712" cy="2948289"/>
          </a:xfrm>
        </p:grpSpPr>
        <p:sp>
          <p:nvSpPr>
            <p:cNvPr id="99" name="椭圆 98"/>
            <p:cNvSpPr/>
            <p:nvPr/>
          </p:nvSpPr>
          <p:spPr>
            <a:xfrm>
              <a:off x="3993415" y="3271064"/>
              <a:ext cx="1872208" cy="187220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组合 19"/>
            <p:cNvGrpSpPr/>
            <p:nvPr/>
          </p:nvGrpSpPr>
          <p:grpSpPr>
            <a:xfrm>
              <a:off x="3815003" y="3087488"/>
              <a:ext cx="2237712" cy="2948289"/>
              <a:chOff x="3692888" y="2889538"/>
              <a:chExt cx="2473262" cy="3258636"/>
            </a:xfrm>
          </p:grpSpPr>
          <p:sp>
            <p:nvSpPr>
              <p:cNvPr id="10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圆角矩形 101"/>
              <p:cNvSpPr/>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3" name="Rectangle 11"/>
          <p:cNvSpPr>
            <a:spLocks noChangeArrowheads="1"/>
          </p:cNvSpPr>
          <p:nvPr/>
        </p:nvSpPr>
        <p:spPr bwMode="gray">
          <a:xfrm>
            <a:off x="1561083" y="2636912"/>
            <a:ext cx="1463708" cy="1077218"/>
          </a:xfrm>
          <a:prstGeom prst="rect">
            <a:avLst/>
          </a:prstGeom>
          <a:noFill/>
          <a:ln>
            <a:noFill/>
          </a:ln>
        </p:spPr>
        <p:txBody>
          <a:bodyPr wrap="square">
            <a:spAutoFit/>
          </a:bodyPr>
          <a:lstStyle/>
          <a:p>
            <a:pPr algn="ctr"/>
            <a:r>
              <a:rPr lang="zh-CN" altLang="en-US" sz="3200" b="1" dirty="0" smtClean="0">
                <a:solidFill>
                  <a:schemeClr val="accent6"/>
                </a:solidFill>
                <a:latin typeface="微软雅黑" panose="020B0503020204020204" pitchFamily="34" charset="-122"/>
                <a:ea typeface="微软雅黑" panose="020B0503020204020204" pitchFamily="34" charset="-122"/>
              </a:rPr>
              <a:t>申报</a:t>
            </a:r>
            <a:endParaRPr lang="en-US" altLang="zh-CN" sz="3200" b="1" dirty="0" smtClean="0">
              <a:solidFill>
                <a:schemeClr val="accent6"/>
              </a:solidFill>
              <a:latin typeface="微软雅黑" panose="020B0503020204020204" pitchFamily="34" charset="-122"/>
              <a:ea typeface="微软雅黑" panose="020B0503020204020204" pitchFamily="34" charset="-122"/>
            </a:endParaRPr>
          </a:p>
          <a:p>
            <a:pPr algn="ctr"/>
            <a:r>
              <a:rPr lang="zh-CN" altLang="en-US" sz="3200" b="1" dirty="0" smtClean="0">
                <a:solidFill>
                  <a:schemeClr val="accent6"/>
                </a:solidFill>
                <a:latin typeface="微软雅黑" panose="020B0503020204020204" pitchFamily="34" charset="-122"/>
                <a:ea typeface="微软雅黑" panose="020B0503020204020204" pitchFamily="34" charset="-122"/>
              </a:rPr>
              <a:t>材料</a:t>
            </a:r>
            <a:endParaRPr lang="zh-CN" altLang="en-US" sz="3200" b="1" dirty="0">
              <a:solidFill>
                <a:schemeClr val="accent6"/>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8257827" y="5805264"/>
            <a:ext cx="3744416" cy="646331"/>
          </a:xfrm>
          <a:prstGeom prst="rect">
            <a:avLst/>
          </a:prstGeom>
          <a:noFill/>
        </p:spPr>
        <p:txBody>
          <a:bodyPr wrap="square" rtlCol="0">
            <a:spAutoFit/>
          </a:bodyPr>
          <a:lstStyle/>
          <a:p>
            <a:r>
              <a:rPr lang="en-US" altLang="zh-CN" dirty="0" smtClean="0">
                <a:latin typeface="方正黑体简体" panose="03000509000000000000" pitchFamily="65" charset="-122"/>
                <a:ea typeface="方正黑体简体" panose="03000509000000000000" pitchFamily="65" charset="-122"/>
              </a:rPr>
              <a:t>*</a:t>
            </a:r>
            <a:r>
              <a:rPr lang="zh-CN" altLang="zh-CN" dirty="0" smtClean="0">
                <a:latin typeface="方正黑体简体" panose="03000509000000000000" pitchFamily="65" charset="-122"/>
                <a:ea typeface="方正黑体简体" panose="03000509000000000000" pitchFamily="65" charset="-122"/>
              </a:rPr>
              <a:t>（</a:t>
            </a:r>
            <a:r>
              <a:rPr lang="zh-CN" altLang="zh-CN" dirty="0">
                <a:latin typeface="方正黑体简体" panose="03000509000000000000" pitchFamily="65" charset="-122"/>
                <a:ea typeface="方正黑体简体" panose="03000509000000000000" pitchFamily="65" charset="-122"/>
              </a:rPr>
              <a:t>创建申报材料应装订成册</a:t>
            </a:r>
            <a:r>
              <a:rPr lang="zh-CN" altLang="zh-CN" dirty="0" smtClean="0">
                <a:latin typeface="方正黑体简体" panose="03000509000000000000" pitchFamily="65" charset="-122"/>
                <a:ea typeface="方正黑体简体" panose="03000509000000000000" pitchFamily="65" charset="-122"/>
              </a:rPr>
              <a:t>）</a:t>
            </a:r>
            <a:r>
              <a:rPr lang="en-US" altLang="zh-CN" dirty="0" smtClean="0">
                <a:latin typeface="方正黑体简体" panose="03000509000000000000" pitchFamily="65" charset="-122"/>
                <a:ea typeface="方正黑体简体" panose="03000509000000000000" pitchFamily="65" charset="-122"/>
              </a:rPr>
              <a:t>*</a:t>
            </a:r>
            <a:endParaRPr lang="zh-CN" altLang="zh-CN" dirty="0">
              <a:latin typeface="方正黑体简体" panose="03000509000000000000" pitchFamily="65" charset="-122"/>
              <a:ea typeface="方正黑体简体" panose="03000509000000000000" pitchFamily="65" charset="-122"/>
            </a:endParaRPr>
          </a:p>
          <a:p>
            <a:endParaRPr lang="zh-CN" altLang="en-US" dirty="0">
              <a:latin typeface="方正黑体简体" panose="03000509000000000000" pitchFamily="65" charset="-122"/>
              <a:ea typeface="方正黑体简体" panose="03000509000000000000" pitchFamily="65" charset="-122"/>
            </a:endParaRPr>
          </a:p>
        </p:txBody>
      </p: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1+#ppt_w/2"/>
                                          </p:val>
                                        </p:tav>
                                        <p:tav tm="100000">
                                          <p:val>
                                            <p:strVal val="#ppt_x"/>
                                          </p:val>
                                        </p:tav>
                                      </p:tavLst>
                                    </p:anim>
                                    <p:anim calcmode="lin" valueType="num">
                                      <p:cBhvr additive="base">
                                        <p:cTn id="12" dur="500" fill="hold"/>
                                        <p:tgtEl>
                                          <p:spTgt spid="8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additive="base">
                                        <p:cTn id="16" dur="500" fill="hold"/>
                                        <p:tgtEl>
                                          <p:spTgt spid="68"/>
                                        </p:tgtEl>
                                        <p:attrNameLst>
                                          <p:attrName>ppt_x</p:attrName>
                                        </p:attrNameLst>
                                      </p:cBhvr>
                                      <p:tavLst>
                                        <p:tav tm="0">
                                          <p:val>
                                            <p:strVal val="0-#ppt_w/2"/>
                                          </p:val>
                                        </p:tav>
                                        <p:tav tm="100000">
                                          <p:val>
                                            <p:strVal val="#ppt_x"/>
                                          </p:val>
                                        </p:tav>
                                      </p:tavLst>
                                    </p:anim>
                                    <p:anim calcmode="lin" valueType="num">
                                      <p:cBhvr additive="base">
                                        <p:cTn id="17" dur="500" fill="hold"/>
                                        <p:tgtEl>
                                          <p:spTgt spid="6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500" fill="hold"/>
                                        <p:tgtEl>
                                          <p:spTgt spid="83"/>
                                        </p:tgtEl>
                                        <p:attrNameLst>
                                          <p:attrName>ppt_x</p:attrName>
                                        </p:attrNameLst>
                                      </p:cBhvr>
                                      <p:tavLst>
                                        <p:tav tm="0">
                                          <p:val>
                                            <p:strVal val="1+#ppt_w/2"/>
                                          </p:val>
                                        </p:tav>
                                        <p:tav tm="100000">
                                          <p:val>
                                            <p:strVal val="#ppt_x"/>
                                          </p:val>
                                        </p:tav>
                                      </p:tavLst>
                                    </p:anim>
                                    <p:anim calcmode="lin" valueType="num">
                                      <p:cBhvr additive="base">
                                        <p:cTn id="21" dur="500" fill="hold"/>
                                        <p:tgtEl>
                                          <p:spTgt spid="8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500" fill="hold"/>
                                        <p:tgtEl>
                                          <p:spTgt spid="71"/>
                                        </p:tgtEl>
                                        <p:attrNameLst>
                                          <p:attrName>ppt_x</p:attrName>
                                        </p:attrNameLst>
                                      </p:cBhvr>
                                      <p:tavLst>
                                        <p:tav tm="0">
                                          <p:val>
                                            <p:strVal val="0-#ppt_w/2"/>
                                          </p:val>
                                        </p:tav>
                                        <p:tav tm="100000">
                                          <p:val>
                                            <p:strVal val="#ppt_x"/>
                                          </p:val>
                                        </p:tav>
                                      </p:tavLst>
                                    </p:anim>
                                    <p:anim calcmode="lin" valueType="num">
                                      <p:cBhvr additive="base">
                                        <p:cTn id="26" dur="500" fill="hold"/>
                                        <p:tgtEl>
                                          <p:spTgt spid="7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anim calcmode="lin" valueType="num">
                                      <p:cBhvr additive="base">
                                        <p:cTn id="29" dur="500" fill="hold"/>
                                        <p:tgtEl>
                                          <p:spTgt spid="86"/>
                                        </p:tgtEl>
                                        <p:attrNameLst>
                                          <p:attrName>ppt_x</p:attrName>
                                        </p:attrNameLst>
                                      </p:cBhvr>
                                      <p:tavLst>
                                        <p:tav tm="0">
                                          <p:val>
                                            <p:strVal val="1+#ppt_w/2"/>
                                          </p:val>
                                        </p:tav>
                                        <p:tav tm="100000">
                                          <p:val>
                                            <p:strVal val="#ppt_x"/>
                                          </p:val>
                                        </p:tav>
                                      </p:tavLst>
                                    </p:anim>
                                    <p:anim calcmode="lin" valueType="num">
                                      <p:cBhvr additive="base">
                                        <p:cTn id="30" dur="500" fill="hold"/>
                                        <p:tgtEl>
                                          <p:spTgt spid="86"/>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500" fill="hold"/>
                                        <p:tgtEl>
                                          <p:spTgt spid="74"/>
                                        </p:tgtEl>
                                        <p:attrNameLst>
                                          <p:attrName>ppt_x</p:attrName>
                                        </p:attrNameLst>
                                      </p:cBhvr>
                                      <p:tavLst>
                                        <p:tav tm="0">
                                          <p:val>
                                            <p:strVal val="0-#ppt_w/2"/>
                                          </p:val>
                                        </p:tav>
                                        <p:tav tm="100000">
                                          <p:val>
                                            <p:strVal val="#ppt_x"/>
                                          </p:val>
                                        </p:tav>
                                      </p:tavLst>
                                    </p:anim>
                                    <p:anim calcmode="lin" valueType="num">
                                      <p:cBhvr additive="base">
                                        <p:cTn id="35" dur="500" fill="hold"/>
                                        <p:tgtEl>
                                          <p:spTgt spid="74"/>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cBhvr additive="base">
                                        <p:cTn id="38" dur="500" fill="hold"/>
                                        <p:tgtEl>
                                          <p:spTgt spid="89"/>
                                        </p:tgtEl>
                                        <p:attrNameLst>
                                          <p:attrName>ppt_x</p:attrName>
                                        </p:attrNameLst>
                                      </p:cBhvr>
                                      <p:tavLst>
                                        <p:tav tm="0">
                                          <p:val>
                                            <p:strVal val="1+#ppt_w/2"/>
                                          </p:val>
                                        </p:tav>
                                        <p:tav tm="100000">
                                          <p:val>
                                            <p:strVal val="#ppt_x"/>
                                          </p:val>
                                        </p:tav>
                                      </p:tavLst>
                                    </p:anim>
                                    <p:anim calcmode="lin" valueType="num">
                                      <p:cBhvr additive="base">
                                        <p:cTn id="39" dur="500" fill="hold"/>
                                        <p:tgtEl>
                                          <p:spTgt spid="89"/>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additive="base">
                                        <p:cTn id="43" dur="500" fill="hold"/>
                                        <p:tgtEl>
                                          <p:spTgt spid="77"/>
                                        </p:tgtEl>
                                        <p:attrNameLst>
                                          <p:attrName>ppt_x</p:attrName>
                                        </p:attrNameLst>
                                      </p:cBhvr>
                                      <p:tavLst>
                                        <p:tav tm="0">
                                          <p:val>
                                            <p:strVal val="0-#ppt_w/2"/>
                                          </p:val>
                                        </p:tav>
                                        <p:tav tm="100000">
                                          <p:val>
                                            <p:strVal val="#ppt_x"/>
                                          </p:val>
                                        </p:tav>
                                      </p:tavLst>
                                    </p:anim>
                                    <p:anim calcmode="lin" valueType="num">
                                      <p:cBhvr additive="base">
                                        <p:cTn id="44" dur="500" fill="hold"/>
                                        <p:tgtEl>
                                          <p:spTgt spid="77"/>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fill="hold"/>
                                        <p:tgtEl>
                                          <p:spTgt spid="92"/>
                                        </p:tgtEl>
                                        <p:attrNameLst>
                                          <p:attrName>ppt_x</p:attrName>
                                        </p:attrNameLst>
                                      </p:cBhvr>
                                      <p:tavLst>
                                        <p:tav tm="0">
                                          <p:val>
                                            <p:strVal val="1+#ppt_w/2"/>
                                          </p:val>
                                        </p:tav>
                                        <p:tav tm="100000">
                                          <p:val>
                                            <p:strVal val="#ppt_x"/>
                                          </p:val>
                                        </p:tav>
                                      </p:tavLst>
                                    </p:anim>
                                    <p:anim calcmode="lin" valueType="num">
                                      <p:cBhvr additive="base">
                                        <p:cTn id="48" dur="500" fill="hold"/>
                                        <p:tgtEl>
                                          <p:spTgt spid="92"/>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103"/>
                                        </p:tgtEl>
                                        <p:attrNameLst>
                                          <p:attrName>style.visibility</p:attrName>
                                        </p:attrNameLst>
                                      </p:cBhvr>
                                      <p:to>
                                        <p:strVal val="visible"/>
                                      </p:to>
                                    </p:set>
                                    <p:anim calcmode="lin" valueType="num">
                                      <p:cBhvr additive="base">
                                        <p:cTn id="52" dur="500" fill="hold"/>
                                        <p:tgtEl>
                                          <p:spTgt spid="103"/>
                                        </p:tgtEl>
                                        <p:attrNameLst>
                                          <p:attrName>ppt_x</p:attrName>
                                        </p:attrNameLst>
                                      </p:cBhvr>
                                      <p:tavLst>
                                        <p:tav tm="0">
                                          <p:val>
                                            <p:strVal val="#ppt_x"/>
                                          </p:val>
                                        </p:tav>
                                        <p:tav tm="100000">
                                          <p:val>
                                            <p:strVal val="#ppt_x"/>
                                          </p:val>
                                        </p:tav>
                                      </p:tavLst>
                                    </p:anim>
                                    <p:anim calcmode="lin" valueType="num">
                                      <p:cBhvr additive="base">
                                        <p:cTn id="53" dur="500" fill="hold"/>
                                        <p:tgtEl>
                                          <p:spTgt spid="103"/>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98"/>
                                        </p:tgtEl>
                                        <p:attrNameLst>
                                          <p:attrName>style.visibility</p:attrName>
                                        </p:attrNameLst>
                                      </p:cBhvr>
                                      <p:to>
                                        <p:strVal val="visible"/>
                                      </p:to>
                                    </p:set>
                                    <p:anim calcmode="lin" valueType="num">
                                      <p:cBhvr additive="base">
                                        <p:cTn id="56" dur="500" fill="hold"/>
                                        <p:tgtEl>
                                          <p:spTgt spid="98"/>
                                        </p:tgtEl>
                                        <p:attrNameLst>
                                          <p:attrName>ppt_x</p:attrName>
                                        </p:attrNameLst>
                                      </p:cBhvr>
                                      <p:tavLst>
                                        <p:tav tm="0">
                                          <p:val>
                                            <p:strVal val="#ppt_x"/>
                                          </p:val>
                                        </p:tav>
                                        <p:tav tm="100000">
                                          <p:val>
                                            <p:strVal val="#ppt_x"/>
                                          </p:val>
                                        </p:tav>
                                      </p:tavLst>
                                    </p:anim>
                                    <p:anim calcmode="lin" valueType="num">
                                      <p:cBhvr additive="base">
                                        <p:cTn id="57" dur="500" fill="hold"/>
                                        <p:tgtEl>
                                          <p:spTgt spid="98"/>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53" presetClass="entr" presetSubtype="16" fill="hold" nodeType="afterEffect">
                                  <p:stCondLst>
                                    <p:cond delay="0"/>
                                  </p:stCondLst>
                                  <p:childTnLst>
                                    <p:set>
                                      <p:cBhvr>
                                        <p:cTn id="60" dur="1" fill="hold">
                                          <p:stCondLst>
                                            <p:cond delay="0"/>
                                          </p:stCondLst>
                                        </p:cTn>
                                        <p:tgtEl>
                                          <p:spTgt spid="95"/>
                                        </p:tgtEl>
                                        <p:attrNameLst>
                                          <p:attrName>style.visibility</p:attrName>
                                        </p:attrNameLst>
                                      </p:cBhvr>
                                      <p:to>
                                        <p:strVal val="visible"/>
                                      </p:to>
                                    </p:set>
                                    <p:anim calcmode="lin" valueType="num">
                                      <p:cBhvr>
                                        <p:cTn id="61" dur="500" fill="hold"/>
                                        <p:tgtEl>
                                          <p:spTgt spid="95"/>
                                        </p:tgtEl>
                                        <p:attrNameLst>
                                          <p:attrName>ppt_w</p:attrName>
                                        </p:attrNameLst>
                                      </p:cBhvr>
                                      <p:tavLst>
                                        <p:tav tm="0">
                                          <p:val>
                                            <p:fltVal val="0"/>
                                          </p:val>
                                        </p:tav>
                                        <p:tav tm="100000">
                                          <p:val>
                                            <p:strVal val="#ppt_w"/>
                                          </p:val>
                                        </p:tav>
                                      </p:tavLst>
                                    </p:anim>
                                    <p:anim calcmode="lin" valueType="num">
                                      <p:cBhvr>
                                        <p:cTn id="62" dur="500" fill="hold"/>
                                        <p:tgtEl>
                                          <p:spTgt spid="95"/>
                                        </p:tgtEl>
                                        <p:attrNameLst>
                                          <p:attrName>ppt_h</p:attrName>
                                        </p:attrNameLst>
                                      </p:cBhvr>
                                      <p:tavLst>
                                        <p:tav tm="0">
                                          <p:val>
                                            <p:fltVal val="0"/>
                                          </p:val>
                                        </p:tav>
                                        <p:tav tm="100000">
                                          <p:val>
                                            <p:strVal val="#ppt_h"/>
                                          </p:val>
                                        </p:tav>
                                      </p:tavLst>
                                    </p:anim>
                                    <p:animEffect transition="in" filter="fade">
                                      <p:cBhvr>
                                        <p:cTn id="63" dur="500"/>
                                        <p:tgtEl>
                                          <p:spTgt spid="95"/>
                                        </p:tgtEl>
                                      </p:cBhvr>
                                    </p:animEffect>
                                  </p:childTnLst>
                                </p:cTn>
                              </p:par>
                              <p:par>
                                <p:cTn id="64" presetID="53" presetClass="entr" presetSubtype="16" fill="hold" nodeType="withEffect">
                                  <p:stCondLst>
                                    <p:cond delay="0"/>
                                  </p:stCondLst>
                                  <p:childTnLst>
                                    <p:set>
                                      <p:cBhvr>
                                        <p:cTn id="65" dur="1" fill="hold">
                                          <p:stCondLst>
                                            <p:cond delay="0"/>
                                          </p:stCondLst>
                                        </p:cTn>
                                        <p:tgtEl>
                                          <p:spTgt spid="96"/>
                                        </p:tgtEl>
                                        <p:attrNameLst>
                                          <p:attrName>style.visibility</p:attrName>
                                        </p:attrNameLst>
                                      </p:cBhvr>
                                      <p:to>
                                        <p:strVal val="visible"/>
                                      </p:to>
                                    </p:set>
                                    <p:anim calcmode="lin" valueType="num">
                                      <p:cBhvr>
                                        <p:cTn id="66" dur="500" fill="hold"/>
                                        <p:tgtEl>
                                          <p:spTgt spid="96"/>
                                        </p:tgtEl>
                                        <p:attrNameLst>
                                          <p:attrName>ppt_w</p:attrName>
                                        </p:attrNameLst>
                                      </p:cBhvr>
                                      <p:tavLst>
                                        <p:tav tm="0">
                                          <p:val>
                                            <p:fltVal val="0"/>
                                          </p:val>
                                        </p:tav>
                                        <p:tav tm="100000">
                                          <p:val>
                                            <p:strVal val="#ppt_w"/>
                                          </p:val>
                                        </p:tav>
                                      </p:tavLst>
                                    </p:anim>
                                    <p:anim calcmode="lin" valueType="num">
                                      <p:cBhvr>
                                        <p:cTn id="67" dur="500" fill="hold"/>
                                        <p:tgtEl>
                                          <p:spTgt spid="96"/>
                                        </p:tgtEl>
                                        <p:attrNameLst>
                                          <p:attrName>ppt_h</p:attrName>
                                        </p:attrNameLst>
                                      </p:cBhvr>
                                      <p:tavLst>
                                        <p:tav tm="0">
                                          <p:val>
                                            <p:fltVal val="0"/>
                                          </p:val>
                                        </p:tav>
                                        <p:tav tm="100000">
                                          <p:val>
                                            <p:strVal val="#ppt_h"/>
                                          </p:val>
                                        </p:tav>
                                      </p:tavLst>
                                    </p:anim>
                                    <p:animEffect transition="in" filter="fade">
                                      <p:cBhvr>
                                        <p:cTn id="68" dur="500"/>
                                        <p:tgtEl>
                                          <p:spTgt spid="96"/>
                                        </p:tgtEl>
                                      </p:cBhvr>
                                    </p:animEffect>
                                  </p:childTnLst>
                                </p:cTn>
                              </p:par>
                              <p:par>
                                <p:cTn id="69" presetID="53" presetClass="entr" presetSubtype="16" fill="hold" nodeType="withEffect">
                                  <p:stCondLst>
                                    <p:cond delay="0"/>
                                  </p:stCondLst>
                                  <p:childTnLst>
                                    <p:set>
                                      <p:cBhvr>
                                        <p:cTn id="70" dur="1" fill="hold">
                                          <p:stCondLst>
                                            <p:cond delay="0"/>
                                          </p:stCondLst>
                                        </p:cTn>
                                        <p:tgtEl>
                                          <p:spTgt spid="97"/>
                                        </p:tgtEl>
                                        <p:attrNameLst>
                                          <p:attrName>style.visibility</p:attrName>
                                        </p:attrNameLst>
                                      </p:cBhvr>
                                      <p:to>
                                        <p:strVal val="visible"/>
                                      </p:to>
                                    </p:set>
                                    <p:anim calcmode="lin" valueType="num">
                                      <p:cBhvr>
                                        <p:cTn id="71" dur="500" fill="hold"/>
                                        <p:tgtEl>
                                          <p:spTgt spid="97"/>
                                        </p:tgtEl>
                                        <p:attrNameLst>
                                          <p:attrName>ppt_w</p:attrName>
                                        </p:attrNameLst>
                                      </p:cBhvr>
                                      <p:tavLst>
                                        <p:tav tm="0">
                                          <p:val>
                                            <p:fltVal val="0"/>
                                          </p:val>
                                        </p:tav>
                                        <p:tav tm="100000">
                                          <p:val>
                                            <p:strVal val="#ppt_w"/>
                                          </p:val>
                                        </p:tav>
                                      </p:tavLst>
                                    </p:anim>
                                    <p:anim calcmode="lin" valueType="num">
                                      <p:cBhvr>
                                        <p:cTn id="72" dur="500" fill="hold"/>
                                        <p:tgtEl>
                                          <p:spTgt spid="97"/>
                                        </p:tgtEl>
                                        <p:attrNameLst>
                                          <p:attrName>ppt_h</p:attrName>
                                        </p:attrNameLst>
                                      </p:cBhvr>
                                      <p:tavLst>
                                        <p:tav tm="0">
                                          <p:val>
                                            <p:fltVal val="0"/>
                                          </p:val>
                                        </p:tav>
                                        <p:tav tm="100000">
                                          <p:val>
                                            <p:strVal val="#ppt_h"/>
                                          </p:val>
                                        </p:tav>
                                      </p:tavLst>
                                    </p:anim>
                                    <p:animEffect transition="in" filter="fade">
                                      <p:cBhvr>
                                        <p:cTn id="73" dur="500"/>
                                        <p:tgtEl>
                                          <p:spTgt spid="97"/>
                                        </p:tgtEl>
                                      </p:cBhvr>
                                    </p:animEffect>
                                  </p:childTnLst>
                                </p:cTn>
                              </p:par>
                              <p:par>
                                <p:cTn id="74" presetID="53" presetClass="entr" presetSubtype="16" fill="hold" nodeType="withEffect">
                                  <p:stCondLst>
                                    <p:cond delay="0"/>
                                  </p:stCondLst>
                                  <p:childTnLst>
                                    <p:set>
                                      <p:cBhvr>
                                        <p:cTn id="75" dur="1" fill="hold">
                                          <p:stCondLst>
                                            <p:cond delay="0"/>
                                          </p:stCondLst>
                                        </p:cTn>
                                        <p:tgtEl>
                                          <p:spTgt spid="113"/>
                                        </p:tgtEl>
                                        <p:attrNameLst>
                                          <p:attrName>style.visibility</p:attrName>
                                        </p:attrNameLst>
                                      </p:cBhvr>
                                      <p:to>
                                        <p:strVal val="visible"/>
                                      </p:to>
                                    </p:set>
                                    <p:anim calcmode="lin" valueType="num">
                                      <p:cBhvr>
                                        <p:cTn id="76" dur="500" fill="hold"/>
                                        <p:tgtEl>
                                          <p:spTgt spid="113"/>
                                        </p:tgtEl>
                                        <p:attrNameLst>
                                          <p:attrName>ppt_w</p:attrName>
                                        </p:attrNameLst>
                                      </p:cBhvr>
                                      <p:tavLst>
                                        <p:tav tm="0">
                                          <p:val>
                                            <p:fltVal val="0"/>
                                          </p:val>
                                        </p:tav>
                                        <p:tav tm="100000">
                                          <p:val>
                                            <p:strVal val="#ppt_w"/>
                                          </p:val>
                                        </p:tav>
                                      </p:tavLst>
                                    </p:anim>
                                    <p:anim calcmode="lin" valueType="num">
                                      <p:cBhvr>
                                        <p:cTn id="77" dur="500" fill="hold"/>
                                        <p:tgtEl>
                                          <p:spTgt spid="113"/>
                                        </p:tgtEl>
                                        <p:attrNameLst>
                                          <p:attrName>ppt_h</p:attrName>
                                        </p:attrNameLst>
                                      </p:cBhvr>
                                      <p:tavLst>
                                        <p:tav tm="0">
                                          <p:val>
                                            <p:fltVal val="0"/>
                                          </p:val>
                                        </p:tav>
                                        <p:tav tm="100000">
                                          <p:val>
                                            <p:strVal val="#ppt_h"/>
                                          </p:val>
                                        </p:tav>
                                      </p:tavLst>
                                    </p:anim>
                                    <p:animEffect transition="in" filter="fade">
                                      <p:cBhvr>
                                        <p:cTn id="78" dur="500"/>
                                        <p:tgtEl>
                                          <p:spTgt spid="113"/>
                                        </p:tgtEl>
                                      </p:cBhvr>
                                    </p:animEffect>
                                  </p:childTnLst>
                                </p:cTn>
                              </p:par>
                              <p:par>
                                <p:cTn id="79" presetID="53" presetClass="entr" presetSubtype="16" fill="hold" nodeType="withEffect">
                                  <p:stCondLst>
                                    <p:cond delay="0"/>
                                  </p:stCondLst>
                                  <p:childTnLst>
                                    <p:set>
                                      <p:cBhvr>
                                        <p:cTn id="80" dur="1" fill="hold">
                                          <p:stCondLst>
                                            <p:cond delay="0"/>
                                          </p:stCondLst>
                                        </p:cTn>
                                        <p:tgtEl>
                                          <p:spTgt spid="115"/>
                                        </p:tgtEl>
                                        <p:attrNameLst>
                                          <p:attrName>style.visibility</p:attrName>
                                        </p:attrNameLst>
                                      </p:cBhvr>
                                      <p:to>
                                        <p:strVal val="visible"/>
                                      </p:to>
                                    </p:set>
                                    <p:anim calcmode="lin" valueType="num">
                                      <p:cBhvr>
                                        <p:cTn id="81" dur="500" fill="hold"/>
                                        <p:tgtEl>
                                          <p:spTgt spid="115"/>
                                        </p:tgtEl>
                                        <p:attrNameLst>
                                          <p:attrName>ppt_w</p:attrName>
                                        </p:attrNameLst>
                                      </p:cBhvr>
                                      <p:tavLst>
                                        <p:tav tm="0">
                                          <p:val>
                                            <p:fltVal val="0"/>
                                          </p:val>
                                        </p:tav>
                                        <p:tav tm="100000">
                                          <p:val>
                                            <p:strVal val="#ppt_w"/>
                                          </p:val>
                                        </p:tav>
                                      </p:tavLst>
                                    </p:anim>
                                    <p:anim calcmode="lin" valueType="num">
                                      <p:cBhvr>
                                        <p:cTn id="82" dur="500" fill="hold"/>
                                        <p:tgtEl>
                                          <p:spTgt spid="115"/>
                                        </p:tgtEl>
                                        <p:attrNameLst>
                                          <p:attrName>ppt_h</p:attrName>
                                        </p:attrNameLst>
                                      </p:cBhvr>
                                      <p:tavLst>
                                        <p:tav tm="0">
                                          <p:val>
                                            <p:fltVal val="0"/>
                                          </p:val>
                                        </p:tav>
                                        <p:tav tm="100000">
                                          <p:val>
                                            <p:strVal val="#ppt_h"/>
                                          </p:val>
                                        </p:tav>
                                      </p:tavLst>
                                    </p:anim>
                                    <p:animEffect transition="in" filter="fade">
                                      <p:cBhvr>
                                        <p:cTn id="8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等腰三角形 5"/>
          <p:cNvSpPr/>
          <p:nvPr/>
        </p:nvSpPr>
        <p:spPr>
          <a:xfrm rot="5400000">
            <a:off x="1510823" y="2814284"/>
            <a:ext cx="520963"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Shape 2012"/>
          <p:cNvSpPr/>
          <p:nvPr/>
        </p:nvSpPr>
        <p:spPr>
          <a:xfrm>
            <a:off x="6742251" y="692696"/>
            <a:ext cx="3171760" cy="1264960"/>
          </a:xfrm>
          <a:prstGeom prst="roundRect">
            <a:avLst>
              <a:gd name="adj" fmla="val 6918"/>
            </a:avLst>
          </a:prstGeom>
          <a:noFill/>
          <a:ln w="28575">
            <a:solidFill>
              <a:srgbClr val="A6AAA9"/>
            </a:solidFill>
            <a:miter lim="400000"/>
          </a:ln>
        </p:spPr>
        <p:txBody>
          <a:bodyPr lIns="14288" tIns="14288" rIns="14288" bIns="14288" anchor="ctr"/>
          <a:lstStyle/>
          <a:p>
            <a:pPr lvl="0"/>
            <a:endParaRPr sz="1300"/>
          </a:p>
        </p:txBody>
      </p:sp>
      <p:sp>
        <p:nvSpPr>
          <p:cNvPr id="3" name="Shape 2013"/>
          <p:cNvSpPr/>
          <p:nvPr/>
        </p:nvSpPr>
        <p:spPr>
          <a:xfrm>
            <a:off x="6742251" y="2140553"/>
            <a:ext cx="3171760" cy="1072423"/>
          </a:xfrm>
          <a:prstGeom prst="roundRect">
            <a:avLst>
              <a:gd name="adj" fmla="val 6925"/>
            </a:avLst>
          </a:prstGeom>
          <a:noFill/>
          <a:ln w="28575">
            <a:solidFill>
              <a:srgbClr val="A6AAA9"/>
            </a:solidFill>
            <a:miter lim="400000"/>
          </a:ln>
        </p:spPr>
        <p:txBody>
          <a:bodyPr lIns="14288" tIns="14288" rIns="14288" bIns="14288" anchor="ctr"/>
          <a:lstStyle/>
          <a:p>
            <a:pPr lvl="0"/>
            <a:endParaRPr sz="1300"/>
          </a:p>
        </p:txBody>
      </p:sp>
      <p:sp>
        <p:nvSpPr>
          <p:cNvPr id="4" name="Shape 2014"/>
          <p:cNvSpPr/>
          <p:nvPr/>
        </p:nvSpPr>
        <p:spPr>
          <a:xfrm>
            <a:off x="2137148" y="2139883"/>
            <a:ext cx="3171028" cy="1073093"/>
          </a:xfrm>
          <a:prstGeom prst="roundRect">
            <a:avLst>
              <a:gd name="adj" fmla="val 6918"/>
            </a:avLst>
          </a:prstGeom>
          <a:noFill/>
          <a:ln w="28575">
            <a:solidFill>
              <a:srgbClr val="A6AAA9"/>
            </a:solidFill>
            <a:miter lim="400000"/>
          </a:ln>
        </p:spPr>
        <p:txBody>
          <a:bodyPr lIns="14288" tIns="14288" rIns="14288" bIns="14288" anchor="ctr"/>
          <a:lstStyle/>
          <a:p>
            <a:pPr lvl="0"/>
            <a:endParaRPr sz="1300"/>
          </a:p>
        </p:txBody>
      </p:sp>
      <p:sp>
        <p:nvSpPr>
          <p:cNvPr id="5" name="Shape 2015"/>
          <p:cNvSpPr/>
          <p:nvPr/>
        </p:nvSpPr>
        <p:spPr>
          <a:xfrm>
            <a:off x="2137148" y="692696"/>
            <a:ext cx="3171028" cy="1264960"/>
          </a:xfrm>
          <a:prstGeom prst="roundRect">
            <a:avLst>
              <a:gd name="adj" fmla="val 6918"/>
            </a:avLst>
          </a:prstGeom>
          <a:noFill/>
          <a:ln w="28575">
            <a:solidFill>
              <a:srgbClr val="A6AAA9"/>
            </a:solidFill>
            <a:miter lim="400000"/>
          </a:ln>
        </p:spPr>
        <p:txBody>
          <a:bodyPr lIns="14288" tIns="14288" rIns="14288" bIns="14288" anchor="ctr"/>
          <a:lstStyle/>
          <a:p>
            <a:pPr lvl="0"/>
            <a:endParaRPr sz="1300"/>
          </a:p>
        </p:txBody>
      </p:sp>
      <p:sp>
        <p:nvSpPr>
          <p:cNvPr id="6" name="Shape 2016"/>
          <p:cNvSpPr/>
          <p:nvPr/>
        </p:nvSpPr>
        <p:spPr>
          <a:xfrm>
            <a:off x="4939628" y="968427"/>
            <a:ext cx="2165927" cy="21659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a:effectLst>
            <a:outerShdw blurRad="63500" sx="102000" sy="102000" algn="ctr" rotWithShape="0">
              <a:prstClr val="black">
                <a:alpha val="40000"/>
              </a:prstClr>
            </a:outerShdw>
          </a:effectLst>
        </p:spPr>
        <p:txBody>
          <a:bodyPr lIns="19050" tIns="19050" rIns="19050" bIns="19050" anchor="ctr"/>
          <a:lstStyle/>
          <a:p>
            <a:pPr lvl="0"/>
            <a:endParaRPr sz="1300">
              <a:effectLst>
                <a:outerShdw blurRad="50800" dist="38100" dir="2700000" algn="tl" rotWithShape="0">
                  <a:prstClr val="black">
                    <a:alpha val="40000"/>
                  </a:prstClr>
                </a:outerShdw>
              </a:effectLst>
            </a:endParaRPr>
          </a:p>
        </p:txBody>
      </p:sp>
      <p:sp>
        <p:nvSpPr>
          <p:cNvPr id="7" name="Shape 2021"/>
          <p:cNvSpPr/>
          <p:nvPr/>
        </p:nvSpPr>
        <p:spPr>
          <a:xfrm>
            <a:off x="2281163" y="812554"/>
            <a:ext cx="2592288" cy="93610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en-US" altLang="zh-CN" sz="1200" b="1" dirty="0" smtClean="0">
                <a:latin typeface="+mn-ea"/>
                <a:ea typeface="+mn-ea"/>
              </a:rPr>
              <a:t>1</a:t>
            </a:r>
            <a:r>
              <a:rPr lang="zh-CN" altLang="zh-CN" sz="1200" b="1" dirty="0" smtClean="0">
                <a:latin typeface="+mn-ea"/>
                <a:ea typeface="+mn-ea"/>
              </a:rPr>
              <a:t>．审查申报材料，在基本达到考核标准后，组织专家考核评审组到现场听取申报单位创建工作汇报，查阅材料及有关的原始资料，检查安装节水设备器具使用情况等；</a:t>
            </a:r>
            <a:endParaRPr lang="zh-CN" altLang="zh-CN" sz="1200" b="1" dirty="0">
              <a:latin typeface="+mn-ea"/>
              <a:ea typeface="+mn-ea"/>
            </a:endParaRPr>
          </a:p>
        </p:txBody>
      </p:sp>
      <p:sp>
        <p:nvSpPr>
          <p:cNvPr id="9" name="Shape 2023"/>
          <p:cNvSpPr/>
          <p:nvPr/>
        </p:nvSpPr>
        <p:spPr>
          <a:xfrm>
            <a:off x="2281163" y="2324722"/>
            <a:ext cx="2586457" cy="911390"/>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en-US" altLang="zh-CN" sz="1200" b="1" dirty="0" smtClean="0">
                <a:latin typeface="+mn-ea"/>
                <a:ea typeface="+mn-ea"/>
              </a:rPr>
              <a:t>2</a:t>
            </a:r>
            <a:r>
              <a:rPr lang="zh-CN" altLang="zh-CN" sz="1200" b="1" dirty="0" smtClean="0">
                <a:latin typeface="+mn-ea"/>
                <a:ea typeface="+mn-ea"/>
              </a:rPr>
              <a:t>．考核组汇总意见和评分结果，经集体讨论，形成考核意见，并向申报单位通报考核意见；</a:t>
            </a:r>
            <a:endParaRPr lang="zh-CN" altLang="zh-CN" sz="1200" b="1" dirty="0">
              <a:latin typeface="+mn-ea"/>
              <a:ea typeface="+mn-ea"/>
            </a:endParaRPr>
          </a:p>
        </p:txBody>
      </p:sp>
      <p:sp>
        <p:nvSpPr>
          <p:cNvPr id="11" name="Shape 2025"/>
          <p:cNvSpPr/>
          <p:nvPr/>
        </p:nvSpPr>
        <p:spPr>
          <a:xfrm>
            <a:off x="7033691" y="884562"/>
            <a:ext cx="2808312" cy="56361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r>
              <a:rPr lang="en-US" altLang="zh-CN" sz="1800" b="1" dirty="0" smtClean="0">
                <a:latin typeface="+mn-ea"/>
                <a:ea typeface="+mn-ea"/>
              </a:rPr>
              <a:t>3</a:t>
            </a:r>
            <a:r>
              <a:rPr lang="zh-CN" altLang="zh-CN" sz="1800" b="1" dirty="0" smtClean="0">
                <a:latin typeface="+mn-ea"/>
                <a:ea typeface="+mn-ea"/>
              </a:rPr>
              <a:t>．考核情况上报市水利局；</a:t>
            </a:r>
            <a:endParaRPr lang="zh-CN" altLang="zh-CN" sz="1800" b="1" dirty="0">
              <a:latin typeface="+mn-ea"/>
              <a:ea typeface="+mn-ea"/>
            </a:endParaRPr>
          </a:p>
        </p:txBody>
      </p:sp>
      <p:sp>
        <p:nvSpPr>
          <p:cNvPr id="13" name="Shape 2027"/>
          <p:cNvSpPr/>
          <p:nvPr/>
        </p:nvSpPr>
        <p:spPr>
          <a:xfrm>
            <a:off x="7105556" y="2324722"/>
            <a:ext cx="2592431" cy="767372"/>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en-US" altLang="zh-CN" sz="1200" b="1" dirty="0" smtClean="0">
                <a:latin typeface="+mn-ea"/>
                <a:ea typeface="+mn-ea"/>
              </a:rPr>
              <a:t>4</a:t>
            </a:r>
            <a:r>
              <a:rPr lang="zh-CN" altLang="zh-CN" sz="1200" b="1" dirty="0" smtClean="0">
                <a:latin typeface="+mn-ea"/>
                <a:ea typeface="+mn-ea"/>
              </a:rPr>
              <a:t>．对考核达到标准的单位，报上级部门核准，授予“市级节水型社区”、“节水型企业（单位）”称号。</a:t>
            </a:r>
          </a:p>
          <a:p>
            <a:pPr algn="just"/>
            <a:endParaRPr lang="en-US" altLang="zh-CN" sz="1200" b="1" dirty="0">
              <a:solidFill>
                <a:schemeClr val="tx1">
                  <a:lumMod val="75000"/>
                  <a:lumOff val="25000"/>
                </a:schemeClr>
              </a:solidFill>
              <a:latin typeface="+mn-ea"/>
              <a:ea typeface="+mn-ea"/>
            </a:endParaRPr>
          </a:p>
        </p:txBody>
      </p:sp>
      <p:sp>
        <p:nvSpPr>
          <p:cNvPr id="25" name="Text Placeholder 5"/>
          <p:cNvSpPr txBox="1"/>
          <p:nvPr/>
        </p:nvSpPr>
        <p:spPr>
          <a:xfrm>
            <a:off x="5017467" y="1849433"/>
            <a:ext cx="201281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3200" b="1" dirty="0" smtClean="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评审验收</a:t>
            </a:r>
            <a:endParaRPr lang="en-GB" altLang="zh-CN"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77506" name="Rectangle 2"/>
          <p:cNvSpPr>
            <a:spLocks noChangeArrowheads="1"/>
          </p:cNvSpPr>
          <p:nvPr/>
        </p:nvSpPr>
        <p:spPr bwMode="auto">
          <a:xfrm>
            <a:off x="841004" y="4132092"/>
            <a:ext cx="10585175" cy="2336537"/>
          </a:xfrm>
          <a:prstGeom prst="rect">
            <a:avLst/>
          </a:prstGeom>
          <a:noFill/>
          <a:ln w="9525" cmpd="sng">
            <a:noFill/>
            <a:miter lim="800000"/>
          </a:ln>
          <a:effectLst/>
        </p:spPr>
        <p:txBody>
          <a:bodyPr vert="horz" wrap="square" lIns="91440" tIns="45720" rIns="91440" bIns="45720" numCol="1" anchor="ctr" anchorCtr="0" compatLnSpc="1">
            <a:spAutoFit/>
          </a:bodyPr>
          <a:lstStyle/>
          <a:p>
            <a:pPr marL="0" marR="0" lvl="0" indent="361950" algn="just" defTabSz="914400" rtl="0" eaLnBrk="0" fontAlgn="base" latinLnBrk="1" hangingPunct="0">
              <a:lnSpc>
                <a:spcPts val="2500"/>
              </a:lnSpc>
              <a:spcBef>
                <a:spcPct val="0"/>
              </a:spcBef>
              <a:spcAft>
                <a:spcPct val="0"/>
              </a:spcAft>
              <a:buClrTx/>
              <a:buSzTx/>
              <a:buFont typeface="Arial" panose="020B0604020202020204" pitchFamily="34" charset="0"/>
              <a:buNone/>
            </a:pPr>
            <a:r>
              <a:rPr kumimoji="0" lang="en-US" altLang="zh-CN" sz="16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仿宋" panose="02010609060101010101" pitchFamily="49" charset="-122"/>
              </a:rPr>
              <a:t> </a:t>
            </a:r>
            <a:r>
              <a:rPr kumimoji="0" lang="zh-CN" sz="16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仿宋" panose="02010609060101010101" pitchFamily="49" charset="-122"/>
              </a:rPr>
              <a:t>已经获得市本级节水型称号的企业、单位和小区，由信阳市计划用水节约用水管理办公室按规定时限进行复核，复核不合格的，予以警告并要求限期整改，整改后仍不符合标准的，报上级水行政主管部门撤销其节水型称号。</a:t>
            </a:r>
            <a:endParaRPr kumimoji="0" lang="zh-CN" sz="16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endParaRPr>
          </a:p>
          <a:p>
            <a:pPr marL="0" marR="0" lvl="0" indent="361950" algn="just" defTabSz="914400" rtl="0" eaLnBrk="0" fontAlgn="base" latinLnBrk="0" hangingPunct="0">
              <a:lnSpc>
                <a:spcPts val="25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Times New Roman" panose="02020603050405020304" pitchFamily="18" charset="0"/>
              </a:rPr>
              <a:t> </a:t>
            </a:r>
            <a:r>
              <a:rPr kumimoji="0" lang="zh-CN" sz="16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cs typeface="Times New Roman" panose="02020603050405020304" pitchFamily="18" charset="0"/>
              </a:rPr>
              <a:t>创建节水型小区和节水型企业（单位）是一项艰巨的工作任务，涉及水资源的开发利用节约、工业生产、社区和居民生活的各个方面，需要全社会的共同参与和支持。要充分认识创建工作的重要意义，加强对创建工作的组织领导，对照创建工作要求和考核标准，积极推进，加强节水宣传教育，倡导科学用水方式，增强全社会珍惜水、爱护水的意识，形成人人关心和积极参与节水型小区和节水型企业（单位）创建的良好氛围，切实提高合理用水水平，为我市创建省级节水型城市目标做出贡献。</a:t>
            </a:r>
            <a:endParaRPr kumimoji="0" lang="zh-CN" sz="1600" b="0" i="0" u="none" strike="noStrike" cap="none" normalizeH="0" baseline="0" dirty="0" smtClean="0">
              <a:ln>
                <a:noFill/>
              </a:ln>
              <a:solidFill>
                <a:schemeClr val="tx1"/>
              </a:solidFill>
              <a:effectLst/>
              <a:latin typeface="方正黑体简体" panose="03000509000000000000" pitchFamily="65" charset="-122"/>
              <a:ea typeface="方正黑体简体" panose="03000509000000000000" pitchFamily="65" charset="-122"/>
            </a:endParaRPr>
          </a:p>
        </p:txBody>
      </p:sp>
      <p:sp>
        <p:nvSpPr>
          <p:cNvPr id="31" name="TextBox 30"/>
          <p:cNvSpPr txBox="1"/>
          <p:nvPr/>
        </p:nvSpPr>
        <p:spPr>
          <a:xfrm>
            <a:off x="913011" y="3532946"/>
            <a:ext cx="1512168" cy="400110"/>
          </a:xfrm>
          <a:prstGeom prst="rect">
            <a:avLst/>
          </a:prstGeom>
          <a:noFill/>
        </p:spPr>
        <p:txBody>
          <a:bodyPr wrap="square" rtlCol="0">
            <a:spAutoFit/>
          </a:bodyPr>
          <a:lstStyle/>
          <a:p>
            <a:r>
              <a:rPr lang="zh-CN" altLang="zh-CN" sz="2000" b="1" dirty="0" smtClean="0">
                <a:latin typeface="方正大黑简体" panose="03000509000000000000" pitchFamily="65" charset="-122"/>
                <a:ea typeface="方正大黑简体" panose="03000509000000000000" pitchFamily="65" charset="-122"/>
              </a:rPr>
              <a:t>复</a:t>
            </a:r>
            <a:r>
              <a:rPr lang="en-US" altLang="zh-CN" sz="2000" b="1" dirty="0" smtClean="0">
                <a:latin typeface="方正大黑简体" panose="03000509000000000000" pitchFamily="65" charset="-122"/>
                <a:ea typeface="方正大黑简体" panose="03000509000000000000" pitchFamily="65" charset="-122"/>
              </a:rPr>
              <a:t> </a:t>
            </a:r>
            <a:r>
              <a:rPr lang="zh-CN" altLang="zh-CN" sz="2000" b="1" dirty="0" smtClean="0">
                <a:latin typeface="方正大黑简体" panose="03000509000000000000" pitchFamily="65" charset="-122"/>
                <a:ea typeface="方正大黑简体" panose="03000509000000000000" pitchFamily="65" charset="-122"/>
              </a:rPr>
              <a:t>核</a:t>
            </a:r>
            <a:r>
              <a:rPr lang="en-US" altLang="zh-CN" sz="2000" b="1" dirty="0" smtClean="0">
                <a:latin typeface="方正大黑简体" panose="03000509000000000000" pitchFamily="65" charset="-122"/>
                <a:ea typeface="方正大黑简体" panose="03000509000000000000" pitchFamily="65" charset="-122"/>
              </a:rPr>
              <a:t> </a:t>
            </a:r>
            <a:r>
              <a:rPr lang="zh-CN" altLang="zh-CN" sz="2000" b="1" dirty="0" smtClean="0">
                <a:latin typeface="方正大黑简体" panose="03000509000000000000" pitchFamily="65" charset="-122"/>
                <a:ea typeface="方正大黑简体" panose="03000509000000000000" pitchFamily="65" charset="-122"/>
              </a:rPr>
              <a:t>管</a:t>
            </a:r>
            <a:r>
              <a:rPr lang="zh-CN" altLang="en-US" sz="2000" b="1" dirty="0" smtClean="0">
                <a:latin typeface="方正大黑简体" panose="03000509000000000000" pitchFamily="65" charset="-122"/>
                <a:ea typeface="方正大黑简体" panose="03000509000000000000" pitchFamily="65" charset="-122"/>
              </a:rPr>
              <a:t>理</a:t>
            </a:r>
            <a:r>
              <a:rPr lang="en-US" altLang="zh-CN" sz="2000" b="1" dirty="0" smtClean="0">
                <a:latin typeface="方正大黑简体" panose="03000509000000000000" pitchFamily="65" charset="-122"/>
                <a:ea typeface="方正大黑简体" panose="03000509000000000000" pitchFamily="65" charset="-122"/>
              </a:rPr>
              <a:t> </a:t>
            </a:r>
            <a:endParaRPr lang="zh-CN" altLang="en-US" sz="2000" dirty="0">
              <a:latin typeface="方正大黑简体" panose="03000509000000000000" pitchFamily="65" charset="-122"/>
              <a:ea typeface="方正大黑简体" panose="03000509000000000000" pitchFamily="65" charset="-122"/>
            </a:endParaRPr>
          </a:p>
        </p:txBody>
      </p: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2" presetClass="entr" presetSubtype="8"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77506">
                                            <p:txEl>
                                              <p:pRg st="0" end="0"/>
                                            </p:txEl>
                                          </p:spTgt>
                                        </p:tgtEl>
                                        <p:attrNameLst>
                                          <p:attrName>style.visibility</p:attrName>
                                        </p:attrNameLst>
                                      </p:cBhvr>
                                      <p:to>
                                        <p:strVal val="visible"/>
                                      </p:to>
                                    </p:set>
                                    <p:anim calcmode="lin" valueType="num">
                                      <p:cBhvr additive="base">
                                        <p:cTn id="58" dur="500" fill="hold"/>
                                        <p:tgtEl>
                                          <p:spTgt spid="277506">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77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77506">
                                            <p:txEl>
                                              <p:pRg st="1" end="1"/>
                                            </p:txEl>
                                          </p:spTgt>
                                        </p:tgtEl>
                                        <p:attrNameLst>
                                          <p:attrName>style.visibility</p:attrName>
                                        </p:attrNameLst>
                                      </p:cBhvr>
                                      <p:to>
                                        <p:strVal val="visible"/>
                                      </p:to>
                                    </p:set>
                                    <p:anim calcmode="lin" valueType="num">
                                      <p:cBhvr additive="base">
                                        <p:cTn id="64" dur="500" fill="hold"/>
                                        <p:tgtEl>
                                          <p:spTgt spid="277506">
                                            <p:txEl>
                                              <p:pRg st="1" end="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775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3" grpId="0" animBg="1"/>
      <p:bldP spid="4" grpId="0" animBg="1"/>
      <p:bldP spid="5" grpId="0" animBg="1"/>
      <p:bldP spid="6" grpId="0" animBg="1"/>
      <p:bldP spid="7" grpId="0" animBg="1"/>
      <p:bldP spid="9" grpId="0" animBg="1"/>
      <p:bldP spid="11" grpId="0" animBg="1"/>
      <p:bldP spid="13" grpId="0" animBg="1"/>
      <p:bldP spid="25" grpId="0"/>
      <p:bldP spid="27750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Group 2"/>
          <p:cNvGrpSpPr/>
          <p:nvPr/>
        </p:nvGrpSpPr>
        <p:grpSpPr bwMode="auto">
          <a:xfrm>
            <a:off x="3505200" y="1558925"/>
            <a:ext cx="7470775" cy="914400"/>
            <a:chOff x="0" y="0"/>
            <a:chExt cx="5602224" cy="914400"/>
          </a:xfrm>
        </p:grpSpPr>
        <p:pic>
          <p:nvPicPr>
            <p:cNvPr id="89116" name="Rectangle 103"/>
            <p:cNvPicPr>
              <a:picLocks noChangeArrowheads="1"/>
            </p:cNvPicPr>
            <p:nvPr/>
          </p:nvPicPr>
          <p:blipFill>
            <a:blip r:embed="rId3" cstate="print"/>
            <a:srcRect/>
            <a:stretch>
              <a:fillRect/>
            </a:stretch>
          </p:blipFill>
          <p:spPr bwMode="auto">
            <a:xfrm>
              <a:off x="63" y="698"/>
              <a:ext cx="5602161" cy="914400"/>
            </a:xfrm>
            <a:prstGeom prst="rect">
              <a:avLst/>
            </a:prstGeom>
            <a:noFill/>
            <a:ln w="9525">
              <a:noFill/>
              <a:miter lim="800000"/>
              <a:headEnd/>
              <a:tailEnd/>
            </a:ln>
          </p:spPr>
        </p:pic>
        <p:sp>
          <p:nvSpPr>
            <p:cNvPr id="89117" name="Text Box 4"/>
            <p:cNvSpPr txBox="1">
              <a:spLocks noChangeArrowheads="1"/>
            </p:cNvSpPr>
            <p:nvPr/>
          </p:nvSpPr>
          <p:spPr bwMode="auto">
            <a:xfrm rot="10800000">
              <a:off x="5638" y="6464"/>
              <a:ext cx="5592775" cy="900112"/>
            </a:xfrm>
            <a:prstGeom prst="rect">
              <a:avLst/>
            </a:prstGeom>
            <a:noFill/>
            <a:ln w="9525">
              <a:noFill/>
              <a:miter lim="800000"/>
            </a:ln>
          </p:spPr>
          <p:txBody>
            <a:bodyPr rot="10800000" wrap="none" anchor="ctr"/>
            <a:lstStyle/>
            <a:p>
              <a:endParaRPr lang="ko-KR" altLang="en-US">
                <a:solidFill>
                  <a:srgbClr val="103622"/>
                </a:solidFill>
              </a:endParaRPr>
            </a:p>
          </p:txBody>
        </p:sp>
      </p:grpSp>
      <p:sp>
        <p:nvSpPr>
          <p:cNvPr id="89091" name="타원 21"/>
          <p:cNvSpPr>
            <a:spLocks noChangeArrowheads="1"/>
          </p:cNvSpPr>
          <p:nvPr/>
        </p:nvSpPr>
        <p:spPr bwMode="auto">
          <a:xfrm>
            <a:off x="144463" y="4656138"/>
            <a:ext cx="6478587" cy="1357312"/>
          </a:xfrm>
          <a:prstGeom prst="ellipse">
            <a:avLst/>
          </a:prstGeom>
          <a:gradFill rotWithShape="1">
            <a:gsLst>
              <a:gs pos="0">
                <a:schemeClr val="tx1"/>
              </a:gs>
              <a:gs pos="100000">
                <a:schemeClr val="bg1">
                  <a:alpha val="0"/>
                </a:schemeClr>
              </a:gs>
            </a:gsLst>
            <a:path path="shape">
              <a:fillToRect l="50000" t="50000" r="50000" b="50000"/>
            </a:path>
          </a:gradFill>
          <a:ln w="9525">
            <a:noFill/>
            <a:round/>
          </a:ln>
        </p:spPr>
        <p:txBody>
          <a:bodyPr wrap="none" anchor="ctr"/>
          <a:lstStyle/>
          <a:p>
            <a:endParaRPr lang="ko-KR" altLang="en-US"/>
          </a:p>
        </p:txBody>
      </p:sp>
      <p:grpSp>
        <p:nvGrpSpPr>
          <p:cNvPr id="89092" name="Group 6"/>
          <p:cNvGrpSpPr/>
          <p:nvPr/>
        </p:nvGrpSpPr>
        <p:grpSpPr bwMode="auto">
          <a:xfrm>
            <a:off x="3544888" y="2774950"/>
            <a:ext cx="7472362" cy="914400"/>
            <a:chOff x="0" y="0"/>
            <a:chExt cx="5602224" cy="914400"/>
          </a:xfrm>
        </p:grpSpPr>
        <p:pic>
          <p:nvPicPr>
            <p:cNvPr id="89114" name="Rectangle 103"/>
            <p:cNvPicPr>
              <a:picLocks noChangeArrowheads="1"/>
            </p:cNvPicPr>
            <p:nvPr/>
          </p:nvPicPr>
          <p:blipFill>
            <a:blip r:embed="rId3" cstate="print"/>
            <a:srcRect/>
            <a:stretch>
              <a:fillRect/>
            </a:stretch>
          </p:blipFill>
          <p:spPr bwMode="auto">
            <a:xfrm>
              <a:off x="381" y="2286"/>
              <a:ext cx="5602160" cy="914400"/>
            </a:xfrm>
            <a:prstGeom prst="rect">
              <a:avLst/>
            </a:prstGeom>
            <a:noFill/>
            <a:ln w="9525">
              <a:noFill/>
              <a:miter lim="800000"/>
              <a:headEnd/>
              <a:tailEnd/>
            </a:ln>
          </p:spPr>
        </p:pic>
        <p:sp>
          <p:nvSpPr>
            <p:cNvPr id="89115" name="Text Box 8"/>
            <p:cNvSpPr txBox="1">
              <a:spLocks noChangeArrowheads="1"/>
            </p:cNvSpPr>
            <p:nvPr/>
          </p:nvSpPr>
          <p:spPr bwMode="auto">
            <a:xfrm rot="10800000">
              <a:off x="5638" y="6464"/>
              <a:ext cx="5592775" cy="900112"/>
            </a:xfrm>
            <a:prstGeom prst="rect">
              <a:avLst/>
            </a:prstGeom>
            <a:noFill/>
            <a:ln w="9525">
              <a:noFill/>
              <a:miter lim="800000"/>
            </a:ln>
          </p:spPr>
          <p:txBody>
            <a:bodyPr rot="10800000" wrap="none" anchor="ctr"/>
            <a:lstStyle/>
            <a:p>
              <a:endParaRPr lang="ko-KR" altLang="en-US"/>
            </a:p>
          </p:txBody>
        </p:sp>
      </p:grpSp>
      <p:grpSp>
        <p:nvGrpSpPr>
          <p:cNvPr id="89093" name="Group 9"/>
          <p:cNvGrpSpPr/>
          <p:nvPr/>
        </p:nvGrpSpPr>
        <p:grpSpPr bwMode="auto">
          <a:xfrm>
            <a:off x="3544888" y="4000500"/>
            <a:ext cx="7472362" cy="908050"/>
            <a:chOff x="0" y="0"/>
            <a:chExt cx="5602224" cy="908304"/>
          </a:xfrm>
        </p:grpSpPr>
        <p:pic>
          <p:nvPicPr>
            <p:cNvPr id="89112" name="Rectangle 104"/>
            <p:cNvPicPr>
              <a:picLocks noChangeArrowheads="1"/>
            </p:cNvPicPr>
            <p:nvPr/>
          </p:nvPicPr>
          <p:blipFill>
            <a:blip r:embed="rId4" cstate="print"/>
            <a:srcRect/>
            <a:stretch>
              <a:fillRect/>
            </a:stretch>
          </p:blipFill>
          <p:spPr bwMode="auto">
            <a:xfrm>
              <a:off x="381" y="2033"/>
              <a:ext cx="5602160" cy="908558"/>
            </a:xfrm>
            <a:prstGeom prst="rect">
              <a:avLst/>
            </a:prstGeom>
            <a:noFill/>
            <a:ln w="9525">
              <a:noFill/>
              <a:miter lim="800000"/>
              <a:headEnd/>
              <a:tailEnd/>
            </a:ln>
          </p:spPr>
        </p:pic>
        <p:sp>
          <p:nvSpPr>
            <p:cNvPr id="89113" name="Text Box 11"/>
            <p:cNvSpPr txBox="1">
              <a:spLocks noChangeArrowheads="1"/>
            </p:cNvSpPr>
            <p:nvPr/>
          </p:nvSpPr>
          <p:spPr bwMode="auto">
            <a:xfrm rot="10800000">
              <a:off x="5638" y="5129"/>
              <a:ext cx="5592775" cy="900113"/>
            </a:xfrm>
            <a:prstGeom prst="rect">
              <a:avLst/>
            </a:prstGeom>
            <a:noFill/>
            <a:ln w="9525">
              <a:noFill/>
              <a:miter lim="800000"/>
            </a:ln>
          </p:spPr>
          <p:txBody>
            <a:bodyPr rot="10800000" wrap="none" anchor="ctr"/>
            <a:lstStyle/>
            <a:p>
              <a:endParaRPr lang="ko-KR" altLang="en-US"/>
            </a:p>
          </p:txBody>
        </p:sp>
      </p:grpSp>
      <p:grpSp>
        <p:nvGrpSpPr>
          <p:cNvPr id="89094" name="Group 12"/>
          <p:cNvGrpSpPr/>
          <p:nvPr/>
        </p:nvGrpSpPr>
        <p:grpSpPr bwMode="auto">
          <a:xfrm>
            <a:off x="1008063" y="3644900"/>
            <a:ext cx="4899025" cy="1727200"/>
            <a:chOff x="0" y="0"/>
            <a:chExt cx="2304" cy="1080"/>
          </a:xfrm>
        </p:grpSpPr>
        <p:sp>
          <p:nvSpPr>
            <p:cNvPr id="89110" name="Freeform 106"/>
            <p:cNvSpPr/>
            <p:nvPr/>
          </p:nvSpPr>
          <p:spPr bwMode="auto">
            <a:xfrm>
              <a:off x="0" y="0"/>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gradFill rotWithShape="1">
              <a:gsLst>
                <a:gs pos="0">
                  <a:schemeClr val="bg1"/>
                </a:gs>
                <a:gs pos="100000">
                  <a:srgbClr val="767676"/>
                </a:gs>
              </a:gsLst>
              <a:lin ang="0" scaled="1"/>
            </a:gradFill>
            <a:ln w="9525">
              <a:noFill/>
              <a:round/>
            </a:ln>
          </p:spPr>
          <p:txBody>
            <a:bodyPr wrap="none" anchor="ctr"/>
            <a:lstStyle/>
            <a:p>
              <a:endParaRPr lang="zh-CN" altLang="en-US"/>
            </a:p>
          </p:txBody>
        </p:sp>
        <p:sp>
          <p:nvSpPr>
            <p:cNvPr id="89111" name="Freeform 107"/>
            <p:cNvSpPr/>
            <p:nvPr/>
          </p:nvSpPr>
          <p:spPr bwMode="auto">
            <a:xfrm>
              <a:off x="288" y="0"/>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690 w 1728"/>
                <a:gd name="T23" fmla="*/ 428 h 432"/>
                <a:gd name="T24" fmla="*/ 528 w 1728"/>
                <a:gd name="T25" fmla="*/ 416 h 432"/>
                <a:gd name="T26" fmla="*/ 380 w 1728"/>
                <a:gd name="T27" fmla="*/ 396 h 432"/>
                <a:gd name="T28" fmla="*/ 254 w 1728"/>
                <a:gd name="T29" fmla="*/ 368 h 432"/>
                <a:gd name="T30" fmla="*/ 148 w 1728"/>
                <a:gd name="T31" fmla="*/ 336 h 432"/>
                <a:gd name="T32" fmla="*/ 68 w 1728"/>
                <a:gd name="T33" fmla="*/ 300 h 432"/>
                <a:gd name="T34" fmla="*/ 38 w 1728"/>
                <a:gd name="T35" fmla="*/ 280 h 432"/>
                <a:gd name="T36" fmla="*/ 18 w 1728"/>
                <a:gd name="T37" fmla="*/ 260 h 432"/>
                <a:gd name="T38" fmla="*/ 4 w 1728"/>
                <a:gd name="T39" fmla="*/ 238 h 432"/>
                <a:gd name="T40" fmla="*/ 0 w 1728"/>
                <a:gd name="T41" fmla="*/ 216 h 432"/>
                <a:gd name="T42" fmla="*/ 4 w 1728"/>
                <a:gd name="T43" fmla="*/ 194 h 432"/>
                <a:gd name="T44" fmla="*/ 18 w 1728"/>
                <a:gd name="T45" fmla="*/ 172 h 432"/>
                <a:gd name="T46" fmla="*/ 38 w 1728"/>
                <a:gd name="T47" fmla="*/ 152 h 432"/>
                <a:gd name="T48" fmla="*/ 68 w 1728"/>
                <a:gd name="T49" fmla="*/ 132 h 432"/>
                <a:gd name="T50" fmla="*/ 148 w 1728"/>
                <a:gd name="T51" fmla="*/ 96 h 432"/>
                <a:gd name="T52" fmla="*/ 254 w 1728"/>
                <a:gd name="T53" fmla="*/ 64 h 432"/>
                <a:gd name="T54" fmla="*/ 380 w 1728"/>
                <a:gd name="T55" fmla="*/ 36 h 432"/>
                <a:gd name="T56" fmla="*/ 528 w 1728"/>
                <a:gd name="T57" fmla="*/ 16 h 432"/>
                <a:gd name="T58" fmla="*/ 690 w 1728"/>
                <a:gd name="T59" fmla="*/ 4 h 432"/>
                <a:gd name="T60" fmla="*/ 864 w 1728"/>
                <a:gd name="T61" fmla="*/ 0 h 432"/>
                <a:gd name="T62" fmla="*/ 1038 w 1728"/>
                <a:gd name="T63" fmla="*/ 4 h 432"/>
                <a:gd name="T64" fmla="*/ 1200 w 1728"/>
                <a:gd name="T65" fmla="*/ 16 h 432"/>
                <a:gd name="T66" fmla="*/ 1348 w 1728"/>
                <a:gd name="T67" fmla="*/ 36 h 432"/>
                <a:gd name="T68" fmla="*/ 1474 w 1728"/>
                <a:gd name="T69" fmla="*/ 64 h 432"/>
                <a:gd name="T70" fmla="*/ 1580 w 1728"/>
                <a:gd name="T71" fmla="*/ 96 h 432"/>
                <a:gd name="T72" fmla="*/ 1660 w 1728"/>
                <a:gd name="T73" fmla="*/ 132 h 432"/>
                <a:gd name="T74" fmla="*/ 1690 w 1728"/>
                <a:gd name="T75" fmla="*/ 152 h 432"/>
                <a:gd name="T76" fmla="*/ 1710 w 1728"/>
                <a:gd name="T77" fmla="*/ 172 h 432"/>
                <a:gd name="T78" fmla="*/ 1724 w 1728"/>
                <a:gd name="T79" fmla="*/ 194 h 432"/>
                <a:gd name="T80" fmla="*/ 1728 w 1728"/>
                <a:gd name="T81" fmla="*/ 216 h 4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28"/>
                <a:gd name="T124" fmla="*/ 0 h 432"/>
                <a:gd name="T125" fmla="*/ 1728 w 1728"/>
                <a:gd name="T126" fmla="*/ 432 h 4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w="9525">
              <a:noFill/>
              <a:round/>
            </a:ln>
          </p:spPr>
          <p:txBody>
            <a:bodyPr/>
            <a:lstStyle/>
            <a:p>
              <a:endParaRPr lang="zh-CN" altLang="en-US"/>
            </a:p>
          </p:txBody>
        </p:sp>
      </p:grpSp>
      <p:sp>
        <p:nvSpPr>
          <p:cNvPr id="89095" name="Oval 108"/>
          <p:cNvSpPr>
            <a:spLocks noChangeArrowheads="1"/>
          </p:cNvSpPr>
          <p:nvPr/>
        </p:nvSpPr>
        <p:spPr bwMode="auto">
          <a:xfrm>
            <a:off x="1244600" y="3413125"/>
            <a:ext cx="4421188" cy="1076325"/>
          </a:xfrm>
          <a:prstGeom prst="ellipse">
            <a:avLst/>
          </a:prstGeom>
          <a:gradFill rotWithShape="1">
            <a:gsLst>
              <a:gs pos="0">
                <a:schemeClr val="tx1">
                  <a:alpha val="50000"/>
                </a:schemeClr>
              </a:gs>
              <a:gs pos="100000">
                <a:schemeClr val="bg1">
                  <a:alpha val="0"/>
                </a:schemeClr>
              </a:gs>
            </a:gsLst>
            <a:path path="shape">
              <a:fillToRect l="50000" t="50000" r="50000" b="50000"/>
            </a:path>
          </a:gradFill>
          <a:ln w="9525">
            <a:noFill/>
            <a:round/>
          </a:ln>
        </p:spPr>
        <p:txBody>
          <a:bodyPr wrap="none" anchor="ctr"/>
          <a:lstStyle/>
          <a:p>
            <a:endParaRPr lang="ko-KR" altLang="en-US"/>
          </a:p>
        </p:txBody>
      </p:sp>
      <p:grpSp>
        <p:nvGrpSpPr>
          <p:cNvPr id="89096" name="Group 16"/>
          <p:cNvGrpSpPr/>
          <p:nvPr/>
        </p:nvGrpSpPr>
        <p:grpSpPr bwMode="auto">
          <a:xfrm>
            <a:off x="1824038" y="2638425"/>
            <a:ext cx="3313112" cy="1371600"/>
            <a:chOff x="0" y="0"/>
            <a:chExt cx="1728" cy="936"/>
          </a:xfrm>
        </p:grpSpPr>
        <p:sp>
          <p:nvSpPr>
            <p:cNvPr id="89108" name="Freeform 110"/>
            <p:cNvSpPr/>
            <p:nvPr/>
          </p:nvSpPr>
          <p:spPr bwMode="auto">
            <a:xfrm>
              <a:off x="0" y="0"/>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gradFill rotWithShape="1">
              <a:gsLst>
                <a:gs pos="0">
                  <a:schemeClr val="bg1"/>
                </a:gs>
                <a:gs pos="100000">
                  <a:srgbClr val="767676"/>
                </a:gs>
              </a:gsLst>
              <a:lin ang="0" scaled="1"/>
            </a:gradFill>
            <a:ln w="9525">
              <a:noFill/>
              <a:round/>
            </a:ln>
          </p:spPr>
          <p:txBody>
            <a:bodyPr wrap="none" anchor="ctr"/>
            <a:lstStyle/>
            <a:p>
              <a:endParaRPr lang="zh-CN" altLang="en-US"/>
            </a:p>
          </p:txBody>
        </p:sp>
        <p:sp>
          <p:nvSpPr>
            <p:cNvPr id="89109" name="Freeform 111"/>
            <p:cNvSpPr/>
            <p:nvPr/>
          </p:nvSpPr>
          <p:spPr bwMode="auto">
            <a:xfrm>
              <a:off x="288" y="0"/>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460 w 1152"/>
                <a:gd name="T21" fmla="*/ 286 h 288"/>
                <a:gd name="T22" fmla="*/ 352 w 1152"/>
                <a:gd name="T23" fmla="*/ 276 h 288"/>
                <a:gd name="T24" fmla="*/ 254 w 1152"/>
                <a:gd name="T25" fmla="*/ 264 h 288"/>
                <a:gd name="T26" fmla="*/ 168 w 1152"/>
                <a:gd name="T27" fmla="*/ 246 h 288"/>
                <a:gd name="T28" fmla="*/ 98 w 1152"/>
                <a:gd name="T29" fmla="*/ 224 h 288"/>
                <a:gd name="T30" fmla="*/ 46 w 1152"/>
                <a:gd name="T31" fmla="*/ 200 h 288"/>
                <a:gd name="T32" fmla="*/ 12 w 1152"/>
                <a:gd name="T33" fmla="*/ 174 h 288"/>
                <a:gd name="T34" fmla="*/ 2 w 1152"/>
                <a:gd name="T35" fmla="*/ 158 h 288"/>
                <a:gd name="T36" fmla="*/ 0 w 1152"/>
                <a:gd name="T37" fmla="*/ 144 h 288"/>
                <a:gd name="T38" fmla="*/ 2 w 1152"/>
                <a:gd name="T39" fmla="*/ 130 h 288"/>
                <a:gd name="T40" fmla="*/ 12 w 1152"/>
                <a:gd name="T41" fmla="*/ 114 h 288"/>
                <a:gd name="T42" fmla="*/ 46 w 1152"/>
                <a:gd name="T43" fmla="*/ 88 h 288"/>
                <a:gd name="T44" fmla="*/ 98 w 1152"/>
                <a:gd name="T45" fmla="*/ 64 h 288"/>
                <a:gd name="T46" fmla="*/ 168 w 1152"/>
                <a:gd name="T47" fmla="*/ 42 h 288"/>
                <a:gd name="T48" fmla="*/ 254 w 1152"/>
                <a:gd name="T49" fmla="*/ 24 h 288"/>
                <a:gd name="T50" fmla="*/ 352 w 1152"/>
                <a:gd name="T51" fmla="*/ 12 h 288"/>
                <a:gd name="T52" fmla="*/ 460 w 1152"/>
                <a:gd name="T53" fmla="*/ 2 h 288"/>
                <a:gd name="T54" fmla="*/ 576 w 1152"/>
                <a:gd name="T55" fmla="*/ 0 h 288"/>
                <a:gd name="T56" fmla="*/ 692 w 1152"/>
                <a:gd name="T57" fmla="*/ 2 h 288"/>
                <a:gd name="T58" fmla="*/ 800 w 1152"/>
                <a:gd name="T59" fmla="*/ 12 h 288"/>
                <a:gd name="T60" fmla="*/ 898 w 1152"/>
                <a:gd name="T61" fmla="*/ 24 h 288"/>
                <a:gd name="T62" fmla="*/ 984 w 1152"/>
                <a:gd name="T63" fmla="*/ 42 h 288"/>
                <a:gd name="T64" fmla="*/ 1054 w 1152"/>
                <a:gd name="T65" fmla="*/ 64 h 288"/>
                <a:gd name="T66" fmla="*/ 1106 w 1152"/>
                <a:gd name="T67" fmla="*/ 88 h 288"/>
                <a:gd name="T68" fmla="*/ 1140 w 1152"/>
                <a:gd name="T69" fmla="*/ 114 h 288"/>
                <a:gd name="T70" fmla="*/ 1150 w 1152"/>
                <a:gd name="T71" fmla="*/ 130 h 288"/>
                <a:gd name="T72" fmla="*/ 1152 w 1152"/>
                <a:gd name="T73" fmla="*/ 144 h 2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2"/>
                <a:gd name="T112" fmla="*/ 0 h 288"/>
                <a:gd name="T113" fmla="*/ 1152 w 1152"/>
                <a:gd name="T114" fmla="*/ 288 h 2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w="9525">
              <a:noFill/>
              <a:round/>
            </a:ln>
          </p:spPr>
          <p:txBody>
            <a:bodyPr/>
            <a:lstStyle/>
            <a:p>
              <a:endParaRPr lang="zh-CN" altLang="en-US"/>
            </a:p>
          </p:txBody>
        </p:sp>
      </p:grpSp>
      <p:sp>
        <p:nvSpPr>
          <p:cNvPr id="89097" name="Oval 112"/>
          <p:cNvSpPr>
            <a:spLocks noChangeArrowheads="1"/>
          </p:cNvSpPr>
          <p:nvPr/>
        </p:nvSpPr>
        <p:spPr bwMode="auto">
          <a:xfrm>
            <a:off x="1965325" y="2416175"/>
            <a:ext cx="2981325" cy="727075"/>
          </a:xfrm>
          <a:prstGeom prst="ellipse">
            <a:avLst/>
          </a:prstGeom>
          <a:gradFill rotWithShape="1">
            <a:gsLst>
              <a:gs pos="0">
                <a:schemeClr val="tx1">
                  <a:alpha val="50000"/>
                </a:schemeClr>
              </a:gs>
              <a:gs pos="100000">
                <a:schemeClr val="bg1">
                  <a:alpha val="0"/>
                </a:schemeClr>
              </a:gs>
            </a:gsLst>
            <a:path path="shape">
              <a:fillToRect l="50000" t="50000" r="50000" b="50000"/>
            </a:path>
          </a:gradFill>
          <a:ln w="9525">
            <a:noFill/>
            <a:round/>
          </a:ln>
        </p:spPr>
        <p:txBody>
          <a:bodyPr wrap="none" anchor="ctr"/>
          <a:lstStyle/>
          <a:p>
            <a:endParaRPr lang="ko-KR" altLang="en-US"/>
          </a:p>
        </p:txBody>
      </p:sp>
      <p:sp>
        <p:nvSpPr>
          <p:cNvPr id="13332" name="Freeform 113"/>
          <p:cNvSpPr/>
          <p:nvPr/>
        </p:nvSpPr>
        <p:spPr bwMode="auto">
          <a:xfrm>
            <a:off x="2527300" y="1127125"/>
            <a:ext cx="1906588" cy="1657350"/>
          </a:xfrm>
          <a:custGeom>
            <a:avLst/>
            <a:gdLst/>
            <a:ahLst/>
            <a:cxnLst>
              <a:cxn ang="0">
                <a:pos x="576" y="576"/>
              </a:cxn>
              <a:cxn ang="0">
                <a:pos x="576" y="576"/>
              </a:cxn>
              <a:cxn ang="0">
                <a:pos x="574" y="584"/>
              </a:cxn>
              <a:cxn ang="0">
                <a:pos x="570" y="590"/>
              </a:cxn>
              <a:cxn ang="0">
                <a:pos x="564" y="598"/>
              </a:cxn>
              <a:cxn ang="0">
                <a:pos x="554" y="604"/>
              </a:cxn>
              <a:cxn ang="0">
                <a:pos x="542" y="610"/>
              </a:cxn>
              <a:cxn ang="0">
                <a:pos x="526" y="616"/>
              </a:cxn>
              <a:cxn ang="0">
                <a:pos x="492" y="626"/>
              </a:cxn>
              <a:cxn ang="0">
                <a:pos x="450" y="636"/>
              </a:cxn>
              <a:cxn ang="0">
                <a:pos x="400" y="642"/>
              </a:cxn>
              <a:cxn ang="0">
                <a:pos x="346" y="646"/>
              </a:cxn>
              <a:cxn ang="0">
                <a:pos x="288" y="648"/>
              </a:cxn>
              <a:cxn ang="0">
                <a:pos x="288" y="648"/>
              </a:cxn>
              <a:cxn ang="0">
                <a:pos x="230" y="646"/>
              </a:cxn>
              <a:cxn ang="0">
                <a:pos x="176" y="642"/>
              </a:cxn>
              <a:cxn ang="0">
                <a:pos x="126" y="636"/>
              </a:cxn>
              <a:cxn ang="0">
                <a:pos x="84" y="626"/>
              </a:cxn>
              <a:cxn ang="0">
                <a:pos x="50" y="616"/>
              </a:cxn>
              <a:cxn ang="0">
                <a:pos x="34" y="610"/>
              </a:cxn>
              <a:cxn ang="0">
                <a:pos x="22" y="604"/>
              </a:cxn>
              <a:cxn ang="0">
                <a:pos x="12" y="598"/>
              </a:cxn>
              <a:cxn ang="0">
                <a:pos x="6" y="590"/>
              </a:cxn>
              <a:cxn ang="0">
                <a:pos x="2" y="584"/>
              </a:cxn>
              <a:cxn ang="0">
                <a:pos x="0" y="576"/>
              </a:cxn>
              <a:cxn ang="0">
                <a:pos x="288" y="0"/>
              </a:cxn>
              <a:cxn ang="0">
                <a:pos x="576" y="576"/>
              </a:cxn>
            </a:cxnLst>
            <a:rect l="0" t="0" r="r" b="b"/>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gradFill rotWithShape="1">
            <a:gsLst>
              <a:gs pos="0">
                <a:srgbClr val="374517"/>
              </a:gs>
              <a:gs pos="100000">
                <a:srgbClr val="9CBC55"/>
              </a:gs>
            </a:gsLst>
            <a:lin ang="0" scaled="1"/>
          </a:gradFill>
          <a:ln w="9525">
            <a:noFill/>
            <a:round/>
          </a:ln>
          <a:effectLst>
            <a:outerShdw sx="86000" sy="86000" algn="ctr" rotWithShape="0">
              <a:srgbClr val="000000">
                <a:alpha val="14000"/>
              </a:srgbClr>
            </a:outerShdw>
          </a:effectLst>
        </p:spPr>
        <p:txBody>
          <a:bodyPr wrap="none" lIns="72000" tIns="0" rIns="72000" bIns="0" anchor="ctr"/>
          <a:lstStyle/>
          <a:p>
            <a:pPr>
              <a:defRPr/>
            </a:pPr>
            <a:endParaRPr lang="zh-CN" altLang="en-US"/>
          </a:p>
        </p:txBody>
      </p:sp>
      <p:sp>
        <p:nvSpPr>
          <p:cNvPr id="89099" name="Text Box 114"/>
          <p:cNvSpPr txBox="1">
            <a:spLocks noChangeArrowheads="1"/>
          </p:cNvSpPr>
          <p:nvPr/>
        </p:nvSpPr>
        <p:spPr bwMode="auto">
          <a:xfrm>
            <a:off x="2847975" y="2184400"/>
            <a:ext cx="1198563" cy="395288"/>
          </a:xfrm>
          <a:prstGeom prst="rect">
            <a:avLst/>
          </a:prstGeom>
          <a:noFill/>
          <a:ln w="9525">
            <a:noFill/>
            <a:miter lim="800000"/>
          </a:ln>
        </p:spPr>
        <p:txBody>
          <a:bodyPr wrap="none">
            <a:spAutoFit/>
          </a:bodyPr>
          <a:lstStyle/>
          <a:p>
            <a:pPr algn="ctr"/>
            <a:r>
              <a:rPr lang="zh-CN" altLang="en-US" sz="2000">
                <a:solidFill>
                  <a:srgbClr val="FF0000"/>
                </a:solidFill>
                <a:latin typeface="Arial Black" panose="020B0A04020102020204" pitchFamily="34" charset="0"/>
                <a:ea typeface="方正大黑简体" panose="03000509000000000000" pitchFamily="65" charset="-122"/>
              </a:rPr>
              <a:t>生命之源</a:t>
            </a:r>
          </a:p>
        </p:txBody>
      </p:sp>
      <p:sp>
        <p:nvSpPr>
          <p:cNvPr id="89100" name="Text Box 115"/>
          <p:cNvSpPr txBox="1">
            <a:spLocks noChangeArrowheads="1"/>
          </p:cNvSpPr>
          <p:nvPr/>
        </p:nvSpPr>
        <p:spPr bwMode="auto">
          <a:xfrm>
            <a:off x="2738438" y="3286125"/>
            <a:ext cx="1401762" cy="457200"/>
          </a:xfrm>
          <a:prstGeom prst="rect">
            <a:avLst/>
          </a:prstGeom>
          <a:noFill/>
          <a:ln w="9525">
            <a:noFill/>
            <a:miter lim="800000"/>
          </a:ln>
        </p:spPr>
        <p:txBody>
          <a:bodyPr wrap="none">
            <a:spAutoFit/>
          </a:bodyPr>
          <a:lstStyle/>
          <a:p>
            <a:pPr algn="ctr"/>
            <a:r>
              <a:rPr lang="zh-CN" altLang="en-US" sz="2400">
                <a:solidFill>
                  <a:srgbClr val="FFFF00"/>
                </a:solidFill>
                <a:latin typeface="Arial Black" panose="020B0A04020102020204" pitchFamily="34" charset="0"/>
                <a:ea typeface="方正大黑简体" panose="03000509000000000000" pitchFamily="65" charset="-122"/>
              </a:rPr>
              <a:t>生产之要</a:t>
            </a:r>
          </a:p>
        </p:txBody>
      </p:sp>
      <p:sp>
        <p:nvSpPr>
          <p:cNvPr id="89101" name="Text Box 116"/>
          <p:cNvSpPr txBox="1">
            <a:spLocks noChangeArrowheads="1"/>
          </p:cNvSpPr>
          <p:nvPr/>
        </p:nvSpPr>
        <p:spPr bwMode="auto">
          <a:xfrm>
            <a:off x="2678113" y="4583113"/>
            <a:ext cx="1604962" cy="517525"/>
          </a:xfrm>
          <a:prstGeom prst="rect">
            <a:avLst/>
          </a:prstGeom>
          <a:noFill/>
          <a:ln w="9525">
            <a:noFill/>
            <a:miter lim="800000"/>
          </a:ln>
        </p:spPr>
        <p:txBody>
          <a:bodyPr wrap="none">
            <a:spAutoFit/>
          </a:bodyPr>
          <a:lstStyle/>
          <a:p>
            <a:pPr algn="ctr"/>
            <a:r>
              <a:rPr lang="zh-CN" altLang="en-US" sz="2800">
                <a:solidFill>
                  <a:srgbClr val="008000"/>
                </a:solidFill>
                <a:latin typeface="Arial Black" panose="020B0A04020102020204" pitchFamily="34" charset="0"/>
                <a:ea typeface="方正大黑简体" panose="03000509000000000000" pitchFamily="65" charset="-122"/>
              </a:rPr>
              <a:t>生态之基</a:t>
            </a:r>
          </a:p>
        </p:txBody>
      </p:sp>
      <p:sp>
        <p:nvSpPr>
          <p:cNvPr id="89102" name="Text Box 117"/>
          <p:cNvSpPr txBox="1">
            <a:spLocks noChangeArrowheads="1"/>
          </p:cNvSpPr>
          <p:nvPr/>
        </p:nvSpPr>
        <p:spPr bwMode="auto">
          <a:xfrm>
            <a:off x="5378450" y="3070225"/>
            <a:ext cx="5475288" cy="365125"/>
          </a:xfrm>
          <a:prstGeom prst="rect">
            <a:avLst/>
          </a:prstGeom>
          <a:noFill/>
          <a:ln w="9525">
            <a:noFill/>
            <a:miter lim="800000"/>
          </a:ln>
        </p:spPr>
        <p:txBody>
          <a:bodyPr>
            <a:spAutoFit/>
          </a:bodyPr>
          <a:lstStyle/>
          <a:p>
            <a:r>
              <a:rPr lang="en-US">
                <a:latin typeface="Arial Black" panose="020B0A04020102020204" pitchFamily="34" charset="0"/>
                <a:ea typeface="方正大标宋简体" panose="03000509000000000000" pitchFamily="65" charset="-122"/>
              </a:rPr>
              <a:t>其次水利又是经济社会发展不可替代的基础支撑</a:t>
            </a:r>
          </a:p>
        </p:txBody>
      </p:sp>
      <p:sp>
        <p:nvSpPr>
          <p:cNvPr id="89103" name="Text Box 118"/>
          <p:cNvSpPr txBox="1">
            <a:spLocks noChangeArrowheads="1"/>
          </p:cNvSpPr>
          <p:nvPr/>
        </p:nvSpPr>
        <p:spPr bwMode="auto">
          <a:xfrm>
            <a:off x="4946650" y="1844675"/>
            <a:ext cx="6048375" cy="396875"/>
          </a:xfrm>
          <a:prstGeom prst="rect">
            <a:avLst/>
          </a:prstGeom>
          <a:noFill/>
          <a:ln w="9525">
            <a:noFill/>
            <a:miter lim="800000"/>
          </a:ln>
        </p:spPr>
        <p:txBody>
          <a:bodyPr>
            <a:spAutoFit/>
          </a:bodyPr>
          <a:lstStyle/>
          <a:p>
            <a:r>
              <a:rPr lang="en-US" sz="2000">
                <a:latin typeface="Arial Black" panose="020B0A04020102020204" pitchFamily="34" charset="0"/>
                <a:ea typeface="方正大标宋简体" panose="03000509000000000000" pitchFamily="65" charset="-122"/>
              </a:rPr>
              <a:t>首先水利是现代农业建设不可或缺的首要条件</a:t>
            </a:r>
          </a:p>
        </p:txBody>
      </p:sp>
      <p:sp>
        <p:nvSpPr>
          <p:cNvPr id="89104" name="Text Box 119"/>
          <p:cNvSpPr txBox="1">
            <a:spLocks noChangeArrowheads="1"/>
          </p:cNvSpPr>
          <p:nvPr/>
        </p:nvSpPr>
        <p:spPr bwMode="auto">
          <a:xfrm>
            <a:off x="5953125" y="4149725"/>
            <a:ext cx="4946650" cy="641350"/>
          </a:xfrm>
          <a:prstGeom prst="rect">
            <a:avLst/>
          </a:prstGeom>
          <a:noFill/>
          <a:ln w="9525">
            <a:noFill/>
            <a:miter lim="800000"/>
          </a:ln>
        </p:spPr>
        <p:txBody>
          <a:bodyPr>
            <a:spAutoFit/>
          </a:bodyPr>
          <a:lstStyle/>
          <a:p>
            <a:r>
              <a:rPr lang="en-US">
                <a:latin typeface="Arial Black" panose="020B0A04020102020204" pitchFamily="34" charset="0"/>
                <a:ea typeface="方正大标宋简体" panose="03000509000000000000" pitchFamily="65" charset="-122"/>
              </a:rPr>
              <a:t>第三水利是生态环境改善不可分割的保障系统，具有很强的公益性、基础性、战略性</a:t>
            </a:r>
          </a:p>
        </p:txBody>
      </p:sp>
      <p:sp>
        <p:nvSpPr>
          <p:cNvPr id="89105" name="Rectangle 6"/>
          <p:cNvSpPr txBox="1">
            <a:spLocks noChangeArrowheads="1"/>
          </p:cNvSpPr>
          <p:nvPr/>
        </p:nvSpPr>
        <p:spPr bwMode="auto">
          <a:xfrm>
            <a:off x="696913" y="188913"/>
            <a:ext cx="10975975" cy="331787"/>
          </a:xfrm>
          <a:prstGeom prst="rect">
            <a:avLst/>
          </a:prstGeom>
          <a:noFill/>
          <a:ln w="9525">
            <a:noFill/>
            <a:miter lim="800000"/>
          </a:ln>
        </p:spPr>
        <p:txBody>
          <a:bodyPr/>
          <a:lstStyle/>
          <a:p>
            <a:r>
              <a:rPr lang="zh-CN" altLang="en-US" sz="3200">
                <a:solidFill>
                  <a:srgbClr val="008000"/>
                </a:solidFill>
                <a:latin typeface="Arial Black" panose="020B0A04020102020204" pitchFamily="34" charset="0"/>
                <a:ea typeface="方正大黑简体" panose="03000509000000000000" pitchFamily="65" charset="-122"/>
              </a:rPr>
              <a:t>一、节水当前面临的形势</a:t>
            </a:r>
            <a:r>
              <a:rPr lang="en-US" sz="3200">
                <a:solidFill>
                  <a:srgbClr val="008000"/>
                </a:solidFill>
                <a:latin typeface="Arial Black" panose="020B0A04020102020204" pitchFamily="34" charset="0"/>
                <a:ea typeface="HY헤드라인M" pitchFamily="2" charset="-127"/>
              </a:rPr>
              <a:t> </a:t>
            </a:r>
          </a:p>
        </p:txBody>
      </p:sp>
      <p:sp>
        <p:nvSpPr>
          <p:cNvPr id="89106" name="Text Box 28"/>
          <p:cNvSpPr txBox="1">
            <a:spLocks noChangeArrowheads="1"/>
          </p:cNvSpPr>
          <p:nvPr/>
        </p:nvSpPr>
        <p:spPr bwMode="auto">
          <a:xfrm>
            <a:off x="1455738" y="5394325"/>
            <a:ext cx="9612312" cy="366713"/>
          </a:xfrm>
          <a:prstGeom prst="rect">
            <a:avLst/>
          </a:prstGeom>
          <a:noFill/>
          <a:ln w="9525">
            <a:noFill/>
            <a:miter lim="800000"/>
          </a:ln>
        </p:spPr>
        <p:txBody>
          <a:bodyPr>
            <a:spAutoFit/>
          </a:bodyPr>
          <a:lstStyle/>
          <a:p>
            <a:endParaRPr lang="zh-CN" altLang="zh-CN"/>
          </a:p>
        </p:txBody>
      </p:sp>
      <p:sp>
        <p:nvSpPr>
          <p:cNvPr id="89107" name="Text Box 29"/>
          <p:cNvSpPr txBox="1">
            <a:spLocks noChangeArrowheads="1"/>
          </p:cNvSpPr>
          <p:nvPr/>
        </p:nvSpPr>
        <p:spPr bwMode="auto">
          <a:xfrm>
            <a:off x="912813" y="5446713"/>
            <a:ext cx="10175875" cy="922337"/>
          </a:xfrm>
          <a:prstGeom prst="rect">
            <a:avLst/>
          </a:prstGeom>
          <a:noFill/>
          <a:ln w="9525">
            <a:noFill/>
            <a:miter lim="800000"/>
          </a:ln>
        </p:spPr>
        <p:txBody>
          <a:bodyPr>
            <a:spAutoFit/>
          </a:bodyPr>
          <a:lstStyle/>
          <a:p>
            <a:pPr>
              <a:lnSpc>
                <a:spcPct val="130000"/>
              </a:lnSpc>
            </a:pPr>
            <a:r>
              <a:rPr lang="zh-CN" altLang="en-US" sz="1400" b="1" dirty="0">
                <a:latin typeface="方正大标宋简体" panose="03000509000000000000" pitchFamily="65" charset="-122"/>
                <a:ea typeface="方正大标宋简体" panose="03000509000000000000" pitchFamily="65" charset="-122"/>
              </a:rPr>
              <a:t>       2011年中央1号文件出台了《中共中央国务院关于加快水利改革发展的决定》对水资源的管理提出了更高的要求。</a:t>
            </a:r>
            <a:r>
              <a:rPr lang="zh-CN" altLang="en-US" sz="1400" dirty="0">
                <a:latin typeface="方正大标宋简体" panose="03000509000000000000" pitchFamily="65" charset="-122"/>
                <a:ea typeface="方正大标宋简体" panose="03000509000000000000" pitchFamily="65" charset="-122"/>
              </a:rPr>
              <a:t>在党和国家的重要文件中，第一次提出“水是生命之源、生产之要、生态之基”，第一次鲜明提出水利具有很强的公益性、基础性、战略性。这是我国新的时期水利事业新的发展机遇。作为长期从事水资源管理的工作者，我们也深刻感受到一份沉甸甸的责任。</a:t>
            </a:r>
          </a:p>
        </p:txBody>
      </p:sp>
    </p:spTree>
  </p:cSld>
  <p:clrMapOvr>
    <a:masterClrMapping/>
  </p:clrMapOvr>
  <p:transition spd="slow">
    <p:comb dir="vert"/>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fade">
                                      <p:cBhvr>
                                        <p:cTn id="7" dur="1000"/>
                                        <p:tgtEl>
                                          <p:spTgt spid="89094"/>
                                        </p:tgtEl>
                                      </p:cBhvr>
                                    </p:animEffect>
                                    <p:anim calcmode="lin" valueType="num">
                                      <p:cBhvr>
                                        <p:cTn id="8" dur="1000" fill="hold"/>
                                        <p:tgtEl>
                                          <p:spTgt spid="89094"/>
                                        </p:tgtEl>
                                        <p:attrNameLst>
                                          <p:attrName>ppt_x</p:attrName>
                                        </p:attrNameLst>
                                      </p:cBhvr>
                                      <p:tavLst>
                                        <p:tav tm="0">
                                          <p:val>
                                            <p:strVal val="#ppt_x"/>
                                          </p:val>
                                        </p:tav>
                                        <p:tav tm="100000">
                                          <p:val>
                                            <p:strVal val="#ppt_x"/>
                                          </p:val>
                                        </p:tav>
                                      </p:tavLst>
                                    </p:anim>
                                    <p:anim calcmode="lin" valueType="num">
                                      <p:cBhvr>
                                        <p:cTn id="9" dur="1000" fill="hold"/>
                                        <p:tgtEl>
                                          <p:spTgt spid="8909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9096"/>
                                        </p:tgtEl>
                                        <p:attrNameLst>
                                          <p:attrName>style.visibility</p:attrName>
                                        </p:attrNameLst>
                                      </p:cBhvr>
                                      <p:to>
                                        <p:strVal val="visible"/>
                                      </p:to>
                                    </p:set>
                                    <p:animEffect transition="in" filter="fade">
                                      <p:cBhvr>
                                        <p:cTn id="13" dur="1000"/>
                                        <p:tgtEl>
                                          <p:spTgt spid="89096"/>
                                        </p:tgtEl>
                                      </p:cBhvr>
                                    </p:animEffect>
                                    <p:anim calcmode="lin" valueType="num">
                                      <p:cBhvr>
                                        <p:cTn id="14" dur="1000" fill="hold"/>
                                        <p:tgtEl>
                                          <p:spTgt spid="89096"/>
                                        </p:tgtEl>
                                        <p:attrNameLst>
                                          <p:attrName>ppt_x</p:attrName>
                                        </p:attrNameLst>
                                      </p:cBhvr>
                                      <p:tavLst>
                                        <p:tav tm="0">
                                          <p:val>
                                            <p:strVal val="#ppt_x"/>
                                          </p:val>
                                        </p:tav>
                                        <p:tav tm="100000">
                                          <p:val>
                                            <p:strVal val="#ppt_x"/>
                                          </p:val>
                                        </p:tav>
                                      </p:tavLst>
                                    </p:anim>
                                    <p:anim calcmode="lin" valueType="num">
                                      <p:cBhvr>
                                        <p:cTn id="15" dur="1000" fill="hold"/>
                                        <p:tgtEl>
                                          <p:spTgt spid="8909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3332"/>
                                        </p:tgtEl>
                                        <p:attrNameLst>
                                          <p:attrName>style.visibility</p:attrName>
                                        </p:attrNameLst>
                                      </p:cBhvr>
                                      <p:to>
                                        <p:strVal val="visible"/>
                                      </p:to>
                                    </p:set>
                                    <p:animEffect transition="in" filter="fade">
                                      <p:cBhvr>
                                        <p:cTn id="19" dur="1000"/>
                                        <p:tgtEl>
                                          <p:spTgt spid="13332"/>
                                        </p:tgtEl>
                                      </p:cBhvr>
                                    </p:animEffect>
                                    <p:anim calcmode="lin" valueType="num">
                                      <p:cBhvr>
                                        <p:cTn id="20" dur="1000" fill="hold"/>
                                        <p:tgtEl>
                                          <p:spTgt spid="13332"/>
                                        </p:tgtEl>
                                        <p:attrNameLst>
                                          <p:attrName>ppt_x</p:attrName>
                                        </p:attrNameLst>
                                      </p:cBhvr>
                                      <p:tavLst>
                                        <p:tav tm="0">
                                          <p:val>
                                            <p:strVal val="#ppt_x"/>
                                          </p:val>
                                        </p:tav>
                                        <p:tav tm="100000">
                                          <p:val>
                                            <p:strVal val="#ppt_x"/>
                                          </p:val>
                                        </p:tav>
                                      </p:tavLst>
                                    </p:anim>
                                    <p:anim calcmode="lin" valueType="num">
                                      <p:cBhvr>
                                        <p:cTn id="21" dur="1000" fill="hold"/>
                                        <p:tgtEl>
                                          <p:spTgt spid="133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1"/>
          <p:cNvSpPr>
            <a:spLocks noChangeArrowheads="1"/>
          </p:cNvSpPr>
          <p:nvPr/>
        </p:nvSpPr>
        <p:spPr bwMode="auto">
          <a:xfrm>
            <a:off x="8689875" y="5733256"/>
            <a:ext cx="2016224" cy="369332"/>
          </a:xfrm>
          <a:prstGeom prst="rect">
            <a:avLst/>
          </a:prstGeom>
          <a:noFill/>
          <a:ln w="9525" cmpd="sng">
            <a:noFill/>
            <a:miter lim="800000"/>
          </a:ln>
          <a:effectLst/>
        </p:spPr>
        <p:txBody>
          <a:bodyPr vert="horz" wrap="square" lIns="91440" tIns="45720" rIns="91440" bIns="45720" numCol="1" anchor="ctr" anchorCtr="0" compatLnSpc="1">
            <a:spAutoFit/>
          </a:bodyPr>
          <a:lstStyle/>
          <a:p>
            <a:pPr marL="0" marR="0" lvl="0" indent="361950" algn="l" defTabSz="914400" rtl="0" eaLnBrk="0" fontAlgn="base" latinLnBrk="0" hangingPunct="0">
              <a:lnSpc>
                <a:spcPct val="100000"/>
              </a:lnSpc>
              <a:spcBef>
                <a:spcPct val="0"/>
              </a:spcBef>
              <a:spcAft>
                <a:spcPct val="0"/>
              </a:spcAft>
              <a:buClrTx/>
              <a:buSzTx/>
              <a:buFontTx/>
              <a:buNone/>
            </a:pPr>
            <a:r>
              <a:rPr lang="zh-CN" altLang="en-US" dirty="0" smtClean="0">
                <a:latin typeface="方正大黑简体" panose="03000509000000000000" pitchFamily="65" charset="-122"/>
                <a:ea typeface="方正大黑简体" panose="03000509000000000000" pitchFamily="65" charset="-122"/>
                <a:cs typeface="Times New Roman" panose="02020603050405020304" pitchFamily="18" charset="0"/>
              </a:rPr>
              <a:t>见下列表：</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zh-CN" altLang="en-US" sz="1800" b="0" i="0" u="none" strike="noStrike" cap="none" normalizeH="0" baseline="0" dirty="0" smtClean="0">
              <a:ln>
                <a:noFill/>
              </a:ln>
              <a:solidFill>
                <a:schemeClr val="tx1"/>
              </a:solidFill>
              <a:effectLst/>
              <a:latin typeface="Gulim" panose="020B0600000101010101" pitchFamily="34" charset="-127"/>
              <a:ea typeface="Gulim" panose="020B0600000101010101" pitchFamily="34" charset="-127"/>
            </a:endParaRPr>
          </a:p>
        </p:txBody>
      </p:sp>
      <p:sp>
        <p:nvSpPr>
          <p:cNvPr id="4" name="矩形 3"/>
          <p:cNvSpPr/>
          <p:nvPr/>
        </p:nvSpPr>
        <p:spPr>
          <a:xfrm>
            <a:off x="4163239" y="1343698"/>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六边形 5"/>
          <p:cNvSpPr/>
          <p:nvPr/>
        </p:nvSpPr>
        <p:spPr>
          <a:xfrm>
            <a:off x="2220108" y="242569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2000" b="1" dirty="0" smtClean="0">
                <a:latin typeface="微软雅黑" panose="020B0503020204020204" pitchFamily="34" charset="-122"/>
                <a:ea typeface="微软雅黑" panose="020B0503020204020204" pitchFamily="34" charset="-122"/>
              </a:rPr>
              <a:t>附 件</a:t>
            </a:r>
            <a:endParaRPr lang="zh-CN" altLang="en-US" sz="2000" b="1" dirty="0">
              <a:latin typeface="微软雅黑" panose="020B0503020204020204" pitchFamily="34" charset="-122"/>
              <a:ea typeface="微软雅黑" panose="020B0503020204020204" pitchFamily="34" charset="-122"/>
            </a:endParaRPr>
          </a:p>
        </p:txBody>
      </p:sp>
      <p:cxnSp>
        <p:nvCxnSpPr>
          <p:cNvPr id="7" name="直接箭头连接符 6"/>
          <p:cNvCxnSpPr>
            <a:stCxn id="6" idx="5"/>
            <a:endCxn id="4" idx="1"/>
          </p:cNvCxnSpPr>
          <p:nvPr/>
        </p:nvCxnSpPr>
        <p:spPr>
          <a:xfrm flipV="1">
            <a:off x="315402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6" idx="0"/>
            <a:endCxn id="11" idx="1"/>
          </p:cNvCxnSpPr>
          <p:nvPr/>
        </p:nvCxnSpPr>
        <p:spPr>
          <a:xfrm flipV="1">
            <a:off x="341055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6" idx="1"/>
            <a:endCxn id="14" idx="1"/>
          </p:cNvCxnSpPr>
          <p:nvPr/>
        </p:nvCxnSpPr>
        <p:spPr>
          <a:xfrm>
            <a:off x="315402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163239" y="2517020"/>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a:off x="4163239" y="3711282"/>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TextBox 15"/>
          <p:cNvSpPr txBox="1"/>
          <p:nvPr/>
        </p:nvSpPr>
        <p:spPr>
          <a:xfrm>
            <a:off x="4458779" y="3717032"/>
            <a:ext cx="4537095" cy="398381"/>
          </a:xfrm>
          <a:prstGeom prst="rect">
            <a:avLst/>
          </a:prstGeom>
          <a:noFill/>
        </p:spPr>
        <p:txBody>
          <a:bodyPr wrap="square" lIns="68584" tIns="34291" rIns="68584" bIns="34291" rtlCol="0">
            <a:spAutoFit/>
          </a:bodyPr>
          <a:lstStyle/>
          <a:p>
            <a:pPr>
              <a:lnSpc>
                <a:spcPct val="130000"/>
              </a:lnSpc>
            </a:pPr>
            <a:r>
              <a:rPr lang="zh-CN" altLang="en-US" dirty="0">
                <a:solidFill>
                  <a:schemeClr val="bg1"/>
                </a:solidFill>
                <a:latin typeface="方正大黑简体" panose="03000509000000000000" pitchFamily="65" charset="-122"/>
                <a:ea typeface="方正大黑简体" panose="03000509000000000000" pitchFamily="65" charset="-122"/>
                <a:cs typeface="Times New Roman" panose="02020603050405020304" pitchFamily="18" charset="0"/>
              </a:rPr>
              <a:t> </a:t>
            </a:r>
            <a:endParaRPr lang="en-US" altLang="zh-CN" dirty="0">
              <a:solidFill>
                <a:schemeClr val="bg1"/>
              </a:solidFill>
              <a:latin typeface="方正大黑简体" panose="03000509000000000000" pitchFamily="65" charset="-122"/>
              <a:ea typeface="方正大黑简体" panose="03000509000000000000" pitchFamily="65" charset="-122"/>
            </a:endParaRPr>
          </a:p>
        </p:txBody>
      </p:sp>
      <p:sp>
        <p:nvSpPr>
          <p:cNvPr id="17" name="右箭头 16"/>
          <p:cNvSpPr/>
          <p:nvPr/>
        </p:nvSpPr>
        <p:spPr bwMode="auto">
          <a:xfrm>
            <a:off x="7249715" y="5733256"/>
            <a:ext cx="1728192" cy="360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endParaRPr>
          </a:p>
        </p:txBody>
      </p:sp>
      <p:sp>
        <p:nvSpPr>
          <p:cNvPr id="15" name="TextBox 14"/>
          <p:cNvSpPr txBox="1"/>
          <p:nvPr/>
        </p:nvSpPr>
        <p:spPr>
          <a:xfrm>
            <a:off x="4657427" y="1556792"/>
            <a:ext cx="3219151" cy="400110"/>
          </a:xfrm>
          <a:prstGeom prst="rect">
            <a:avLst/>
          </a:prstGeom>
          <a:noFill/>
        </p:spPr>
        <p:txBody>
          <a:bodyPr wrap="none" rtlCol="0">
            <a:spAutoFit/>
          </a:bodyPr>
          <a:lstStyle/>
          <a:p>
            <a:r>
              <a:rPr lang="en-US" altLang="zh-CN" sz="2000" dirty="0" smtClean="0">
                <a:solidFill>
                  <a:schemeClr val="bg1"/>
                </a:solidFill>
                <a:latin typeface="方正黑体简体" panose="03000509000000000000" pitchFamily="65" charset="-122"/>
                <a:ea typeface="方正黑体简体" panose="03000509000000000000" pitchFamily="65" charset="-122"/>
              </a:rPr>
              <a:t>1.</a:t>
            </a:r>
            <a:r>
              <a:rPr lang="zh-CN" altLang="en-US" sz="2000" dirty="0" smtClean="0">
                <a:solidFill>
                  <a:schemeClr val="bg1"/>
                </a:solidFill>
                <a:latin typeface="方正黑体简体" panose="03000509000000000000" pitchFamily="65" charset="-122"/>
                <a:ea typeface="方正黑体简体" panose="03000509000000000000" pitchFamily="65" charset="-122"/>
              </a:rPr>
              <a:t>节水型社区定量考核指标</a:t>
            </a:r>
            <a:endParaRPr lang="zh-CN" altLang="en-US" sz="2000" dirty="0">
              <a:solidFill>
                <a:schemeClr val="bg1"/>
              </a:solidFill>
              <a:latin typeface="方正黑体简体" panose="03000509000000000000" pitchFamily="65" charset="-122"/>
              <a:ea typeface="方正黑体简体" panose="03000509000000000000" pitchFamily="65" charset="-122"/>
            </a:endParaRPr>
          </a:p>
        </p:txBody>
      </p:sp>
      <p:sp>
        <p:nvSpPr>
          <p:cNvPr id="18" name="TextBox 17"/>
          <p:cNvSpPr txBox="1"/>
          <p:nvPr/>
        </p:nvSpPr>
        <p:spPr>
          <a:xfrm>
            <a:off x="4513411" y="2708920"/>
            <a:ext cx="4245073" cy="400110"/>
          </a:xfrm>
          <a:prstGeom prst="rect">
            <a:avLst/>
          </a:prstGeom>
          <a:noFill/>
        </p:spPr>
        <p:txBody>
          <a:bodyPr wrap="none" rtlCol="0">
            <a:spAutoFit/>
          </a:bodyPr>
          <a:lstStyle/>
          <a:p>
            <a:r>
              <a:rPr lang="en-US" altLang="zh-CN" sz="2000" dirty="0" smtClean="0">
                <a:solidFill>
                  <a:schemeClr val="bg1"/>
                </a:solidFill>
                <a:latin typeface="方正黑体简体" panose="03000509000000000000" pitchFamily="65" charset="-122"/>
                <a:ea typeface="方正黑体简体" panose="03000509000000000000" pitchFamily="65" charset="-122"/>
              </a:rPr>
              <a:t>2.</a:t>
            </a:r>
            <a:r>
              <a:rPr lang="zh-CN" altLang="en-US" sz="2000" dirty="0" smtClean="0">
                <a:solidFill>
                  <a:schemeClr val="bg1"/>
                </a:solidFill>
                <a:latin typeface="方正黑体简体" panose="03000509000000000000" pitchFamily="65" charset="-122"/>
                <a:ea typeface="方正黑体简体" panose="03000509000000000000" pitchFamily="65" charset="-122"/>
              </a:rPr>
              <a:t>节水型企业（单位）定量考核指标</a:t>
            </a:r>
            <a:endParaRPr lang="zh-CN" altLang="en-US" sz="2000" dirty="0">
              <a:solidFill>
                <a:schemeClr val="bg1"/>
              </a:solidFill>
              <a:latin typeface="方正黑体简体" panose="03000509000000000000" pitchFamily="65" charset="-122"/>
              <a:ea typeface="方正黑体简体" panose="03000509000000000000" pitchFamily="65" charset="-122"/>
            </a:endParaRPr>
          </a:p>
        </p:txBody>
      </p:sp>
      <p:sp>
        <p:nvSpPr>
          <p:cNvPr id="19" name="TextBox 18"/>
          <p:cNvSpPr txBox="1"/>
          <p:nvPr/>
        </p:nvSpPr>
        <p:spPr>
          <a:xfrm>
            <a:off x="4585419" y="3861048"/>
            <a:ext cx="4320480" cy="707886"/>
          </a:xfrm>
          <a:prstGeom prst="rect">
            <a:avLst/>
          </a:prstGeom>
          <a:noFill/>
        </p:spPr>
        <p:txBody>
          <a:bodyPr wrap="square" rtlCol="0">
            <a:spAutoFit/>
          </a:bodyPr>
          <a:lstStyle/>
          <a:p>
            <a:r>
              <a:rPr lang="en-US" altLang="zh-CN" sz="2000" dirty="0" smtClean="0">
                <a:solidFill>
                  <a:schemeClr val="bg1"/>
                </a:solidFill>
                <a:latin typeface="方正黑体简体" panose="03000509000000000000" pitchFamily="65" charset="-122"/>
                <a:ea typeface="方正黑体简体" panose="03000509000000000000" pitchFamily="65" charset="-122"/>
              </a:rPr>
              <a:t>3.</a:t>
            </a:r>
            <a:r>
              <a:rPr lang="zh-CN" altLang="en-US" sz="2000" dirty="0" smtClean="0">
                <a:solidFill>
                  <a:schemeClr val="bg1"/>
                </a:solidFill>
                <a:latin typeface="方正黑体简体" panose="03000509000000000000" pitchFamily="65" charset="-122"/>
                <a:ea typeface="方正黑体简体" panose="03000509000000000000" pitchFamily="65" charset="-122"/>
              </a:rPr>
              <a:t>节水型社区、节水型企业、单位基础管理考核标准</a:t>
            </a:r>
            <a:endParaRPr lang="zh-CN" altLang="en-US" sz="2000" dirty="0">
              <a:solidFill>
                <a:schemeClr val="bg1"/>
              </a:solidFill>
              <a:latin typeface="方正黑体简体" panose="03000509000000000000" pitchFamily="65" charset="-122"/>
              <a:ea typeface="方正黑体简体" panose="03000509000000000000" pitchFamily="65" charset="-122"/>
            </a:endParaRPr>
          </a:p>
        </p:txBody>
      </p: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000"/>
                            </p:stCondLst>
                            <p:childTnLst>
                              <p:par>
                                <p:cTn id="19" presetID="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16"/>
                                        </p:tgtEl>
                                        <p:attrNameLst>
                                          <p:attrName>style.visibility</p:attrName>
                                        </p:attrNameLst>
                                      </p:cBhvr>
                                      <p:to>
                                        <p:strVal val="visible"/>
                                      </p:to>
                                    </p:set>
                                    <p:animEffect transition="in" filter="wipe(left)">
                                      <p:cBhvr>
                                        <p:cTn id="36" dur="100"/>
                                        <p:tgtEl>
                                          <p:spTgt spid="16"/>
                                        </p:tgtEl>
                                      </p:cBhvr>
                                    </p:animEffect>
                                  </p:childTnLst>
                                </p:cTn>
                              </p:par>
                              <p:par>
                                <p:cTn id="37" presetID="36" presetClass="emph" presetSubtype="0" fill="hold" grpId="1" nodeType="withEffect">
                                  <p:stCondLst>
                                    <p:cond delay="0"/>
                                  </p:stCondLst>
                                  <p:iterate type="lt">
                                    <p:tmPct val="30000"/>
                                  </p:iterate>
                                  <p:childTnLst>
                                    <p:animScale>
                                      <p:cBhvr>
                                        <p:cTn id="38" dur="50" autoRev="1" fill="hold">
                                          <p:stCondLst>
                                            <p:cond delay="0"/>
                                          </p:stCondLst>
                                        </p:cTn>
                                        <p:tgtEl>
                                          <p:spTgt spid="16"/>
                                        </p:tgtEl>
                                      </p:cBhvr>
                                      <p:to x="80000" y="100000"/>
                                    </p:animScale>
                                    <p:anim by="(#ppt_w*0.10)" calcmode="lin" valueType="num">
                                      <p:cBhvr>
                                        <p:cTn id="39" dur="50" autoRev="1" fill="hold">
                                          <p:stCondLst>
                                            <p:cond delay="0"/>
                                          </p:stCondLst>
                                        </p:cTn>
                                        <p:tgtEl>
                                          <p:spTgt spid="16"/>
                                        </p:tgtEl>
                                        <p:attrNameLst>
                                          <p:attrName>ppt_x</p:attrName>
                                        </p:attrNameLst>
                                      </p:cBhvr>
                                    </p:anim>
                                    <p:anim by="(-#ppt_w*0.10)" calcmode="lin" valueType="num">
                                      <p:cBhvr>
                                        <p:cTn id="40" dur="50" autoRev="1" fill="hold">
                                          <p:stCondLst>
                                            <p:cond delay="0"/>
                                          </p:stCondLst>
                                        </p:cTn>
                                        <p:tgtEl>
                                          <p:spTgt spid="16"/>
                                        </p:tgtEl>
                                        <p:attrNameLst>
                                          <p:attrName>ppt_y</p:attrName>
                                        </p:attrNameLst>
                                      </p:cBhvr>
                                    </p:anim>
                                    <p:animRot by="-480000">
                                      <p:cBhvr>
                                        <p:cTn id="41"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14" grpId="0" animBg="1"/>
      <p:bldP spid="16" grpId="0"/>
      <p:bldP spid="16"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057027" y="764703"/>
          <a:ext cx="10081122" cy="4566538"/>
        </p:xfrm>
        <a:graphic>
          <a:graphicData uri="http://schemas.openxmlformats.org/drawingml/2006/table">
            <a:tbl>
              <a:tblPr/>
              <a:tblGrid>
                <a:gridCol w="27110"/>
                <a:gridCol w="281824"/>
                <a:gridCol w="999126"/>
                <a:gridCol w="2713556"/>
                <a:gridCol w="2475106"/>
                <a:gridCol w="896100"/>
                <a:gridCol w="672075"/>
                <a:gridCol w="842369"/>
                <a:gridCol w="696353"/>
                <a:gridCol w="477503"/>
              </a:tblGrid>
              <a:tr h="188967">
                <a:tc>
                  <a:txBody>
                    <a:bodyPr/>
                    <a:lstStyle/>
                    <a:p>
                      <a:pPr algn="l"/>
                      <a:endParaRPr lang="zh-CN" altLang="en-US" sz="1200" dirty="0">
                        <a:latin typeface="+mn-ea"/>
                        <a:ea typeface="+mn-ea"/>
                      </a:endParaRPr>
                    </a:p>
                  </a:txBody>
                  <a:tcPr marL="0" marR="0" marT="0" marB="0" anchor="ctr">
                    <a:lnL>
                      <a:noFill/>
                    </a:lnL>
                    <a:lnR>
                      <a:noFill/>
                    </a:lnR>
                    <a:lnT>
                      <a:noFill/>
                    </a:lnT>
                    <a:lnB>
                      <a:noFill/>
                    </a:lnB>
                  </a:tcPr>
                </a:tc>
                <a:tc rowSpan="2" gridSpan="9">
                  <a:txBody>
                    <a:bodyPr/>
                    <a:lstStyle/>
                    <a:p>
                      <a:pPr algn="l"/>
                      <a:endParaRPr lang="zh-CN" altLang="en-US" sz="1200" dirty="0">
                        <a:latin typeface="+mn-ea"/>
                        <a:ea typeface="+mn-ea"/>
                      </a:endParaRPr>
                    </a:p>
                  </a:txBody>
                  <a:tcPr marL="44006" marR="44006" marT="22003" marB="22003">
                    <a:lnL>
                      <a:noFill/>
                    </a:lnL>
                    <a:lnR w="12700" cmpd="sng">
                      <a:noFill/>
                      <a:prstDash val="solid"/>
                    </a:lnR>
                    <a:lnT w="12700" cmpd="sng">
                      <a:noFill/>
                      <a:prstDash val="solid"/>
                    </a:lnT>
                    <a:lnB w="12700" cmpd="sng">
                      <a:noFill/>
                      <a:prstDash val="solid"/>
                    </a:lnB>
                  </a:tcPr>
                </a:tc>
                <a:tc rowSpan="2" hMerge="1">
                  <a:txBody>
                    <a:bodyPr/>
                    <a:lstStyle/>
                    <a:p>
                      <a:endParaRPr lang="zh-CN"/>
                    </a:p>
                  </a:txBody>
                  <a:tcPr/>
                </a:tc>
                <a:tc rowSpan="2" hMerge="1">
                  <a:txBody>
                    <a:bodyPr/>
                    <a:lstStyle/>
                    <a:p>
                      <a:endParaRPr lang="zh-CN"/>
                    </a:p>
                  </a:txBody>
                  <a:tcPr marL="44006" marR="44006" marT="22003" marB="22003">
                    <a:lnR w="12700" cmpd="sng">
                      <a:noFill/>
                      <a:prstDash val="solid"/>
                    </a:lnR>
                    <a:lnB w="12700" cmpd="sng">
                      <a:noFill/>
                      <a:prstDash val="solid"/>
                    </a:lnB>
                  </a:tcPr>
                </a:tc>
                <a:tc rowSpan="2" hMerge="1">
                  <a:txBody>
                    <a:bodyPr/>
                    <a:lstStyle/>
                    <a:p>
                      <a:endParaRPr lang="zh-CN"/>
                    </a:p>
                  </a:txBody>
                  <a:tcPr marL="44006" marR="44006" marT="22003" marB="22003">
                    <a:lnL w="12700" cmpd="sng">
                      <a:noFill/>
                      <a:prstDash val="solid"/>
                    </a:lnL>
                    <a:lnB w="12700" cmpd="sng">
                      <a:noFill/>
                      <a:prstDash val="solid"/>
                    </a:lnB>
                  </a:tcPr>
                </a:tc>
                <a:tc rowSpan="2" hMerge="1">
                  <a:txBody>
                    <a:bodyPr/>
                    <a:lstStyle/>
                    <a:p>
                      <a:endParaRPr lang="zh-CN"/>
                    </a:p>
                  </a:txBody>
                  <a:tcPr marL="44006" marR="44006" marT="22003" marB="22003">
                    <a:lnB w="12700" cmpd="sng">
                      <a:noFill/>
                      <a:prstDash val="solid"/>
                    </a:lnB>
                  </a:tcPr>
                </a:tc>
                <a:tc rowSpan="2" hMerge="1">
                  <a:txBody>
                    <a:bodyPr/>
                    <a:lstStyle/>
                    <a:p>
                      <a:endParaRPr lang="zh-CN"/>
                    </a:p>
                  </a:txBody>
                  <a:tcPr marL="44006" marR="44006" marT="22003" marB="22003"/>
                </a:tc>
                <a:tc rowSpan="2" hMerge="1">
                  <a:txBody>
                    <a:bodyPr/>
                    <a:lstStyle/>
                    <a:p>
                      <a:endParaRPr lang="zh-CN"/>
                    </a:p>
                  </a:txBody>
                  <a:tcPr marL="44006" marR="44006" marT="22003" marB="22003">
                    <a:lnB w="12700" cmpd="sng">
                      <a:noFill/>
                      <a:prstDash val="solid"/>
                    </a:lnB>
                  </a:tcPr>
                </a:tc>
                <a:tc rowSpan="2" hMerge="1">
                  <a:txBody>
                    <a:bodyPr/>
                    <a:lstStyle/>
                    <a:p>
                      <a:endParaRPr lang="zh-CN"/>
                    </a:p>
                  </a:txBody>
                  <a:tcPr marL="44006" marR="44006" marT="22003" marB="22003"/>
                </a:tc>
                <a:tc rowSpan="2" hMerge="1">
                  <a:txBody>
                    <a:bodyPr/>
                    <a:lstStyle/>
                    <a:p>
                      <a:endParaRPr lang="zh-CN"/>
                    </a:p>
                  </a:txBody>
                  <a:tcPr marL="44006" marR="44006" marT="22003" marB="22003">
                    <a:lnB w="12700" cmpd="sng">
                      <a:noFill/>
                      <a:prstDash val="solid"/>
                    </a:lnB>
                  </a:tcPr>
                </a:tc>
              </a:tr>
              <a:tr h="188967">
                <a:tc>
                  <a:txBody>
                    <a:bodyPr/>
                    <a:lstStyle/>
                    <a:p>
                      <a:pPr algn="l"/>
                      <a:endParaRPr lang="zh-CN" altLang="en-US" sz="1200" dirty="0">
                        <a:latin typeface="+mn-ea"/>
                        <a:ea typeface="+mn-ea"/>
                      </a:endParaRPr>
                    </a:p>
                  </a:txBody>
                  <a:tcPr marL="0" marR="0" marT="0" marB="0">
                    <a:lnL>
                      <a:noFill/>
                    </a:lnL>
                    <a:lnR>
                      <a:noFill/>
                    </a:lnR>
                    <a:lnT>
                      <a:noFill/>
                    </a:lnT>
                    <a:lnB>
                      <a:noFill/>
                    </a:lnB>
                  </a:tcPr>
                </a:tc>
                <a:tc gridSpan="9" vMerge="1">
                  <a:txBody>
                    <a:bodyPr/>
                    <a:lstStyle/>
                    <a:p>
                      <a:endParaRPr lang="zh-CN"/>
                    </a:p>
                  </a:txBody>
                  <a:tcPr marL="44006" marR="44006" marT="22003" marB="22003">
                    <a:lnL>
                      <a:noFill/>
                    </a:lnL>
                    <a:lnB w="12700" cmpd="sng">
                      <a:noFill/>
                      <a:prstDash val="solid"/>
                    </a:lnB>
                  </a:tcPr>
                </a:tc>
                <a:tc hMerge="1" vMerge="1">
                  <a:txBody>
                    <a:bodyPr/>
                    <a:lstStyle/>
                    <a:p>
                      <a:endParaRPr lang="zh-CN"/>
                    </a:p>
                  </a:txBody>
                  <a:tcPr/>
                </a:tc>
                <a:tc hMerge="1" vMerge="1">
                  <a:txBody>
                    <a:bodyPr/>
                    <a:lstStyle/>
                    <a:p>
                      <a:endParaRPr lang="zh-CN"/>
                    </a:p>
                  </a:txBody>
                  <a:tcPr marL="44006" marR="44006" marT="22003" marB="22003"/>
                </a:tc>
                <a:tc hMerge="1" vMerge="1">
                  <a:txBody>
                    <a:bodyPr/>
                    <a:lstStyle/>
                    <a:p>
                      <a:endParaRPr lang="zh-CN"/>
                    </a:p>
                  </a:txBody>
                  <a:tcPr marL="44006" marR="44006" marT="22003" marB="22003"/>
                </a:tc>
                <a:tc hMerge="1" vMerge="1">
                  <a:txBody>
                    <a:bodyPr/>
                    <a:lstStyle/>
                    <a:p>
                      <a:endParaRPr lang="zh-CN"/>
                    </a:p>
                  </a:txBody>
                  <a:tcPr marL="44006" marR="44006" marT="22003" marB="22003">
                    <a:lnB w="12700" cmpd="sng">
                      <a:noFill/>
                      <a:prstDash val="solid"/>
                    </a:lnB>
                  </a:tcPr>
                </a:tc>
                <a:tc hMerge="1" vMerge="1">
                  <a:txBody>
                    <a:bodyPr/>
                    <a:lstStyle/>
                    <a:p>
                      <a:endParaRPr lang="zh-CN"/>
                    </a:p>
                  </a:txBody>
                  <a:tcPr marL="44006" marR="44006" marT="22003" marB="22003"/>
                </a:tc>
                <a:tc hMerge="1" vMerge="1">
                  <a:txBody>
                    <a:bodyPr/>
                    <a:lstStyle/>
                    <a:p>
                      <a:endParaRPr lang="zh-CN"/>
                    </a:p>
                  </a:txBody>
                  <a:tcPr marL="44006" marR="44006" marT="22003" marB="22003">
                    <a:lnB w="12700" cmpd="sng">
                      <a:noFill/>
                      <a:prstDash val="solid"/>
                    </a:lnB>
                  </a:tcPr>
                </a:tc>
                <a:tc hMerge="1" vMerge="1">
                  <a:txBody>
                    <a:bodyPr/>
                    <a:lstStyle/>
                    <a:p>
                      <a:endParaRPr lang="zh-CN"/>
                    </a:p>
                  </a:txBody>
                  <a:tcPr marL="44006" marR="44006" marT="22003" marB="22003"/>
                </a:tc>
                <a:tc hMerge="1" vMerge="1">
                  <a:txBody>
                    <a:bodyPr/>
                    <a:lstStyle/>
                    <a:p>
                      <a:endParaRPr lang="zh-CN"/>
                    </a:p>
                  </a:txBody>
                  <a:tcPr marL="44006" marR="44006" marT="22003" marB="22003">
                    <a:lnB w="12700" cmpd="sng">
                      <a:noFill/>
                      <a:prstDash val="solid"/>
                    </a:lnB>
                  </a:tcPr>
                </a:tc>
              </a:tr>
              <a:tr h="580656">
                <a:tc gridSpan="10">
                  <a:txBody>
                    <a:bodyPr/>
                    <a:lstStyle/>
                    <a:p>
                      <a:pPr algn="l">
                        <a:lnSpc>
                          <a:spcPts val="1500"/>
                        </a:lnSpc>
                        <a:spcAft>
                          <a:spcPts val="0"/>
                        </a:spcAft>
                      </a:pPr>
                      <a:endParaRPr lang="en-US" sz="1200" kern="0" spc="75" dirty="0">
                        <a:solidFill>
                          <a:srgbClr val="003366"/>
                        </a:solidFill>
                        <a:latin typeface="+mn-ea"/>
                        <a:ea typeface="+mn-ea"/>
                        <a:cs typeface="宋体" panose="02010600030101010101" pitchFamily="2" charset="-122"/>
                      </a:endParaRPr>
                    </a:p>
                    <a:p>
                      <a:pPr indent="161925" algn="l">
                        <a:lnSpc>
                          <a:spcPts val="1500"/>
                        </a:lnSpc>
                        <a:spcAft>
                          <a:spcPts val="0"/>
                        </a:spcAft>
                      </a:pPr>
                      <a:r>
                        <a:rPr lang="zh-CN" sz="1200" kern="0" spc="75" dirty="0">
                          <a:solidFill>
                            <a:srgbClr val="003366"/>
                          </a:solidFill>
                          <a:latin typeface="+mn-ea"/>
                          <a:ea typeface="+mn-ea"/>
                          <a:cs typeface="宋体" panose="02010600030101010101" pitchFamily="2" charset="-122"/>
                        </a:rPr>
                        <a:t>附件一：</a:t>
                      </a:r>
                      <a:r>
                        <a:rPr lang="en-US" sz="1200" kern="0" spc="75" dirty="0">
                          <a:solidFill>
                            <a:srgbClr val="003366"/>
                          </a:solidFill>
                          <a:latin typeface="+mn-ea"/>
                          <a:ea typeface="+mn-ea"/>
                          <a:cs typeface="宋体" panose="02010600030101010101" pitchFamily="2" charset="-122"/>
                        </a:rPr>
                        <a:t>  </a:t>
                      </a:r>
                      <a:r>
                        <a:rPr lang="en-US" sz="1200" kern="0" spc="75" dirty="0" smtClean="0">
                          <a:solidFill>
                            <a:srgbClr val="003366"/>
                          </a:solidFill>
                          <a:latin typeface="+mn-ea"/>
                          <a:ea typeface="+mn-ea"/>
                          <a:cs typeface="宋体" panose="02010600030101010101" pitchFamily="2" charset="-122"/>
                        </a:rPr>
                        <a:t>                         </a:t>
                      </a:r>
                      <a:r>
                        <a:rPr lang="en-US" sz="1200" kern="0" spc="75" baseline="0" dirty="0" smtClean="0">
                          <a:solidFill>
                            <a:srgbClr val="003366"/>
                          </a:solidFill>
                          <a:latin typeface="+mn-ea"/>
                          <a:ea typeface="+mn-ea"/>
                          <a:cs typeface="宋体" panose="02010600030101010101" pitchFamily="2" charset="-122"/>
                        </a:rPr>
                        <a:t>       </a:t>
                      </a:r>
                      <a:r>
                        <a:rPr lang="zh-CN" sz="2000" kern="0" spc="75" dirty="0" smtClean="0">
                          <a:solidFill>
                            <a:srgbClr val="003366"/>
                          </a:solidFill>
                          <a:latin typeface="方正大黑简体" panose="03000509000000000000" pitchFamily="65" charset="-122"/>
                          <a:ea typeface="方正大黑简体" panose="03000509000000000000" pitchFamily="65" charset="-122"/>
                          <a:cs typeface="宋体" panose="02010600030101010101" pitchFamily="2" charset="-122"/>
                        </a:rPr>
                        <a:t>节</a:t>
                      </a:r>
                      <a:r>
                        <a:rPr lang="zh-CN" sz="2000" kern="0" spc="75" dirty="0">
                          <a:solidFill>
                            <a:srgbClr val="003366"/>
                          </a:solidFill>
                          <a:latin typeface="方正大黑简体" panose="03000509000000000000" pitchFamily="65" charset="-122"/>
                          <a:ea typeface="方正大黑简体" panose="03000509000000000000" pitchFamily="65" charset="-122"/>
                          <a:cs typeface="宋体" panose="02010600030101010101" pitchFamily="2" charset="-122"/>
                        </a:rPr>
                        <a:t>水型社区定量考核指</a:t>
                      </a:r>
                      <a:r>
                        <a:rPr lang="zh-CN" sz="2000" kern="0" spc="75" dirty="0" smtClean="0">
                          <a:solidFill>
                            <a:srgbClr val="003366"/>
                          </a:solidFill>
                          <a:latin typeface="方正大黑简体" panose="03000509000000000000" pitchFamily="65" charset="-122"/>
                          <a:ea typeface="方正大黑简体" panose="03000509000000000000" pitchFamily="65" charset="-122"/>
                          <a:cs typeface="宋体" panose="02010600030101010101" pitchFamily="2" charset="-122"/>
                        </a:rPr>
                        <a:t>标</a:t>
                      </a:r>
                      <a:endParaRPr lang="en-US" altLang="zh-CN" sz="2000" kern="0" spc="75" dirty="0" smtClean="0">
                        <a:solidFill>
                          <a:srgbClr val="003366"/>
                        </a:solidFill>
                        <a:latin typeface="方正大黑简体" panose="03000509000000000000" pitchFamily="65" charset="-122"/>
                        <a:ea typeface="方正大黑简体" panose="03000509000000000000" pitchFamily="65" charset="-122"/>
                        <a:cs typeface="宋体" panose="02010600030101010101" pitchFamily="2" charset="-122"/>
                      </a:endParaRPr>
                    </a:p>
                    <a:p>
                      <a:pPr indent="161925" algn="l">
                        <a:lnSpc>
                          <a:spcPts val="1500"/>
                        </a:lnSpc>
                        <a:spcAft>
                          <a:spcPts val="0"/>
                        </a:spcAft>
                      </a:pPr>
                      <a:endParaRPr lang="zh-CN" sz="1600" kern="100" spc="75" dirty="0">
                        <a:latin typeface="+mn-ea"/>
                        <a:ea typeface="+mn-ea"/>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93681">
                <a:tc gridSpan="2">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序号</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dirty="0">
                          <a:solidFill>
                            <a:srgbClr val="003366"/>
                          </a:solidFill>
                          <a:latin typeface="+mn-ea"/>
                          <a:ea typeface="+mn-ea"/>
                          <a:cs typeface="宋体" panose="02010600030101010101" pitchFamily="2" charset="-122"/>
                        </a:rPr>
                        <a:t>定量指标</a:t>
                      </a:r>
                      <a:endParaRPr lang="zh-CN" sz="1200" kern="100" spc="75" dirty="0">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考核计算方法</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考核标准</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标准水平</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分数</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自查分数</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实得分</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dirty="0">
                          <a:solidFill>
                            <a:srgbClr val="003366"/>
                          </a:solidFill>
                          <a:latin typeface="+mn-ea"/>
                          <a:ea typeface="+mn-ea"/>
                          <a:cs typeface="宋体" panose="02010600030101010101" pitchFamily="2" charset="-122"/>
                        </a:rPr>
                        <a:t>备注</a:t>
                      </a:r>
                      <a:endParaRPr lang="zh-CN" sz="1200" kern="100" spc="75" dirty="0">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206">
                <a:tc gridSpan="2">
                  <a:txBody>
                    <a:bodyPr/>
                    <a:lstStyle/>
                    <a:p>
                      <a:pPr algn="ctr">
                        <a:lnSpc>
                          <a:spcPts val="1500"/>
                        </a:lnSpc>
                        <a:spcAft>
                          <a:spcPts val="0"/>
                        </a:spcAft>
                      </a:pPr>
                      <a:r>
                        <a:rPr lang="en-US" sz="1200" kern="0" spc="75">
                          <a:solidFill>
                            <a:srgbClr val="003366"/>
                          </a:solidFill>
                          <a:latin typeface="+mn-ea"/>
                          <a:ea typeface="+mn-ea"/>
                          <a:cs typeface="宋体" panose="02010600030101010101" pitchFamily="2" charset="-122"/>
                        </a:rPr>
                        <a:t>1</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dirty="0">
                          <a:solidFill>
                            <a:srgbClr val="003366"/>
                          </a:solidFill>
                          <a:latin typeface="+mn-ea"/>
                          <a:ea typeface="+mn-ea"/>
                          <a:cs typeface="宋体" panose="02010600030101010101" pitchFamily="2" charset="-122"/>
                        </a:rPr>
                        <a:t>居民生活用水户表率</a:t>
                      </a:r>
                      <a:endParaRPr lang="zh-CN" sz="1200" kern="100" spc="75" dirty="0">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dirty="0">
                          <a:solidFill>
                            <a:srgbClr val="003366"/>
                          </a:solidFill>
                          <a:latin typeface="+mn-ea"/>
                          <a:ea typeface="+mn-ea"/>
                          <a:cs typeface="宋体" panose="02010600030101010101" pitchFamily="2" charset="-122"/>
                        </a:rPr>
                        <a:t>居民生活用水户表率</a:t>
                      </a:r>
                      <a:r>
                        <a:rPr lang="en-US" sz="1200" kern="0" spc="75" dirty="0">
                          <a:solidFill>
                            <a:srgbClr val="003366"/>
                          </a:solidFill>
                          <a:latin typeface="+mn-ea"/>
                          <a:ea typeface="+mn-ea"/>
                          <a:cs typeface="宋体" panose="02010600030101010101" pitchFamily="2" charset="-122"/>
                        </a:rPr>
                        <a:t>=</a:t>
                      </a:r>
                      <a:r>
                        <a:rPr lang="zh-CN" sz="1200" kern="0" spc="75" dirty="0">
                          <a:solidFill>
                            <a:srgbClr val="003366"/>
                          </a:solidFill>
                          <a:latin typeface="+mn-ea"/>
                          <a:ea typeface="+mn-ea"/>
                          <a:cs typeface="宋体" panose="02010600030101010101" pitchFamily="2" charset="-122"/>
                        </a:rPr>
                        <a:t>（居民生活用水户已装水表数</a:t>
                      </a:r>
                      <a:r>
                        <a:rPr lang="en-US" sz="1200" kern="0" spc="75" dirty="0">
                          <a:solidFill>
                            <a:srgbClr val="003366"/>
                          </a:solidFill>
                          <a:latin typeface="+mn-ea"/>
                          <a:ea typeface="+mn-ea"/>
                          <a:cs typeface="宋体" panose="02010600030101010101" pitchFamily="2" charset="-122"/>
                        </a:rPr>
                        <a:t>/</a:t>
                      </a:r>
                      <a:r>
                        <a:rPr lang="zh-CN" sz="1200" kern="0" spc="75" dirty="0">
                          <a:solidFill>
                            <a:srgbClr val="003366"/>
                          </a:solidFill>
                          <a:latin typeface="+mn-ea"/>
                          <a:ea typeface="+mn-ea"/>
                          <a:cs typeface="宋体" panose="02010600030101010101" pitchFamily="2" charset="-122"/>
                        </a:rPr>
                        <a:t>居民生活用水户应装水表数）×</a:t>
                      </a:r>
                      <a:r>
                        <a:rPr lang="en-US" sz="1200" kern="0" spc="75" dirty="0">
                          <a:solidFill>
                            <a:srgbClr val="003366"/>
                          </a:solidFill>
                          <a:latin typeface="+mn-ea"/>
                          <a:ea typeface="+mn-ea"/>
                          <a:cs typeface="宋体" panose="02010600030101010101" pitchFamily="2" charset="-122"/>
                        </a:rPr>
                        <a:t>100%</a:t>
                      </a:r>
                      <a:endParaRPr lang="zh-CN" sz="1200" kern="100" spc="75" dirty="0">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a:t>
                      </a:r>
                      <a:r>
                        <a:rPr lang="en-US" sz="1200" kern="0" spc="75">
                          <a:solidFill>
                            <a:srgbClr val="003366"/>
                          </a:solidFill>
                          <a:latin typeface="+mn-ea"/>
                          <a:ea typeface="+mn-ea"/>
                          <a:cs typeface="宋体" panose="02010600030101010101" pitchFamily="2" charset="-122"/>
                        </a:rPr>
                        <a:t>98%</a:t>
                      </a:r>
                      <a:r>
                        <a:rPr lang="zh-CN" sz="1200" kern="0" spc="75">
                          <a:solidFill>
                            <a:srgbClr val="003366"/>
                          </a:solidFill>
                          <a:latin typeface="+mn-ea"/>
                          <a:ea typeface="+mn-ea"/>
                          <a:cs typeface="宋体" panose="02010600030101010101" pitchFamily="2" charset="-122"/>
                        </a:rPr>
                        <a:t>以上计</a:t>
                      </a:r>
                      <a:r>
                        <a:rPr lang="en-US" sz="1200" kern="0" spc="75">
                          <a:solidFill>
                            <a:srgbClr val="003366"/>
                          </a:solidFill>
                          <a:latin typeface="+mn-ea"/>
                          <a:ea typeface="+mn-ea"/>
                          <a:cs typeface="宋体" panose="02010600030101010101" pitchFamily="2" charset="-122"/>
                        </a:rPr>
                        <a:t>5</a:t>
                      </a:r>
                      <a:r>
                        <a:rPr lang="zh-CN" sz="1200" kern="0" spc="75">
                          <a:solidFill>
                            <a:srgbClr val="003366"/>
                          </a:solidFill>
                          <a:latin typeface="+mn-ea"/>
                          <a:ea typeface="+mn-ea"/>
                          <a:cs typeface="宋体" panose="02010600030101010101" pitchFamily="2" charset="-122"/>
                        </a:rPr>
                        <a:t>分；≥</a:t>
                      </a:r>
                      <a:r>
                        <a:rPr lang="en-US" sz="1200" kern="0" spc="75">
                          <a:solidFill>
                            <a:srgbClr val="003366"/>
                          </a:solidFill>
                          <a:latin typeface="+mn-ea"/>
                          <a:ea typeface="+mn-ea"/>
                          <a:cs typeface="宋体" panose="02010600030101010101" pitchFamily="2" charset="-122"/>
                        </a:rPr>
                        <a:t>95%</a:t>
                      </a:r>
                      <a:r>
                        <a:rPr lang="zh-CN" sz="1200" kern="0" spc="75">
                          <a:solidFill>
                            <a:srgbClr val="003366"/>
                          </a:solidFill>
                          <a:latin typeface="+mn-ea"/>
                          <a:ea typeface="+mn-ea"/>
                          <a:cs typeface="宋体" panose="02010600030101010101" pitchFamily="2" charset="-122"/>
                        </a:rPr>
                        <a:t>，≤</a:t>
                      </a:r>
                      <a:r>
                        <a:rPr lang="en-US" sz="1200" kern="0" spc="75">
                          <a:solidFill>
                            <a:srgbClr val="003366"/>
                          </a:solidFill>
                          <a:latin typeface="+mn-ea"/>
                          <a:ea typeface="+mn-ea"/>
                          <a:cs typeface="宋体" panose="02010600030101010101" pitchFamily="2" charset="-122"/>
                        </a:rPr>
                        <a:t>98%</a:t>
                      </a:r>
                      <a:r>
                        <a:rPr lang="zh-CN" sz="1200" kern="0" spc="75">
                          <a:solidFill>
                            <a:srgbClr val="003366"/>
                          </a:solidFill>
                          <a:latin typeface="+mn-ea"/>
                          <a:ea typeface="+mn-ea"/>
                          <a:cs typeface="宋体" panose="02010600030101010101" pitchFamily="2" charset="-122"/>
                        </a:rPr>
                        <a:t>分别以户表率乘以</a:t>
                      </a:r>
                      <a:r>
                        <a:rPr lang="en-US" sz="1200" kern="0" spc="75">
                          <a:solidFill>
                            <a:srgbClr val="003366"/>
                          </a:solidFill>
                          <a:latin typeface="+mn-ea"/>
                          <a:ea typeface="+mn-ea"/>
                          <a:cs typeface="宋体" panose="02010600030101010101" pitchFamily="2" charset="-122"/>
                        </a:rPr>
                        <a:t>5</a:t>
                      </a:r>
                      <a:r>
                        <a:rPr lang="zh-CN" sz="1200" kern="0" spc="75">
                          <a:solidFill>
                            <a:srgbClr val="003366"/>
                          </a:solidFill>
                          <a:latin typeface="+mn-ea"/>
                          <a:ea typeface="+mn-ea"/>
                          <a:cs typeface="宋体" panose="02010600030101010101" pitchFamily="2" charset="-122"/>
                        </a:rPr>
                        <a:t>计分。</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200" kern="0" spc="75">
                          <a:solidFill>
                            <a:srgbClr val="003366"/>
                          </a:solidFill>
                          <a:latin typeface="+mn-ea"/>
                          <a:ea typeface="+mn-ea"/>
                          <a:cs typeface="宋体" panose="02010600030101010101" pitchFamily="2" charset="-122"/>
                        </a:rPr>
                        <a:t>98%</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200" kern="0" spc="75">
                          <a:solidFill>
                            <a:srgbClr val="003366"/>
                          </a:solidFill>
                          <a:latin typeface="+mn-ea"/>
                          <a:ea typeface="+mn-ea"/>
                          <a:cs typeface="宋体" panose="02010600030101010101" pitchFamily="2" charset="-122"/>
                        </a:rPr>
                        <a:t>5</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sz="12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sz="12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sz="12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155">
                <a:tc gridSpan="2">
                  <a:txBody>
                    <a:bodyPr/>
                    <a:lstStyle/>
                    <a:p>
                      <a:pPr algn="ctr">
                        <a:lnSpc>
                          <a:spcPts val="1500"/>
                        </a:lnSpc>
                        <a:spcAft>
                          <a:spcPts val="0"/>
                        </a:spcAft>
                      </a:pPr>
                      <a:r>
                        <a:rPr lang="en-US" sz="1200" kern="0" spc="75">
                          <a:solidFill>
                            <a:srgbClr val="003366"/>
                          </a:solidFill>
                          <a:latin typeface="+mn-ea"/>
                          <a:ea typeface="+mn-ea"/>
                          <a:cs typeface="宋体" panose="02010600030101010101" pitchFamily="2" charset="-122"/>
                        </a:rPr>
                        <a:t>2</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社区用水设施损失率</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社区用水设施损失率</a:t>
                      </a:r>
                      <a:r>
                        <a:rPr lang="en-US" sz="1200" kern="0" spc="75">
                          <a:solidFill>
                            <a:srgbClr val="003366"/>
                          </a:solidFill>
                          <a:latin typeface="+mn-ea"/>
                          <a:ea typeface="+mn-ea"/>
                          <a:cs typeface="宋体" panose="02010600030101010101" pitchFamily="2" charset="-122"/>
                        </a:rPr>
                        <a:t>=</a:t>
                      </a:r>
                      <a:r>
                        <a:rPr lang="zh-CN" sz="1200" kern="0" spc="75">
                          <a:solidFill>
                            <a:srgbClr val="003366"/>
                          </a:solidFill>
                          <a:latin typeface="+mn-ea"/>
                          <a:ea typeface="+mn-ea"/>
                          <a:cs typeface="宋体" panose="02010600030101010101" pitchFamily="2" charset="-122"/>
                        </a:rPr>
                        <a:t>（供水总量</a:t>
                      </a:r>
                      <a:r>
                        <a:rPr lang="en-US" sz="1200" kern="0" spc="75">
                          <a:solidFill>
                            <a:srgbClr val="003366"/>
                          </a:solidFill>
                          <a:latin typeface="+mn-ea"/>
                          <a:ea typeface="+mn-ea"/>
                          <a:cs typeface="宋体" panose="02010600030101010101" pitchFamily="2" charset="-122"/>
                        </a:rPr>
                        <a:t>-</a:t>
                      </a:r>
                      <a:r>
                        <a:rPr lang="zh-CN" sz="1200" kern="0" spc="75">
                          <a:solidFill>
                            <a:srgbClr val="003366"/>
                          </a:solidFill>
                          <a:latin typeface="+mn-ea"/>
                          <a:ea typeface="+mn-ea"/>
                          <a:cs typeface="宋体" panose="02010600030101010101" pitchFamily="2" charset="-122"/>
                        </a:rPr>
                        <a:t>有效供水量）</a:t>
                      </a:r>
                      <a:r>
                        <a:rPr lang="en-US" sz="1200" kern="0" spc="75">
                          <a:solidFill>
                            <a:srgbClr val="003366"/>
                          </a:solidFill>
                          <a:latin typeface="+mn-ea"/>
                          <a:ea typeface="+mn-ea"/>
                          <a:cs typeface="宋体" panose="02010600030101010101" pitchFamily="2" charset="-122"/>
                        </a:rPr>
                        <a:t>/</a:t>
                      </a:r>
                      <a:r>
                        <a:rPr lang="zh-CN" sz="1200" kern="0" spc="75">
                          <a:solidFill>
                            <a:srgbClr val="003366"/>
                          </a:solidFill>
                          <a:latin typeface="+mn-ea"/>
                          <a:ea typeface="+mn-ea"/>
                          <a:cs typeface="宋体" panose="02010600030101010101" pitchFamily="2" charset="-122"/>
                        </a:rPr>
                        <a:t>供水总量×</a:t>
                      </a:r>
                      <a:r>
                        <a:rPr lang="en-US" sz="1200" kern="0" spc="75">
                          <a:solidFill>
                            <a:srgbClr val="003366"/>
                          </a:solidFill>
                          <a:latin typeface="+mn-ea"/>
                          <a:ea typeface="+mn-ea"/>
                          <a:cs typeface="宋体" panose="02010600030101010101" pitchFamily="2" charset="-122"/>
                        </a:rPr>
                        <a:t>100%</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a:t>
                      </a:r>
                      <a:r>
                        <a:rPr lang="en-US" sz="1200" kern="0" spc="75">
                          <a:solidFill>
                            <a:srgbClr val="003366"/>
                          </a:solidFill>
                          <a:latin typeface="+mn-ea"/>
                          <a:ea typeface="+mn-ea"/>
                          <a:cs typeface="宋体" panose="02010600030101010101" pitchFamily="2" charset="-122"/>
                        </a:rPr>
                        <a:t>2%</a:t>
                      </a:r>
                      <a:r>
                        <a:rPr lang="zh-CN" sz="1200" kern="0" spc="75">
                          <a:solidFill>
                            <a:srgbClr val="003366"/>
                          </a:solidFill>
                          <a:latin typeface="+mn-ea"/>
                          <a:ea typeface="+mn-ea"/>
                          <a:cs typeface="宋体" panose="02010600030101010101" pitchFamily="2" charset="-122"/>
                        </a:rPr>
                        <a:t>计</a:t>
                      </a:r>
                      <a:r>
                        <a:rPr lang="en-US" sz="1200" kern="0" spc="75">
                          <a:solidFill>
                            <a:srgbClr val="003366"/>
                          </a:solidFill>
                          <a:latin typeface="+mn-ea"/>
                          <a:ea typeface="+mn-ea"/>
                          <a:cs typeface="宋体" panose="02010600030101010101" pitchFamily="2" charset="-122"/>
                        </a:rPr>
                        <a:t>10</a:t>
                      </a:r>
                      <a:r>
                        <a:rPr lang="zh-CN" sz="1200" kern="0" spc="75">
                          <a:solidFill>
                            <a:srgbClr val="003366"/>
                          </a:solidFill>
                          <a:latin typeface="+mn-ea"/>
                          <a:ea typeface="+mn-ea"/>
                          <a:cs typeface="宋体" panose="02010600030101010101" pitchFamily="2" charset="-122"/>
                        </a:rPr>
                        <a:t>分，每高于</a:t>
                      </a:r>
                      <a:r>
                        <a:rPr lang="en-US" sz="1200" kern="0" spc="75">
                          <a:solidFill>
                            <a:srgbClr val="003366"/>
                          </a:solidFill>
                          <a:latin typeface="+mn-ea"/>
                          <a:ea typeface="+mn-ea"/>
                          <a:cs typeface="宋体" panose="02010600030101010101" pitchFamily="2" charset="-122"/>
                        </a:rPr>
                        <a:t>1%</a:t>
                      </a:r>
                      <a:r>
                        <a:rPr lang="zh-CN" sz="1200" kern="0" spc="75">
                          <a:solidFill>
                            <a:srgbClr val="003366"/>
                          </a:solidFill>
                          <a:latin typeface="+mn-ea"/>
                          <a:ea typeface="+mn-ea"/>
                          <a:cs typeface="宋体" panose="02010600030101010101" pitchFamily="2" charset="-122"/>
                        </a:rPr>
                        <a:t>扣</a:t>
                      </a:r>
                      <a:r>
                        <a:rPr lang="en-US" sz="1200" kern="0" spc="75">
                          <a:solidFill>
                            <a:srgbClr val="003366"/>
                          </a:solidFill>
                          <a:latin typeface="+mn-ea"/>
                          <a:ea typeface="+mn-ea"/>
                          <a:cs typeface="宋体" panose="02010600030101010101" pitchFamily="2" charset="-122"/>
                        </a:rPr>
                        <a:t>2</a:t>
                      </a:r>
                      <a:r>
                        <a:rPr lang="zh-CN" sz="1200" kern="0" spc="75">
                          <a:solidFill>
                            <a:srgbClr val="003366"/>
                          </a:solidFill>
                          <a:latin typeface="+mn-ea"/>
                          <a:ea typeface="+mn-ea"/>
                          <a:cs typeface="宋体" panose="02010600030101010101" pitchFamily="2" charset="-122"/>
                        </a:rPr>
                        <a:t>分，直至扣完。</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200" kern="0" spc="75">
                          <a:solidFill>
                            <a:srgbClr val="003366"/>
                          </a:solidFill>
                          <a:latin typeface="+mn-ea"/>
                          <a:ea typeface="+mn-ea"/>
                          <a:cs typeface="宋体" panose="02010600030101010101" pitchFamily="2" charset="-122"/>
                        </a:rPr>
                        <a:t>2%</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200" kern="0" spc="75">
                          <a:solidFill>
                            <a:srgbClr val="003366"/>
                          </a:solidFill>
                          <a:latin typeface="+mn-ea"/>
                          <a:ea typeface="+mn-ea"/>
                          <a:cs typeface="宋体" panose="02010600030101010101" pitchFamily="2" charset="-122"/>
                        </a:rPr>
                        <a:t>10</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sz="12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sz="12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sz="12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206">
                <a:tc gridSpan="2">
                  <a:txBody>
                    <a:bodyPr/>
                    <a:lstStyle/>
                    <a:p>
                      <a:pPr algn="ctr">
                        <a:lnSpc>
                          <a:spcPts val="1500"/>
                        </a:lnSpc>
                        <a:spcAft>
                          <a:spcPts val="0"/>
                        </a:spcAft>
                      </a:pPr>
                      <a:r>
                        <a:rPr lang="en-US" sz="1200" kern="0" spc="75">
                          <a:solidFill>
                            <a:srgbClr val="003366"/>
                          </a:solidFill>
                          <a:latin typeface="+mn-ea"/>
                          <a:ea typeface="+mn-ea"/>
                          <a:cs typeface="宋体" panose="02010600030101010101" pitchFamily="2" charset="-122"/>
                        </a:rPr>
                        <a:t>3</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社区卫生洁具设备漏水率</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社区卫生洁具设备漏水率</a:t>
                      </a:r>
                      <a:r>
                        <a:rPr lang="en-US" sz="1200" kern="0" spc="75">
                          <a:solidFill>
                            <a:srgbClr val="003366"/>
                          </a:solidFill>
                          <a:latin typeface="+mn-ea"/>
                          <a:ea typeface="+mn-ea"/>
                          <a:cs typeface="宋体" panose="02010600030101010101" pitchFamily="2" charset="-122"/>
                        </a:rPr>
                        <a:t>=</a:t>
                      </a:r>
                      <a:r>
                        <a:rPr lang="zh-CN" sz="1200" kern="0" spc="75">
                          <a:solidFill>
                            <a:srgbClr val="003366"/>
                          </a:solidFill>
                          <a:latin typeface="+mn-ea"/>
                          <a:ea typeface="+mn-ea"/>
                          <a:cs typeface="宋体" panose="02010600030101010101" pitchFamily="2" charset="-122"/>
                        </a:rPr>
                        <a:t>检查卫生洁具设备漏水件数</a:t>
                      </a:r>
                      <a:r>
                        <a:rPr lang="en-US" sz="1200" kern="0" spc="75">
                          <a:solidFill>
                            <a:srgbClr val="003366"/>
                          </a:solidFill>
                          <a:latin typeface="+mn-ea"/>
                          <a:ea typeface="+mn-ea"/>
                          <a:cs typeface="宋体" panose="02010600030101010101" pitchFamily="2" charset="-122"/>
                        </a:rPr>
                        <a:t>/</a:t>
                      </a:r>
                      <a:r>
                        <a:rPr lang="zh-CN" sz="1200" kern="0" spc="75">
                          <a:solidFill>
                            <a:srgbClr val="003366"/>
                          </a:solidFill>
                          <a:latin typeface="+mn-ea"/>
                          <a:ea typeface="+mn-ea"/>
                          <a:cs typeface="宋体" panose="02010600030101010101" pitchFamily="2" charset="-122"/>
                        </a:rPr>
                        <a:t>检查卫生洁具设备总件数×</a:t>
                      </a:r>
                      <a:r>
                        <a:rPr lang="en-US" sz="1200" kern="0" spc="75">
                          <a:solidFill>
                            <a:srgbClr val="003366"/>
                          </a:solidFill>
                          <a:latin typeface="+mn-ea"/>
                          <a:ea typeface="+mn-ea"/>
                          <a:cs typeface="宋体" panose="02010600030101010101" pitchFamily="2" charset="-122"/>
                        </a:rPr>
                        <a:t>100%</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a:t>
                      </a:r>
                      <a:r>
                        <a:rPr lang="en-US" sz="1200" kern="0" spc="75">
                          <a:solidFill>
                            <a:srgbClr val="003366"/>
                          </a:solidFill>
                          <a:latin typeface="+mn-ea"/>
                          <a:ea typeface="+mn-ea"/>
                          <a:cs typeface="宋体" panose="02010600030101010101" pitchFamily="2" charset="-122"/>
                        </a:rPr>
                        <a:t>2%</a:t>
                      </a:r>
                      <a:r>
                        <a:rPr lang="zh-CN" sz="1200" kern="0" spc="75">
                          <a:solidFill>
                            <a:srgbClr val="003366"/>
                          </a:solidFill>
                          <a:latin typeface="+mn-ea"/>
                          <a:ea typeface="+mn-ea"/>
                          <a:cs typeface="宋体" panose="02010600030101010101" pitchFamily="2" charset="-122"/>
                        </a:rPr>
                        <a:t>计</a:t>
                      </a:r>
                      <a:r>
                        <a:rPr lang="en-US" sz="1200" kern="0" spc="75">
                          <a:solidFill>
                            <a:srgbClr val="003366"/>
                          </a:solidFill>
                          <a:latin typeface="+mn-ea"/>
                          <a:ea typeface="+mn-ea"/>
                          <a:cs typeface="宋体" panose="02010600030101010101" pitchFamily="2" charset="-122"/>
                        </a:rPr>
                        <a:t>5</a:t>
                      </a:r>
                      <a:r>
                        <a:rPr lang="zh-CN" sz="1200" kern="0" spc="75">
                          <a:solidFill>
                            <a:srgbClr val="003366"/>
                          </a:solidFill>
                          <a:latin typeface="+mn-ea"/>
                          <a:ea typeface="+mn-ea"/>
                          <a:cs typeface="宋体" panose="02010600030101010101" pitchFamily="2" charset="-122"/>
                        </a:rPr>
                        <a:t>分，每高于</a:t>
                      </a:r>
                      <a:r>
                        <a:rPr lang="en-US" sz="1200" kern="0" spc="75">
                          <a:solidFill>
                            <a:srgbClr val="003366"/>
                          </a:solidFill>
                          <a:latin typeface="+mn-ea"/>
                          <a:ea typeface="+mn-ea"/>
                          <a:cs typeface="宋体" panose="02010600030101010101" pitchFamily="2" charset="-122"/>
                        </a:rPr>
                        <a:t>1%</a:t>
                      </a:r>
                      <a:r>
                        <a:rPr lang="zh-CN" sz="1200" kern="0" spc="75">
                          <a:solidFill>
                            <a:srgbClr val="003366"/>
                          </a:solidFill>
                          <a:latin typeface="+mn-ea"/>
                          <a:ea typeface="+mn-ea"/>
                          <a:cs typeface="宋体" panose="02010600030101010101" pitchFamily="2" charset="-122"/>
                        </a:rPr>
                        <a:t>扣</a:t>
                      </a:r>
                      <a:r>
                        <a:rPr lang="en-US" sz="1200" kern="0" spc="75">
                          <a:solidFill>
                            <a:srgbClr val="003366"/>
                          </a:solidFill>
                          <a:latin typeface="+mn-ea"/>
                          <a:ea typeface="+mn-ea"/>
                          <a:cs typeface="宋体" panose="02010600030101010101" pitchFamily="2" charset="-122"/>
                        </a:rPr>
                        <a:t>2</a:t>
                      </a:r>
                      <a:r>
                        <a:rPr lang="zh-CN" sz="1200" kern="0" spc="75">
                          <a:solidFill>
                            <a:srgbClr val="003366"/>
                          </a:solidFill>
                          <a:latin typeface="+mn-ea"/>
                          <a:ea typeface="+mn-ea"/>
                          <a:cs typeface="宋体" panose="02010600030101010101" pitchFamily="2" charset="-122"/>
                        </a:rPr>
                        <a:t>分，直至扣完。</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200" kern="0" spc="75">
                          <a:solidFill>
                            <a:srgbClr val="003366"/>
                          </a:solidFill>
                          <a:latin typeface="+mn-ea"/>
                          <a:ea typeface="+mn-ea"/>
                          <a:cs typeface="宋体" panose="02010600030101010101" pitchFamily="2" charset="-122"/>
                        </a:rPr>
                        <a:t>2%</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200" kern="0" spc="75">
                          <a:solidFill>
                            <a:srgbClr val="003366"/>
                          </a:solidFill>
                          <a:latin typeface="+mn-ea"/>
                          <a:ea typeface="+mn-ea"/>
                          <a:cs typeface="宋体" panose="02010600030101010101" pitchFamily="2" charset="-122"/>
                        </a:rPr>
                        <a:t>5</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sz="12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sz="12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sz="12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21">
                <a:tc gridSpan="2">
                  <a:txBody>
                    <a:bodyPr/>
                    <a:lstStyle/>
                    <a:p>
                      <a:pPr algn="ctr">
                        <a:lnSpc>
                          <a:spcPts val="1500"/>
                        </a:lnSpc>
                        <a:spcAft>
                          <a:spcPts val="0"/>
                        </a:spcAft>
                      </a:pPr>
                      <a:r>
                        <a:rPr lang="en-US" sz="1200" kern="0" spc="75">
                          <a:solidFill>
                            <a:srgbClr val="003366"/>
                          </a:solidFill>
                          <a:latin typeface="+mn-ea"/>
                          <a:ea typeface="+mn-ea"/>
                          <a:cs typeface="宋体" panose="02010600030101010101" pitchFamily="2" charset="-122"/>
                        </a:rPr>
                        <a:t>4</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锅炉蒸汽冷凝水回用率</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锅炉蒸汽冷凝水回用率</a:t>
                      </a:r>
                      <a:r>
                        <a:rPr lang="en-US" sz="1200" kern="0" spc="75">
                          <a:solidFill>
                            <a:srgbClr val="003366"/>
                          </a:solidFill>
                          <a:latin typeface="+mn-ea"/>
                          <a:ea typeface="+mn-ea"/>
                          <a:cs typeface="宋体" panose="02010600030101010101" pitchFamily="2" charset="-122"/>
                        </a:rPr>
                        <a:t>=</a:t>
                      </a:r>
                      <a:r>
                        <a:rPr lang="zh-CN" sz="1200" kern="0" spc="75">
                          <a:solidFill>
                            <a:srgbClr val="003366"/>
                          </a:solidFill>
                          <a:latin typeface="+mn-ea"/>
                          <a:ea typeface="+mn-ea"/>
                          <a:cs typeface="宋体" panose="02010600030101010101" pitchFamily="2" charset="-122"/>
                        </a:rPr>
                        <a:t>年锅炉蒸汽冷凝水回用量</a:t>
                      </a:r>
                      <a:r>
                        <a:rPr lang="en-US" sz="1200" kern="0" spc="75">
                          <a:solidFill>
                            <a:srgbClr val="003366"/>
                          </a:solidFill>
                          <a:latin typeface="+mn-ea"/>
                          <a:ea typeface="+mn-ea"/>
                          <a:cs typeface="宋体" panose="02010600030101010101" pitchFamily="2" charset="-122"/>
                        </a:rPr>
                        <a:t>/</a:t>
                      </a:r>
                      <a:r>
                        <a:rPr lang="zh-CN" sz="1200" kern="0" spc="75">
                          <a:solidFill>
                            <a:srgbClr val="003366"/>
                          </a:solidFill>
                          <a:latin typeface="+mn-ea"/>
                          <a:ea typeface="+mn-ea"/>
                          <a:cs typeface="宋体" panose="02010600030101010101" pitchFamily="2" charset="-122"/>
                        </a:rPr>
                        <a:t>年锅炉产汽量×</a:t>
                      </a:r>
                      <a:r>
                        <a:rPr lang="en-US" sz="1200" kern="0" spc="75">
                          <a:solidFill>
                            <a:srgbClr val="003366"/>
                          </a:solidFill>
                          <a:latin typeface="+mn-ea"/>
                          <a:ea typeface="+mn-ea"/>
                          <a:cs typeface="宋体" panose="02010600030101010101" pitchFamily="2" charset="-122"/>
                        </a:rPr>
                        <a:t>100%</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a:t>
                      </a:r>
                      <a:r>
                        <a:rPr lang="en-US" sz="1200" kern="0" spc="75">
                          <a:solidFill>
                            <a:srgbClr val="003366"/>
                          </a:solidFill>
                          <a:latin typeface="+mn-ea"/>
                          <a:ea typeface="+mn-ea"/>
                          <a:cs typeface="宋体" panose="02010600030101010101" pitchFamily="2" charset="-122"/>
                        </a:rPr>
                        <a:t>60%</a:t>
                      </a:r>
                      <a:r>
                        <a:rPr lang="zh-CN" sz="1200" kern="0" spc="75">
                          <a:solidFill>
                            <a:srgbClr val="003366"/>
                          </a:solidFill>
                          <a:latin typeface="+mn-ea"/>
                          <a:ea typeface="+mn-ea"/>
                          <a:cs typeface="宋体" panose="02010600030101010101" pitchFamily="2" charset="-122"/>
                        </a:rPr>
                        <a:t>以上计</a:t>
                      </a:r>
                      <a:r>
                        <a:rPr lang="en-US" sz="1200" kern="0" spc="75">
                          <a:solidFill>
                            <a:srgbClr val="003366"/>
                          </a:solidFill>
                          <a:latin typeface="+mn-ea"/>
                          <a:ea typeface="+mn-ea"/>
                          <a:cs typeface="宋体" panose="02010600030101010101" pitchFamily="2" charset="-122"/>
                        </a:rPr>
                        <a:t>8</a:t>
                      </a:r>
                      <a:r>
                        <a:rPr lang="zh-CN" sz="1200" kern="0" spc="75">
                          <a:solidFill>
                            <a:srgbClr val="003366"/>
                          </a:solidFill>
                          <a:latin typeface="+mn-ea"/>
                          <a:ea typeface="+mn-ea"/>
                          <a:cs typeface="宋体" panose="02010600030101010101" pitchFamily="2" charset="-122"/>
                        </a:rPr>
                        <a:t>分，每低于</a:t>
                      </a:r>
                      <a:r>
                        <a:rPr lang="en-US" sz="1200" kern="0" spc="75">
                          <a:solidFill>
                            <a:srgbClr val="003366"/>
                          </a:solidFill>
                          <a:latin typeface="+mn-ea"/>
                          <a:ea typeface="+mn-ea"/>
                          <a:cs typeface="宋体" panose="02010600030101010101" pitchFamily="2" charset="-122"/>
                        </a:rPr>
                        <a:t>1%</a:t>
                      </a:r>
                      <a:r>
                        <a:rPr lang="zh-CN" sz="1200" kern="0" spc="75">
                          <a:solidFill>
                            <a:srgbClr val="003366"/>
                          </a:solidFill>
                          <a:latin typeface="+mn-ea"/>
                          <a:ea typeface="+mn-ea"/>
                          <a:cs typeface="宋体" panose="02010600030101010101" pitchFamily="2" charset="-122"/>
                        </a:rPr>
                        <a:t>扣</a:t>
                      </a:r>
                      <a:r>
                        <a:rPr lang="en-US" sz="1200" kern="0" spc="75">
                          <a:solidFill>
                            <a:srgbClr val="003366"/>
                          </a:solidFill>
                          <a:latin typeface="+mn-ea"/>
                          <a:ea typeface="+mn-ea"/>
                          <a:cs typeface="宋体" panose="02010600030101010101" pitchFamily="2" charset="-122"/>
                        </a:rPr>
                        <a:t>1</a:t>
                      </a:r>
                      <a:r>
                        <a:rPr lang="zh-CN" sz="1200" kern="0" spc="75">
                          <a:solidFill>
                            <a:srgbClr val="003366"/>
                          </a:solidFill>
                          <a:latin typeface="+mn-ea"/>
                          <a:ea typeface="+mn-ea"/>
                          <a:cs typeface="宋体" panose="02010600030101010101" pitchFamily="2" charset="-122"/>
                        </a:rPr>
                        <a:t>分，直至扣完。</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200" kern="0" spc="75">
                          <a:solidFill>
                            <a:srgbClr val="003366"/>
                          </a:solidFill>
                          <a:latin typeface="+mn-ea"/>
                          <a:ea typeface="+mn-ea"/>
                          <a:cs typeface="宋体" panose="02010600030101010101" pitchFamily="2" charset="-122"/>
                        </a:rPr>
                        <a:t>60%</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200" kern="0" spc="75">
                          <a:solidFill>
                            <a:srgbClr val="003366"/>
                          </a:solidFill>
                          <a:latin typeface="+mn-ea"/>
                          <a:ea typeface="+mn-ea"/>
                          <a:cs typeface="宋体" panose="02010600030101010101" pitchFamily="2" charset="-122"/>
                        </a:rPr>
                        <a:t>8</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sz="12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sz="12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sz="12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179">
                <a:tc gridSpan="2">
                  <a:txBody>
                    <a:bodyPr/>
                    <a:lstStyle/>
                    <a:p>
                      <a:pPr algn="ctr">
                        <a:lnSpc>
                          <a:spcPts val="1500"/>
                        </a:lnSpc>
                        <a:spcAft>
                          <a:spcPts val="0"/>
                        </a:spcAft>
                      </a:pPr>
                      <a:r>
                        <a:rPr lang="en-US" sz="1200" kern="0" spc="75">
                          <a:solidFill>
                            <a:srgbClr val="003366"/>
                          </a:solidFill>
                          <a:latin typeface="+mn-ea"/>
                          <a:ea typeface="+mn-ea"/>
                          <a:cs typeface="宋体" panose="02010600030101010101" pitchFamily="2" charset="-122"/>
                        </a:rPr>
                        <a:t>5</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节水型器具安装使用率</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节水型器具安装使用率</a:t>
                      </a:r>
                      <a:r>
                        <a:rPr lang="en-US" sz="1200" kern="0" spc="75">
                          <a:solidFill>
                            <a:srgbClr val="003366"/>
                          </a:solidFill>
                          <a:latin typeface="+mn-ea"/>
                          <a:ea typeface="+mn-ea"/>
                          <a:cs typeface="宋体" panose="02010600030101010101" pitchFamily="2" charset="-122"/>
                        </a:rPr>
                        <a:t>=</a:t>
                      </a:r>
                      <a:r>
                        <a:rPr lang="zh-CN" sz="1200" kern="0" spc="75">
                          <a:solidFill>
                            <a:srgbClr val="003366"/>
                          </a:solidFill>
                          <a:latin typeface="+mn-ea"/>
                          <a:ea typeface="+mn-ea"/>
                          <a:cs typeface="宋体" panose="02010600030101010101" pitchFamily="2" charset="-122"/>
                        </a:rPr>
                        <a:t>实际安装使用数</a:t>
                      </a:r>
                      <a:r>
                        <a:rPr lang="en-US" sz="1200" kern="0" spc="75">
                          <a:solidFill>
                            <a:srgbClr val="003366"/>
                          </a:solidFill>
                          <a:latin typeface="+mn-ea"/>
                          <a:ea typeface="+mn-ea"/>
                          <a:cs typeface="宋体" panose="02010600030101010101" pitchFamily="2" charset="-122"/>
                        </a:rPr>
                        <a:t>/</a:t>
                      </a:r>
                      <a:r>
                        <a:rPr lang="zh-CN" sz="1200" kern="0" spc="75">
                          <a:solidFill>
                            <a:srgbClr val="003366"/>
                          </a:solidFill>
                          <a:latin typeface="+mn-ea"/>
                          <a:ea typeface="+mn-ea"/>
                          <a:cs typeface="宋体" panose="02010600030101010101" pitchFamily="2" charset="-122"/>
                        </a:rPr>
                        <a:t>应安装使用数×</a:t>
                      </a:r>
                      <a:r>
                        <a:rPr lang="en-US" sz="1200" kern="0" spc="75">
                          <a:solidFill>
                            <a:srgbClr val="003366"/>
                          </a:solidFill>
                          <a:latin typeface="+mn-ea"/>
                          <a:ea typeface="+mn-ea"/>
                          <a:cs typeface="宋体" panose="02010600030101010101" pitchFamily="2" charset="-122"/>
                        </a:rPr>
                        <a:t>100%</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kern="0" spc="75">
                          <a:solidFill>
                            <a:srgbClr val="003366"/>
                          </a:solidFill>
                          <a:latin typeface="+mn-ea"/>
                          <a:ea typeface="+mn-ea"/>
                          <a:cs typeface="宋体" panose="02010600030101010101" pitchFamily="2" charset="-122"/>
                        </a:rPr>
                        <a:t>≥</a:t>
                      </a:r>
                      <a:r>
                        <a:rPr lang="en-US" sz="1200" kern="0" spc="75">
                          <a:solidFill>
                            <a:srgbClr val="003366"/>
                          </a:solidFill>
                          <a:latin typeface="+mn-ea"/>
                          <a:ea typeface="+mn-ea"/>
                          <a:cs typeface="宋体" panose="02010600030101010101" pitchFamily="2" charset="-122"/>
                        </a:rPr>
                        <a:t>95%</a:t>
                      </a:r>
                      <a:r>
                        <a:rPr lang="zh-CN" sz="1200" kern="0" spc="75">
                          <a:solidFill>
                            <a:srgbClr val="003366"/>
                          </a:solidFill>
                          <a:latin typeface="+mn-ea"/>
                          <a:ea typeface="+mn-ea"/>
                          <a:cs typeface="宋体" panose="02010600030101010101" pitchFamily="2" charset="-122"/>
                        </a:rPr>
                        <a:t>以上计</a:t>
                      </a:r>
                      <a:r>
                        <a:rPr lang="en-US" sz="1200" kern="0" spc="75">
                          <a:solidFill>
                            <a:srgbClr val="003366"/>
                          </a:solidFill>
                          <a:latin typeface="+mn-ea"/>
                          <a:ea typeface="+mn-ea"/>
                          <a:cs typeface="宋体" panose="02010600030101010101" pitchFamily="2" charset="-122"/>
                        </a:rPr>
                        <a:t>12</a:t>
                      </a:r>
                      <a:r>
                        <a:rPr lang="zh-CN" sz="1200" kern="0" spc="75">
                          <a:solidFill>
                            <a:srgbClr val="003366"/>
                          </a:solidFill>
                          <a:latin typeface="+mn-ea"/>
                          <a:ea typeface="+mn-ea"/>
                          <a:cs typeface="宋体" panose="02010600030101010101" pitchFamily="2" charset="-122"/>
                        </a:rPr>
                        <a:t>分，低于</a:t>
                      </a:r>
                      <a:r>
                        <a:rPr lang="en-US" sz="1200" kern="0" spc="75">
                          <a:solidFill>
                            <a:srgbClr val="003366"/>
                          </a:solidFill>
                          <a:latin typeface="+mn-ea"/>
                          <a:ea typeface="+mn-ea"/>
                          <a:cs typeface="宋体" panose="02010600030101010101" pitchFamily="2" charset="-122"/>
                        </a:rPr>
                        <a:t>95%</a:t>
                      </a:r>
                      <a:r>
                        <a:rPr lang="zh-CN" sz="1200" kern="0" spc="75">
                          <a:solidFill>
                            <a:srgbClr val="003366"/>
                          </a:solidFill>
                          <a:latin typeface="+mn-ea"/>
                          <a:ea typeface="+mn-ea"/>
                          <a:cs typeface="宋体" panose="02010600030101010101" pitchFamily="2" charset="-122"/>
                        </a:rPr>
                        <a:t>按实际比例乘以</a:t>
                      </a:r>
                      <a:r>
                        <a:rPr lang="en-US" sz="1200" kern="0" spc="75">
                          <a:solidFill>
                            <a:srgbClr val="003366"/>
                          </a:solidFill>
                          <a:latin typeface="+mn-ea"/>
                          <a:ea typeface="+mn-ea"/>
                          <a:cs typeface="宋体" panose="02010600030101010101" pitchFamily="2" charset="-122"/>
                        </a:rPr>
                        <a:t>12</a:t>
                      </a:r>
                      <a:r>
                        <a:rPr lang="zh-CN" sz="1200" kern="0" spc="75">
                          <a:solidFill>
                            <a:srgbClr val="003366"/>
                          </a:solidFill>
                          <a:latin typeface="+mn-ea"/>
                          <a:ea typeface="+mn-ea"/>
                          <a:cs typeface="宋体" panose="02010600030101010101" pitchFamily="2" charset="-122"/>
                        </a:rPr>
                        <a:t>计分。</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200" kern="0" spc="75">
                          <a:solidFill>
                            <a:srgbClr val="003366"/>
                          </a:solidFill>
                          <a:latin typeface="+mn-ea"/>
                          <a:ea typeface="+mn-ea"/>
                          <a:cs typeface="宋体" panose="02010600030101010101" pitchFamily="2" charset="-122"/>
                        </a:rPr>
                        <a:t>95%</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200" kern="0" spc="75">
                          <a:solidFill>
                            <a:srgbClr val="003366"/>
                          </a:solidFill>
                          <a:latin typeface="+mn-ea"/>
                          <a:ea typeface="+mn-ea"/>
                          <a:cs typeface="宋体" panose="02010600030101010101" pitchFamily="2" charset="-122"/>
                        </a:rPr>
                        <a:t>12</a:t>
                      </a:r>
                      <a:endParaRPr lang="zh-CN" sz="12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sz="12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sz="12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lang="en-US" sz="1200" kern="0" spc="75" dirty="0">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3145259" y="6030580"/>
            <a:ext cx="5832648" cy="369332"/>
          </a:xfrm>
          <a:prstGeom prst="rect">
            <a:avLst/>
          </a:prstGeom>
          <a:noFill/>
        </p:spPr>
        <p:txBody>
          <a:bodyPr wrap="square" rtlCol="0">
            <a:spAutoFit/>
          </a:bodyPr>
          <a:lstStyle/>
          <a:p>
            <a:r>
              <a:rPr lang="zh-CN" altLang="zh-CN" b="1" dirty="0"/>
              <a:t>附件二：</a:t>
            </a:r>
            <a:r>
              <a:rPr lang="en-US" altLang="zh-CN" b="1" dirty="0"/>
              <a:t>     </a:t>
            </a:r>
            <a:r>
              <a:rPr lang="zh-CN" altLang="zh-CN" b="1" dirty="0"/>
              <a:t>节 水 型 企 业</a:t>
            </a:r>
            <a:r>
              <a:rPr lang="en-US" altLang="zh-CN" b="1" dirty="0"/>
              <a:t> (</a:t>
            </a:r>
            <a:r>
              <a:rPr lang="zh-CN" altLang="zh-CN" b="1" dirty="0"/>
              <a:t>单 位</a:t>
            </a:r>
            <a:r>
              <a:rPr lang="en-US" altLang="zh-CN" b="1" dirty="0"/>
              <a:t>) </a:t>
            </a:r>
            <a:r>
              <a:rPr lang="zh-CN" altLang="zh-CN" b="1" dirty="0"/>
              <a:t>定 量 考 核 指 标</a:t>
            </a:r>
            <a:endParaRPr lang="zh-CN" altLang="en-US" dirty="0"/>
          </a:p>
        </p:txBody>
      </p:sp>
      <p:sp>
        <p:nvSpPr>
          <p:cNvPr id="5" name="右箭头 4"/>
          <p:cNvSpPr/>
          <p:nvPr/>
        </p:nvSpPr>
        <p:spPr bwMode="auto">
          <a:xfrm>
            <a:off x="8977907" y="6030580"/>
            <a:ext cx="1152128" cy="360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endParaRPr>
          </a:p>
        </p:txBody>
      </p:sp>
      <p:sp>
        <p:nvSpPr>
          <p:cNvPr id="6" name="Rectangle 1"/>
          <p:cNvSpPr>
            <a:spLocks noChangeArrowheads="1"/>
          </p:cNvSpPr>
          <p:nvPr/>
        </p:nvSpPr>
        <p:spPr bwMode="auto">
          <a:xfrm>
            <a:off x="9697987" y="6021288"/>
            <a:ext cx="2016224" cy="369332"/>
          </a:xfrm>
          <a:prstGeom prst="rect">
            <a:avLst/>
          </a:prstGeom>
          <a:noFill/>
          <a:ln w="9525" cmpd="sng">
            <a:noFill/>
            <a:miter lim="800000"/>
          </a:ln>
          <a:effectLst/>
        </p:spPr>
        <p:txBody>
          <a:bodyPr vert="horz" wrap="square" lIns="91440" tIns="45720" rIns="91440" bIns="45720" numCol="1" anchor="ctr" anchorCtr="0" compatLnSpc="1">
            <a:spAutoFit/>
          </a:bodyPr>
          <a:lstStyle/>
          <a:p>
            <a:pPr marL="0" marR="0" lvl="0" indent="361950" algn="l" defTabSz="914400" rtl="0" eaLnBrk="0" fontAlgn="base" latinLnBrk="0" hangingPunct="0">
              <a:lnSpc>
                <a:spcPct val="100000"/>
              </a:lnSpc>
              <a:spcBef>
                <a:spcPct val="0"/>
              </a:spcBef>
              <a:spcAft>
                <a:spcPct val="0"/>
              </a:spcAft>
              <a:buClrTx/>
              <a:buSzTx/>
              <a:buFontTx/>
              <a:buNone/>
            </a:pPr>
            <a:r>
              <a:rPr lang="zh-CN" altLang="en-US" dirty="0" smtClean="0">
                <a:latin typeface="方正大黑简体" panose="03000509000000000000" pitchFamily="65" charset="-122"/>
                <a:ea typeface="方正大黑简体" panose="03000509000000000000" pitchFamily="65" charset="-122"/>
                <a:cs typeface="Times New Roman" panose="02020603050405020304" pitchFamily="18" charset="0"/>
              </a:rPr>
              <a:t>见下表：</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zh-CN" altLang="en-US" sz="1800" b="0" i="0" u="none" strike="noStrike" cap="none" normalizeH="0" baseline="0" dirty="0" smtClean="0">
              <a:ln>
                <a:noFill/>
              </a:ln>
              <a:solidFill>
                <a:schemeClr val="tx1"/>
              </a:solidFill>
              <a:effectLst/>
              <a:latin typeface="Gulim" panose="020B0600000101010101" pitchFamily="34" charset="-127"/>
              <a:ea typeface="Gulim" panose="020B0600000101010101" pitchFamily="34" charset="-127"/>
            </a:endParaRPr>
          </a:p>
        </p:txBody>
      </p: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36947" y="332656"/>
          <a:ext cx="11593286" cy="6291749"/>
        </p:xfrm>
        <a:graphic>
          <a:graphicData uri="http://schemas.openxmlformats.org/drawingml/2006/table">
            <a:tbl>
              <a:tblPr/>
              <a:tblGrid>
                <a:gridCol w="443059"/>
                <a:gridCol w="1329166"/>
                <a:gridCol w="2732175"/>
                <a:gridCol w="1846064"/>
                <a:gridCol w="1107638"/>
                <a:gridCol w="590740"/>
                <a:gridCol w="516898"/>
                <a:gridCol w="590740"/>
                <a:gridCol w="664584"/>
                <a:gridCol w="1255324"/>
                <a:gridCol w="516898"/>
              </a:tblGrid>
              <a:tr h="189218">
                <a:tc rowSpan="2">
                  <a:txBody>
                    <a:bodyPr/>
                    <a:lstStyle/>
                    <a:p>
                      <a:pPr algn="ctr">
                        <a:lnSpc>
                          <a:spcPts val="1500"/>
                        </a:lnSpc>
                        <a:spcAft>
                          <a:spcPts val="0"/>
                        </a:spcAft>
                      </a:pP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序号</a:t>
                      </a:r>
                      <a:endParaRPr lang="zh-CN" sz="1000" kern="100" spc="75" dirty="0">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定量指标</a:t>
                      </a:r>
                      <a:endParaRPr lang="zh-CN" sz="1000" kern="100" spc="75" dirty="0">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考核计算方法</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考核标准</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标准水平</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分数</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rowSpan="2">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自查分数</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实得分</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工业用水重复利用率</a:t>
                      </a:r>
                      <a:r>
                        <a:rPr lang="zh-CN" sz="1000" kern="0" spc="75">
                          <a:solidFill>
                            <a:srgbClr val="003366"/>
                          </a:solidFill>
                          <a:latin typeface="Times New Roman" panose="02020603050405020304"/>
                          <a:ea typeface="ˎ̥"/>
                          <a:cs typeface="宋体" panose="02010600030101010101" pitchFamily="2" charset="-122"/>
                        </a:rPr>
                        <a:t> </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标准水平（</a:t>
                      </a:r>
                      <a:r>
                        <a:rPr lang="en-US" sz="1000" kern="0" spc="75">
                          <a:solidFill>
                            <a:srgbClr val="003366"/>
                          </a:solidFill>
                          <a:latin typeface="ˎ̥"/>
                          <a:ea typeface="仿宋_GB2312" panose="02010609030101010101" charset="-122"/>
                          <a:cs typeface="宋体" panose="02010600030101010101" pitchFamily="2" charset="-122"/>
                        </a:rPr>
                        <a:t>Ei</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p>
                  </a:txBody>
                  <a:tcPr/>
                </a:tc>
              </a:tr>
              <a:tr h="281239">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企业</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单位</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gridSpan="2" vMerge="1">
                  <a:txBody>
                    <a:bodyPr/>
                    <a:lstStyle/>
                    <a:p>
                      <a:endParaRPr lang="zh-CN"/>
                    </a:p>
                  </a:txBody>
                  <a:tcPr/>
                </a:tc>
                <a:tc hMerge="1" vMerge="1">
                  <a:txBody>
                    <a:bodyPr/>
                    <a:lstStyle/>
                    <a:p>
                      <a:endParaRPr lang="zh-CN"/>
                    </a:p>
                  </a:txBody>
                  <a:tcPr/>
                </a:tc>
              </a:tr>
              <a:tr h="567655">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1</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工业用水重复利用率达到同行业先进水平</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工业用水重复利用率＝工业用水重复利用量</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工业取水量＋工业重复利用水量</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)*100%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工业重复利用率</a:t>
                      </a:r>
                      <a:r>
                        <a:rPr lang="en-US" sz="1000" kern="0" spc="75">
                          <a:solidFill>
                            <a:srgbClr val="003366"/>
                          </a:solidFill>
                          <a:latin typeface="ˎ̥"/>
                          <a:ea typeface="仿宋_GB2312" panose="02010609030101010101" charset="-122"/>
                          <a:cs typeface="宋体" panose="02010600030101010101" pitchFamily="2" charset="-122"/>
                        </a:rPr>
                        <a:t>≥</a:t>
                      </a: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Ei</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否则每低于</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1%</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扣</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2</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分。直至扣完</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见工业用水重复利用率标准水平</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16</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行业名称</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标准</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436">
                <a:tc rowSpan="2">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2</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间接冷却水循环率</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间接冷却水循环率＝间接冷却水循环量</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间接冷却水取水量</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间接冷却水循环量</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)*100%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en-US" sz="1000" kern="0" spc="75">
                          <a:solidFill>
                            <a:srgbClr val="003366"/>
                          </a:solidFill>
                          <a:latin typeface="宋体" panose="02010600030101010101" pitchFamily="2" charset="-122"/>
                          <a:ea typeface="仿宋_GB2312" panose="02010609030101010101" charset="-122"/>
                          <a:cs typeface="宋体" panose="02010600030101010101" pitchFamily="2" charset="-122"/>
                        </a:rPr>
                        <a:t>≥</a:t>
                      </a:r>
                      <a:r>
                        <a:rPr lang="en-US" sz="1000" kern="0" spc="75">
                          <a:solidFill>
                            <a:srgbClr val="003366"/>
                          </a:solidFill>
                          <a:latin typeface="ˎ̥"/>
                          <a:ea typeface="仿宋_GB2312" panose="02010609030101010101" charset="-122"/>
                          <a:cs typeface="宋体" panose="02010600030101010101" pitchFamily="2" charset="-122"/>
                        </a:rPr>
                        <a:t>95%</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计</a:t>
                      </a:r>
                      <a:r>
                        <a:rPr lang="en-US" sz="1000" kern="0" spc="75">
                          <a:solidFill>
                            <a:srgbClr val="003366"/>
                          </a:solidFill>
                          <a:latin typeface="ˎ̥"/>
                          <a:ea typeface="仿宋_GB2312" panose="02010609030101010101" charset="-122"/>
                          <a:cs typeface="宋体" panose="02010600030101010101" pitchFamily="2" charset="-122"/>
                        </a:rPr>
                        <a:t>10</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a:t>
                      </a:r>
                      <a:r>
                        <a:rPr lang="en-US" sz="1000" kern="0" spc="75">
                          <a:solidFill>
                            <a:srgbClr val="003366"/>
                          </a:solidFill>
                          <a:latin typeface="ˎ̥"/>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否则实际循环率</a:t>
                      </a:r>
                      <a:r>
                        <a:rPr lang="en-US" sz="1000" kern="0" spc="75">
                          <a:solidFill>
                            <a:srgbClr val="003366"/>
                          </a:solidFill>
                          <a:latin typeface="ˎ̥"/>
                          <a:ea typeface="仿宋_GB2312" panose="02010609030101010101" charset="-122"/>
                          <a:cs typeface="宋体" panose="02010600030101010101" pitchFamily="2" charset="-122"/>
                        </a:rPr>
                        <a:t>*10</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分计分</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95%</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10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火力发电</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90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436">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无机化工</a:t>
                      </a:r>
                      <a:r>
                        <a:rPr lang="zh-CN" sz="1000" kern="0" spc="75">
                          <a:solidFill>
                            <a:srgbClr val="003366"/>
                          </a:solidFill>
                          <a:latin typeface="Times New Roman" panose="02020603050405020304"/>
                          <a:ea typeface="ˎ̥"/>
                          <a:cs typeface="宋体" panose="02010600030101010101" pitchFamily="2" charset="-122"/>
                        </a:rPr>
                        <a:t> </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金属炼焦</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80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655">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3</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万元产值取水量</a:t>
                      </a:r>
                      <a:r>
                        <a:rPr lang="zh-CN" sz="1000" kern="0" spc="75">
                          <a:solidFill>
                            <a:srgbClr val="003366"/>
                          </a:solidFill>
                          <a:latin typeface="Times New Roman" panose="02020603050405020304"/>
                          <a:ea typeface="ˎ̥"/>
                          <a:cs typeface="宋体" panose="02010600030101010101" pitchFamily="2" charset="-122"/>
                        </a:rPr>
                        <a:t> </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递减率</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万无产值取水量递减率＝</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上年万元产值取水量</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当年万元产值取水量</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上年万元产值取水量</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*100%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宋体" panose="02010600030101010101" pitchFamily="2" charset="-122"/>
                          <a:ea typeface="仿宋_GB2312" panose="02010609030101010101" charset="-122"/>
                          <a:cs typeface="宋体" panose="02010600030101010101" pitchFamily="2" charset="-122"/>
                        </a:rPr>
                        <a:t>≥</a:t>
                      </a:r>
                      <a:r>
                        <a:rPr lang="en-US" sz="1000" kern="0" spc="75">
                          <a:solidFill>
                            <a:srgbClr val="003366"/>
                          </a:solidFill>
                          <a:latin typeface="ˎ̥"/>
                          <a:ea typeface="仿宋_GB2312" panose="02010609030101010101" charset="-122"/>
                          <a:cs typeface="宋体" panose="02010600030101010101" pitchFamily="2" charset="-122"/>
                        </a:rPr>
                        <a:t>5%</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计</a:t>
                      </a:r>
                      <a:r>
                        <a:rPr lang="en-US" sz="1000" kern="0" spc="75">
                          <a:solidFill>
                            <a:srgbClr val="003366"/>
                          </a:solidFill>
                          <a:latin typeface="ˎ̥"/>
                          <a:ea typeface="仿宋_GB2312" panose="02010609030101010101" charset="-122"/>
                          <a:cs typeface="宋体" panose="02010600030101010101" pitchFamily="2" charset="-122"/>
                        </a:rPr>
                        <a:t>4</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a:t>
                      </a:r>
                      <a:r>
                        <a:rPr lang="en-US" sz="1000" kern="0" spc="75">
                          <a:solidFill>
                            <a:srgbClr val="003366"/>
                          </a:solidFill>
                          <a:latin typeface="ˎ̥"/>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否则以递减率</a:t>
                      </a:r>
                      <a:r>
                        <a:rPr lang="en-US" sz="1000" kern="0" spc="75">
                          <a:solidFill>
                            <a:srgbClr val="003366"/>
                          </a:solidFill>
                          <a:latin typeface="ˎ̥"/>
                          <a:ea typeface="仿宋_GB2312" panose="02010609030101010101" charset="-122"/>
                          <a:cs typeface="宋体" panose="02010600030101010101" pitchFamily="2" charset="-122"/>
                        </a:rPr>
                        <a:t>/5%*4</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计分</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5%</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4</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有机化工石油化工化学制药</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75</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873">
                <a:tc rowSpan="2">
                  <a:txBody>
                    <a:bodyPr/>
                    <a:lstStyle/>
                    <a:p>
                      <a:pPr algn="l">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4</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水表计量率：</a:t>
                      </a:r>
                      <a:r>
                        <a:rPr lang="zh-CN" sz="1000" kern="0" spc="75" dirty="0">
                          <a:solidFill>
                            <a:srgbClr val="003366"/>
                          </a:solidFill>
                          <a:latin typeface="Times New Roman" panose="02020603050405020304"/>
                          <a:ea typeface="ˎ̥"/>
                          <a:cs typeface="宋体" panose="02010600030101010101" pitchFamily="2" charset="-122"/>
                        </a:rPr>
                        <a:t> </a:t>
                      </a: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一、二、三级水表计量率指厂、车间、班组（工段、设备）水表计量率</a:t>
                      </a:r>
                      <a:endParaRPr lang="zh-CN" sz="1000" kern="100" spc="75" dirty="0">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ts val="1500"/>
                        </a:lnSpc>
                        <a:spcAft>
                          <a:spcPts val="0"/>
                        </a:spcAft>
                      </a:pP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二级表计量率＝</a:t>
                      </a:r>
                      <a:r>
                        <a:rPr lang="en-US" sz="1000" kern="0" spc="75" dirty="0">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二级表水量之和</a:t>
                      </a:r>
                      <a:r>
                        <a:rPr lang="en-US" sz="1000" kern="0" spc="75" dirty="0">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一级表水量之和</a:t>
                      </a:r>
                      <a:r>
                        <a:rPr lang="en-US" sz="1000" kern="0" spc="75" dirty="0">
                          <a:solidFill>
                            <a:srgbClr val="003366"/>
                          </a:solidFill>
                          <a:latin typeface="Times New Roman" panose="02020603050405020304"/>
                          <a:ea typeface="仿宋_GB2312" panose="02010609030101010101" charset="-122"/>
                          <a:cs typeface="宋体" panose="02010600030101010101" pitchFamily="2" charset="-122"/>
                        </a:rPr>
                        <a:t>)*100%</a:t>
                      </a: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；三级表计量率＝</a:t>
                      </a:r>
                      <a:r>
                        <a:rPr lang="en-US" sz="1000" kern="0" spc="75" dirty="0">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三级表水量之和</a:t>
                      </a:r>
                      <a:r>
                        <a:rPr lang="en-US" sz="1000" kern="0" spc="75" dirty="0">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二级表水量之和</a:t>
                      </a:r>
                      <a:r>
                        <a:rPr lang="en-US" sz="1000" kern="0" spc="75" dirty="0">
                          <a:solidFill>
                            <a:srgbClr val="003366"/>
                          </a:solidFill>
                          <a:latin typeface="Times New Roman" panose="02020603050405020304"/>
                          <a:ea typeface="仿宋_GB2312" panose="02010609030101010101" charset="-122"/>
                          <a:cs typeface="宋体" panose="02010600030101010101" pitchFamily="2" charset="-122"/>
                        </a:rPr>
                        <a:t>)*100%</a:t>
                      </a:r>
                      <a:endParaRPr lang="zh-CN" sz="1000" kern="100" spc="75" dirty="0">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ts val="1500"/>
                        </a:lnSpc>
                        <a:spcAft>
                          <a:spcPts val="0"/>
                        </a:spcAft>
                      </a:pP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一、二级表不达标不得分。若一、二级达标三级表＜</a:t>
                      </a:r>
                      <a:r>
                        <a:rPr lang="en-US" sz="1000" kern="0" spc="75" dirty="0">
                          <a:solidFill>
                            <a:srgbClr val="003366"/>
                          </a:solidFill>
                          <a:latin typeface="Times New Roman" panose="02020603050405020304"/>
                          <a:ea typeface="仿宋_GB2312" panose="02010609030101010101" charset="-122"/>
                          <a:cs typeface="宋体" panose="02010600030101010101" pitchFamily="2" charset="-122"/>
                        </a:rPr>
                        <a:t>85%</a:t>
                      </a: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，分别以三级计量率</a:t>
                      </a:r>
                      <a:r>
                        <a:rPr lang="en-US" sz="1000" kern="0" spc="75" dirty="0">
                          <a:solidFill>
                            <a:srgbClr val="003366"/>
                          </a:solidFill>
                          <a:latin typeface="Times New Roman" panose="02020603050405020304"/>
                          <a:ea typeface="仿宋_GB2312" panose="02010609030101010101" charset="-122"/>
                          <a:cs typeface="宋体" panose="02010600030101010101" pitchFamily="2" charset="-122"/>
                        </a:rPr>
                        <a:t>*4</a:t>
                      </a: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或</a:t>
                      </a:r>
                      <a:r>
                        <a:rPr lang="en-US" sz="1000" kern="0" spc="75" dirty="0">
                          <a:solidFill>
                            <a:srgbClr val="003366"/>
                          </a:solidFill>
                          <a:latin typeface="Times New Roman" panose="02020603050405020304"/>
                          <a:ea typeface="仿宋_GB2312" panose="02010609030101010101" charset="-122"/>
                          <a:cs typeface="宋体" panose="02010600030101010101" pitchFamily="2" charset="-122"/>
                        </a:rPr>
                        <a:t>*5</a:t>
                      </a: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计分</a:t>
                      </a:r>
                      <a:endParaRPr lang="zh-CN" sz="1000" kern="100" spc="75" dirty="0">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ts val="1500"/>
                        </a:lnSpc>
                        <a:spcAft>
                          <a:spcPts val="0"/>
                        </a:spcAft>
                      </a:pP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一级表</a:t>
                      </a:r>
                      <a:r>
                        <a:rPr lang="en-US" sz="1000" kern="0" spc="75" dirty="0">
                          <a:solidFill>
                            <a:srgbClr val="003366"/>
                          </a:solidFill>
                          <a:latin typeface="Times New Roman" panose="02020603050405020304"/>
                          <a:ea typeface="仿宋_GB2312" panose="02010609030101010101" charset="-122"/>
                          <a:cs typeface="宋体" panose="02010600030101010101" pitchFamily="2" charset="-122"/>
                        </a:rPr>
                        <a:t>100%</a:t>
                      </a:r>
                      <a:r>
                        <a:rPr lang="zh-CN" sz="1000" kern="0" spc="75" dirty="0" smtClean="0">
                          <a:solidFill>
                            <a:srgbClr val="003366"/>
                          </a:solidFill>
                          <a:latin typeface="Times New Roman" panose="02020603050405020304"/>
                          <a:ea typeface="仿宋_GB2312" panose="02010609030101010101" charset="-122"/>
                          <a:cs typeface="宋体" panose="02010600030101010101" pitchFamily="2" charset="-122"/>
                        </a:rPr>
                        <a:t>；</a:t>
                      </a:r>
                      <a:endParaRPr lang="en-US" altLang="zh-CN" sz="1000" kern="0" spc="75" dirty="0" smtClean="0">
                        <a:solidFill>
                          <a:srgbClr val="003366"/>
                        </a:solidFill>
                        <a:latin typeface="Times New Roman" panose="02020603050405020304"/>
                        <a:ea typeface="仿宋_GB2312" panose="02010609030101010101" charset="-122"/>
                        <a:cs typeface="宋体" panose="02010600030101010101" pitchFamily="2" charset="-122"/>
                      </a:endParaRPr>
                    </a:p>
                    <a:p>
                      <a:pPr algn="ctr">
                        <a:lnSpc>
                          <a:spcPts val="1500"/>
                        </a:lnSpc>
                        <a:spcAft>
                          <a:spcPts val="0"/>
                        </a:spcAft>
                      </a:pPr>
                      <a:r>
                        <a:rPr lang="zh-CN" sz="1000" kern="0" spc="75" dirty="0" smtClean="0">
                          <a:solidFill>
                            <a:srgbClr val="003366"/>
                          </a:solidFill>
                          <a:latin typeface="Times New Roman" panose="02020603050405020304"/>
                          <a:ea typeface="仿宋_GB2312" panose="02010609030101010101" charset="-122"/>
                          <a:cs typeface="宋体" panose="02010600030101010101" pitchFamily="2" charset="-122"/>
                        </a:rPr>
                        <a:t>二</a:t>
                      </a: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级表</a:t>
                      </a:r>
                      <a:r>
                        <a:rPr lang="en-US" sz="1000" kern="0" spc="75" dirty="0">
                          <a:solidFill>
                            <a:srgbClr val="003366"/>
                          </a:solidFill>
                          <a:latin typeface="Times New Roman" panose="02020603050405020304"/>
                          <a:ea typeface="仿宋_GB2312" panose="02010609030101010101" charset="-122"/>
                          <a:cs typeface="宋体" panose="02010600030101010101" pitchFamily="2" charset="-122"/>
                        </a:rPr>
                        <a:t>90%</a:t>
                      </a:r>
                      <a:r>
                        <a:rPr lang="zh-CN" sz="1000" kern="0" spc="75" dirty="0" smtClean="0">
                          <a:solidFill>
                            <a:srgbClr val="003366"/>
                          </a:solidFill>
                          <a:latin typeface="Times New Roman" panose="02020603050405020304"/>
                          <a:ea typeface="仿宋_GB2312" panose="02010609030101010101" charset="-122"/>
                          <a:cs typeface="宋体" panose="02010600030101010101" pitchFamily="2" charset="-122"/>
                        </a:rPr>
                        <a:t>；</a:t>
                      </a:r>
                      <a:endParaRPr lang="en-US" altLang="zh-CN" sz="1000" kern="0" spc="75" dirty="0" smtClean="0">
                        <a:solidFill>
                          <a:srgbClr val="003366"/>
                        </a:solidFill>
                        <a:latin typeface="Times New Roman" panose="02020603050405020304"/>
                        <a:ea typeface="仿宋_GB2312" panose="02010609030101010101" charset="-122"/>
                        <a:cs typeface="宋体" panose="02010600030101010101" pitchFamily="2" charset="-122"/>
                      </a:endParaRPr>
                    </a:p>
                    <a:p>
                      <a:pPr algn="ctr">
                        <a:lnSpc>
                          <a:spcPts val="1500"/>
                        </a:lnSpc>
                        <a:spcAft>
                          <a:spcPts val="0"/>
                        </a:spcAft>
                      </a:pPr>
                      <a:r>
                        <a:rPr lang="zh-CN" sz="1000" kern="0" spc="75" dirty="0" smtClean="0">
                          <a:solidFill>
                            <a:srgbClr val="003366"/>
                          </a:solidFill>
                          <a:latin typeface="Times New Roman" panose="02020603050405020304"/>
                          <a:ea typeface="仿宋_GB2312" panose="02010609030101010101" charset="-122"/>
                          <a:cs typeface="宋体" panose="02010600030101010101" pitchFamily="2" charset="-122"/>
                        </a:rPr>
                        <a:t>三</a:t>
                      </a:r>
                      <a:r>
                        <a:rPr lang="zh-CN" sz="1000" kern="0" spc="75" dirty="0">
                          <a:solidFill>
                            <a:srgbClr val="003366"/>
                          </a:solidFill>
                          <a:latin typeface="Times New Roman" panose="02020603050405020304"/>
                          <a:ea typeface="仿宋_GB2312" panose="02010609030101010101" charset="-122"/>
                          <a:cs typeface="宋体" panose="02010600030101010101" pitchFamily="2" charset="-122"/>
                        </a:rPr>
                        <a:t>级表</a:t>
                      </a:r>
                      <a:r>
                        <a:rPr lang="en-US" sz="1000" kern="0" spc="75" dirty="0">
                          <a:solidFill>
                            <a:srgbClr val="003366"/>
                          </a:solidFill>
                          <a:latin typeface="Times New Roman" panose="02020603050405020304"/>
                          <a:ea typeface="仿宋_GB2312" panose="02010609030101010101" charset="-122"/>
                          <a:cs typeface="宋体" panose="02010600030101010101" pitchFamily="2" charset="-122"/>
                        </a:rPr>
                        <a:t>85%</a:t>
                      </a:r>
                      <a:endParaRPr lang="zh-CN" sz="1000" kern="100" spc="75" dirty="0">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4</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5</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橡胶塑料金属加工化工原料加工玻璃陶瓷油脂化工</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70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231">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重型机械运输机械水泥机械电气</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65</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39">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5</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居民生活用水户表率</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居民生活用水户表率＝（居民生活用水户已装水表数</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居民生活用水户应装水表数）</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*100%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宋体" panose="02010600030101010101" pitchFamily="2" charset="-122"/>
                          <a:ea typeface="仿宋_GB2312" panose="02010609030101010101" charset="-122"/>
                          <a:cs typeface="宋体" panose="02010600030101010101" pitchFamily="2" charset="-122"/>
                        </a:rPr>
                        <a:t>≥</a:t>
                      </a:r>
                      <a:r>
                        <a:rPr lang="en-US" sz="1000" kern="0" spc="75">
                          <a:solidFill>
                            <a:srgbClr val="003366"/>
                          </a:solidFill>
                          <a:latin typeface="ˎ̥"/>
                          <a:ea typeface="仿宋_GB2312" panose="02010609030101010101" charset="-122"/>
                          <a:cs typeface="宋体" panose="02010600030101010101" pitchFamily="2" charset="-122"/>
                        </a:rPr>
                        <a:t>98%</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以上计</a:t>
                      </a:r>
                      <a:r>
                        <a:rPr lang="en-US" sz="1000" kern="0" spc="75">
                          <a:solidFill>
                            <a:srgbClr val="003366"/>
                          </a:solidFill>
                          <a:latin typeface="ˎ̥"/>
                          <a:ea typeface="仿宋_GB2312" panose="02010609030101010101" charset="-122"/>
                          <a:cs typeface="宋体" panose="02010600030101010101" pitchFamily="2" charset="-122"/>
                        </a:rPr>
                        <a:t>4</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分或</a:t>
                      </a:r>
                      <a:r>
                        <a:rPr lang="en-US" sz="1000" kern="0" spc="75">
                          <a:solidFill>
                            <a:srgbClr val="003366"/>
                          </a:solidFill>
                          <a:latin typeface="ˎ̥"/>
                          <a:ea typeface="仿宋_GB2312" panose="02010609030101010101" charset="-122"/>
                          <a:cs typeface="宋体" panose="02010600030101010101" pitchFamily="2" charset="-122"/>
                        </a:rPr>
                        <a:t>5</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a:t>
                      </a:r>
                      <a:r>
                        <a:rPr lang="en-US" sz="1000" kern="0" spc="75">
                          <a:solidFill>
                            <a:srgbClr val="003366"/>
                          </a:solidFill>
                          <a:latin typeface="宋体" panose="02010600030101010101" pitchFamily="2" charset="-122"/>
                          <a:ea typeface="仿宋_GB2312" panose="02010609030101010101" charset="-122"/>
                          <a:cs typeface="宋体" panose="02010600030101010101" pitchFamily="2" charset="-122"/>
                        </a:rPr>
                        <a:t>≥</a:t>
                      </a:r>
                      <a:r>
                        <a:rPr lang="en-US" sz="1000" kern="0" spc="75">
                          <a:solidFill>
                            <a:srgbClr val="003366"/>
                          </a:solidFill>
                          <a:latin typeface="ˎ̥"/>
                          <a:ea typeface="仿宋_GB2312" panose="02010609030101010101" charset="-122"/>
                          <a:cs typeface="宋体" panose="02010600030101010101" pitchFamily="2" charset="-122"/>
                        </a:rPr>
                        <a:t>95%≤98%</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分别以户表率</a:t>
                      </a:r>
                      <a:r>
                        <a:rPr lang="en-US" sz="1000" kern="0" spc="75">
                          <a:solidFill>
                            <a:srgbClr val="003366"/>
                          </a:solidFill>
                          <a:latin typeface="ˎ̥"/>
                          <a:ea typeface="仿宋_GB2312" panose="02010609030101010101" charset="-122"/>
                          <a:cs typeface="宋体" panose="02010600030101010101" pitchFamily="2" charset="-122"/>
                        </a:rPr>
                        <a:t>*2</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或</a:t>
                      </a:r>
                      <a:r>
                        <a:rPr lang="en-US" sz="1000" kern="0" spc="75">
                          <a:solidFill>
                            <a:srgbClr val="003366"/>
                          </a:solidFill>
                          <a:latin typeface="ˎ̥"/>
                          <a:ea typeface="仿宋_GB2312" panose="02010609030101010101" charset="-122"/>
                          <a:cs typeface="宋体" panose="02010600030101010101" pitchFamily="2" charset="-122"/>
                        </a:rPr>
                        <a:t>2.5</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计分</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98%</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4</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5</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纺织造酿造制药轻型机械炼油开采</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60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883">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6</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企业用水设施损失率（包括自备供水）</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企业用水设施损失率＝</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供水总量</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有效供水量</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供水总量</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*100%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宋体" panose="02010600030101010101" pitchFamily="2" charset="-122"/>
                          <a:ea typeface="仿宋_GB2312" panose="02010609030101010101" charset="-122"/>
                          <a:cs typeface="宋体" panose="02010600030101010101" pitchFamily="2" charset="-122"/>
                        </a:rPr>
                        <a:t>≤</a:t>
                      </a:r>
                      <a:r>
                        <a:rPr lang="en-US" sz="1000" kern="0" spc="75">
                          <a:solidFill>
                            <a:srgbClr val="003366"/>
                          </a:solidFill>
                          <a:latin typeface="ˎ̥"/>
                          <a:ea typeface="仿宋_GB2312" panose="02010609030101010101" charset="-122"/>
                          <a:cs typeface="宋体" panose="02010600030101010101" pitchFamily="2" charset="-122"/>
                        </a:rPr>
                        <a:t>2%</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以上计</a:t>
                      </a:r>
                      <a:r>
                        <a:rPr lang="en-US" sz="1000" kern="0" spc="75">
                          <a:solidFill>
                            <a:srgbClr val="003366"/>
                          </a:solidFill>
                          <a:latin typeface="ˎ̥"/>
                          <a:ea typeface="仿宋_GB2312" panose="02010609030101010101" charset="-122"/>
                          <a:cs typeface="宋体" panose="02010600030101010101" pitchFamily="2" charset="-122"/>
                        </a:rPr>
                        <a:t>4</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分或</a:t>
                      </a:r>
                      <a:r>
                        <a:rPr lang="en-US" sz="1000" kern="0" spc="75">
                          <a:solidFill>
                            <a:srgbClr val="003366"/>
                          </a:solidFill>
                          <a:latin typeface="ˎ̥"/>
                          <a:ea typeface="仿宋_GB2312" panose="02010609030101010101" charset="-122"/>
                          <a:cs typeface="宋体" panose="02010600030101010101" pitchFamily="2" charset="-122"/>
                        </a:rPr>
                        <a:t>10</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分，若每高于</a:t>
                      </a:r>
                      <a:r>
                        <a:rPr lang="en-US" sz="1000" kern="0" spc="75">
                          <a:solidFill>
                            <a:srgbClr val="003366"/>
                          </a:solidFill>
                          <a:latin typeface="ˎ̥"/>
                          <a:ea typeface="仿宋_GB2312" panose="02010609030101010101" charset="-122"/>
                          <a:cs typeface="宋体" panose="02010600030101010101" pitchFamily="2" charset="-122"/>
                        </a:rPr>
                        <a:t>1%,</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企业扣</a:t>
                      </a:r>
                      <a:r>
                        <a:rPr lang="en-US" sz="1000" kern="0" spc="75">
                          <a:solidFill>
                            <a:srgbClr val="003366"/>
                          </a:solidFill>
                          <a:latin typeface="ˎ̥"/>
                          <a:ea typeface="仿宋_GB2312" panose="02010609030101010101" charset="-122"/>
                          <a:cs typeface="宋体" panose="02010600030101010101" pitchFamily="2" charset="-122"/>
                        </a:rPr>
                        <a:t>1</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a:t>
                      </a:r>
                      <a:r>
                        <a:rPr lang="en-US" sz="1000" kern="0" spc="75">
                          <a:solidFill>
                            <a:srgbClr val="003366"/>
                          </a:solidFill>
                          <a:latin typeface="ˎ̥"/>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单位扣</a:t>
                      </a:r>
                      <a:r>
                        <a:rPr lang="en-US" sz="1000" kern="0" spc="75">
                          <a:solidFill>
                            <a:srgbClr val="003366"/>
                          </a:solidFill>
                          <a:latin typeface="ˎ̥"/>
                          <a:ea typeface="仿宋_GB2312" panose="02010609030101010101" charset="-122"/>
                          <a:cs typeface="宋体" panose="02010600030101010101" pitchFamily="2" charset="-122"/>
                        </a:rPr>
                        <a:t>2</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a:t>
                      </a:r>
                      <a:r>
                        <a:rPr lang="en-US" sz="1000" kern="0" spc="75">
                          <a:solidFill>
                            <a:srgbClr val="003366"/>
                          </a:solidFill>
                          <a:latin typeface="ˎ̥"/>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直到扣完</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2%</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4</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10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印染混凝土木材水泥制品构件加工</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55</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7</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卫生洁具设备漏水率</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卫生洁具设备漏水率</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检查卫生洁具设备漏水件数</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检查卫生洁具设备总件数</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*100%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宋体" panose="02010600030101010101" pitchFamily="2" charset="-122"/>
                          <a:ea typeface="仿宋_GB2312" panose="02010609030101010101" charset="-122"/>
                          <a:cs typeface="宋体" panose="02010600030101010101" pitchFamily="2" charset="-122"/>
                        </a:rPr>
                        <a:t>≤</a:t>
                      </a:r>
                      <a:r>
                        <a:rPr lang="en-US" sz="1000" kern="0" spc="75">
                          <a:solidFill>
                            <a:srgbClr val="003366"/>
                          </a:solidFill>
                          <a:latin typeface="ˎ̥"/>
                          <a:ea typeface="仿宋_GB2312" panose="02010609030101010101" charset="-122"/>
                          <a:cs typeface="宋体" panose="02010600030101010101" pitchFamily="2" charset="-122"/>
                        </a:rPr>
                        <a:t>2%</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以上计</a:t>
                      </a:r>
                      <a:r>
                        <a:rPr lang="en-US" sz="1000" kern="0" spc="75">
                          <a:solidFill>
                            <a:srgbClr val="003366"/>
                          </a:solidFill>
                          <a:latin typeface="ˎ̥"/>
                          <a:ea typeface="仿宋_GB2312" panose="02010609030101010101" charset="-122"/>
                          <a:cs typeface="宋体" panose="02010600030101010101" pitchFamily="2" charset="-122"/>
                        </a:rPr>
                        <a:t>4</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分或</a:t>
                      </a:r>
                      <a:r>
                        <a:rPr lang="en-US" sz="1000" kern="0" spc="75">
                          <a:solidFill>
                            <a:srgbClr val="003366"/>
                          </a:solidFill>
                          <a:latin typeface="ˎ̥"/>
                          <a:ea typeface="仿宋_GB2312" panose="02010609030101010101" charset="-122"/>
                          <a:cs typeface="宋体" panose="02010600030101010101" pitchFamily="2" charset="-122"/>
                        </a:rPr>
                        <a:t>10</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分，若每高于</a:t>
                      </a:r>
                      <a:r>
                        <a:rPr lang="en-US" sz="1000" kern="0" spc="75">
                          <a:solidFill>
                            <a:srgbClr val="003366"/>
                          </a:solidFill>
                          <a:latin typeface="ˎ̥"/>
                          <a:ea typeface="仿宋_GB2312" panose="02010609030101010101" charset="-122"/>
                          <a:cs typeface="宋体" panose="02010600030101010101" pitchFamily="2" charset="-122"/>
                        </a:rPr>
                        <a:t>1%,</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企业扣</a:t>
                      </a:r>
                      <a:r>
                        <a:rPr lang="en-US" sz="1000" kern="0" spc="75">
                          <a:solidFill>
                            <a:srgbClr val="003366"/>
                          </a:solidFill>
                          <a:latin typeface="ˎ̥"/>
                          <a:ea typeface="仿宋_GB2312" panose="02010609030101010101" charset="-122"/>
                          <a:cs typeface="宋体" panose="02010600030101010101" pitchFamily="2" charset="-122"/>
                        </a:rPr>
                        <a:t>1</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a:t>
                      </a:r>
                      <a:r>
                        <a:rPr lang="en-US" sz="1000" kern="0" spc="75">
                          <a:solidFill>
                            <a:srgbClr val="003366"/>
                          </a:solidFill>
                          <a:latin typeface="ˎ̥"/>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单位扣</a:t>
                      </a:r>
                      <a:r>
                        <a:rPr lang="en-US" sz="1000" kern="0" spc="75">
                          <a:solidFill>
                            <a:srgbClr val="003366"/>
                          </a:solidFill>
                          <a:latin typeface="ˎ̥"/>
                          <a:ea typeface="仿宋_GB2312" panose="02010609030101010101" charset="-122"/>
                          <a:cs typeface="宋体" panose="02010600030101010101" pitchFamily="2" charset="-122"/>
                        </a:rPr>
                        <a:t>2</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a:t>
                      </a:r>
                      <a:r>
                        <a:rPr lang="en-US" sz="1000" kern="0" spc="75">
                          <a:solidFill>
                            <a:srgbClr val="003366"/>
                          </a:solidFill>
                          <a:latin typeface="ˎ̥"/>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直到扣完</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2%</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4</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10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电器玻璃器具制造陶瓷磨料制造</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50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655">
                <a:tc rowSpan="2">
                  <a:txBody>
                    <a:bodyPr/>
                    <a:lstStyle/>
                    <a:p>
                      <a:pPr algn="ctr">
                        <a:lnSpc>
                          <a:spcPts val="1500"/>
                        </a:lnSpc>
                        <a:spcAft>
                          <a:spcPts val="0"/>
                        </a:spcAft>
                      </a:pPr>
                      <a:r>
                        <a:rPr lang="en-US" sz="1000" kern="0" spc="75">
                          <a:solidFill>
                            <a:srgbClr val="003366"/>
                          </a:solidFill>
                          <a:latin typeface="仿宋_GB2312" panose="02010609030101010101" charset="-122"/>
                          <a:ea typeface="仿宋_GB2312" panose="02010609030101010101" charset="-122"/>
                          <a:cs typeface="宋体" panose="02010600030101010101" pitchFamily="2" charset="-122"/>
                        </a:rPr>
                        <a:t>8</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锅炉冷凝水回收率</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锅炉冷凝水回收率＝年蒸汽冷凝水回收量</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年蒸汽发气量</a:t>
                      </a:r>
                      <a:r>
                        <a:rPr lang="en-US" sz="1000" kern="0" spc="75">
                          <a:solidFill>
                            <a:srgbClr val="003366"/>
                          </a:solidFill>
                          <a:latin typeface="Times New Roman" panose="02020603050405020304"/>
                          <a:ea typeface="仿宋_GB2312" panose="02010609030101010101" charset="-122"/>
                          <a:cs typeface="宋体" panose="02010600030101010101" pitchFamily="2" charset="-122"/>
                        </a:rPr>
                        <a:t>*100%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en-US" sz="1000" kern="0" spc="75">
                          <a:solidFill>
                            <a:srgbClr val="003366"/>
                          </a:solidFill>
                          <a:latin typeface="宋体" panose="02010600030101010101" pitchFamily="2" charset="-122"/>
                          <a:ea typeface="仿宋_GB2312" panose="02010609030101010101" charset="-122"/>
                          <a:cs typeface="宋体" panose="02010600030101010101" pitchFamily="2" charset="-122"/>
                        </a:rPr>
                        <a:t>≥</a:t>
                      </a:r>
                      <a:r>
                        <a:rPr lang="en-US" sz="1000" kern="0" spc="75">
                          <a:solidFill>
                            <a:srgbClr val="003366"/>
                          </a:solidFill>
                          <a:latin typeface="ˎ̥"/>
                          <a:ea typeface="仿宋_GB2312" panose="02010609030101010101" charset="-122"/>
                          <a:cs typeface="宋体" panose="02010600030101010101" pitchFamily="2" charset="-122"/>
                        </a:rPr>
                        <a:t>60%</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以上计</a:t>
                      </a:r>
                      <a:r>
                        <a:rPr lang="en-US" sz="1000" kern="0" spc="75">
                          <a:solidFill>
                            <a:srgbClr val="003366"/>
                          </a:solidFill>
                          <a:latin typeface="ˎ̥"/>
                          <a:ea typeface="仿宋_GB2312" panose="02010609030101010101" charset="-122"/>
                          <a:cs typeface="宋体" panose="02010600030101010101" pitchFamily="2" charset="-122"/>
                        </a:rPr>
                        <a:t>4</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分或</a:t>
                      </a:r>
                      <a:r>
                        <a:rPr lang="en-US" sz="1000" kern="0" spc="75">
                          <a:solidFill>
                            <a:srgbClr val="003366"/>
                          </a:solidFill>
                          <a:latin typeface="ˎ̥"/>
                          <a:ea typeface="仿宋_GB2312" panose="02010609030101010101" charset="-122"/>
                          <a:cs typeface="宋体" panose="02010600030101010101" pitchFamily="2" charset="-122"/>
                        </a:rPr>
                        <a:t>10</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分，每低于</a:t>
                      </a:r>
                      <a:r>
                        <a:rPr lang="en-US" sz="1000" kern="0" spc="75">
                          <a:solidFill>
                            <a:srgbClr val="003366"/>
                          </a:solidFill>
                          <a:latin typeface="ˎ̥"/>
                          <a:ea typeface="仿宋_GB2312" panose="02010609030101010101" charset="-122"/>
                          <a:cs typeface="宋体" panose="02010600030101010101" pitchFamily="2" charset="-122"/>
                        </a:rPr>
                        <a:t>1%,</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企业扣</a:t>
                      </a:r>
                      <a:r>
                        <a:rPr lang="en-US" sz="1000" kern="0" spc="75">
                          <a:solidFill>
                            <a:srgbClr val="003366"/>
                          </a:solidFill>
                          <a:latin typeface="ˎ̥"/>
                          <a:ea typeface="仿宋_GB2312" panose="02010609030101010101" charset="-122"/>
                          <a:cs typeface="宋体" panose="02010600030101010101" pitchFamily="2" charset="-122"/>
                        </a:rPr>
                        <a:t>1</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a:t>
                      </a:r>
                      <a:r>
                        <a:rPr lang="en-US" sz="1000" kern="0" spc="75">
                          <a:solidFill>
                            <a:srgbClr val="003366"/>
                          </a:solidFill>
                          <a:latin typeface="ˎ̥"/>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单位扣</a:t>
                      </a:r>
                      <a:r>
                        <a:rPr lang="en-US" sz="1000" kern="0" spc="75">
                          <a:solidFill>
                            <a:srgbClr val="003366"/>
                          </a:solidFill>
                          <a:latin typeface="ˎ̥"/>
                          <a:ea typeface="仿宋_GB2312" panose="02010609030101010101" charset="-122"/>
                          <a:cs typeface="宋体" panose="02010600030101010101" pitchFamily="2" charset="-122"/>
                        </a:rPr>
                        <a:t>2</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分</a:t>
                      </a:r>
                      <a:r>
                        <a:rPr lang="en-US" sz="1000" kern="0" spc="75">
                          <a:solidFill>
                            <a:srgbClr val="003366"/>
                          </a:solidFill>
                          <a:latin typeface="ˎ̥"/>
                          <a:ea typeface="仿宋_GB2312" panose="02010609030101010101" charset="-122"/>
                          <a:cs typeface="宋体" panose="02010600030101010101" pitchFamily="2" charset="-122"/>
                        </a:rPr>
                        <a:t>,</a:t>
                      </a:r>
                      <a:r>
                        <a:rPr lang="zh-CN" sz="1000" kern="0" spc="75">
                          <a:solidFill>
                            <a:srgbClr val="003366"/>
                          </a:solidFill>
                          <a:latin typeface="Times New Roman" panose="02020603050405020304"/>
                          <a:ea typeface="仿宋_GB2312" panose="02010609030101010101" charset="-122"/>
                          <a:cs typeface="宋体" panose="02010600030101010101" pitchFamily="2" charset="-122"/>
                        </a:rPr>
                        <a:t>直到扣完</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60%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4</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10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电子仪器教学用品日用小百货制造</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a:solidFill>
                            <a:srgbClr val="003366"/>
                          </a:solidFill>
                          <a:latin typeface="ˎ̥"/>
                          <a:ea typeface="仿宋_GB2312" panose="02010609030101010101" charset="-122"/>
                          <a:cs typeface="宋体" panose="02010600030101010101" pitchFamily="2" charset="-122"/>
                        </a:rPr>
                        <a:t>40</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lnSpc>
                          <a:spcPts val="1500"/>
                        </a:lnSpc>
                        <a:spcAft>
                          <a:spcPts val="0"/>
                        </a:spcAft>
                      </a:pPr>
                      <a:r>
                        <a:rPr lang="zh-CN" sz="1000" kern="0" spc="75">
                          <a:solidFill>
                            <a:srgbClr val="003366"/>
                          </a:solidFill>
                          <a:latin typeface="Times New Roman" panose="02020603050405020304"/>
                          <a:ea typeface="仿宋_GB2312" panose="02010609030101010101" charset="-122"/>
                          <a:cs typeface="宋体" panose="02010600030101010101" pitchFamily="2" charset="-122"/>
                        </a:rPr>
                        <a:t>食品皮革农村产品加工社会福利</a:t>
                      </a:r>
                      <a:endParaRPr lang="zh-CN" sz="1000" kern="100" spc="75">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0" spc="75" dirty="0">
                          <a:solidFill>
                            <a:srgbClr val="003366"/>
                          </a:solidFill>
                          <a:latin typeface="ˎ̥"/>
                          <a:ea typeface="仿宋_GB2312" panose="02010609030101010101" charset="-122"/>
                          <a:cs typeface="宋体" panose="02010600030101010101" pitchFamily="2" charset="-122"/>
                        </a:rPr>
                        <a:t>30</a:t>
                      </a:r>
                      <a:endParaRPr lang="zh-CN" sz="1000" kern="100" spc="75" dirty="0">
                        <a:latin typeface="Times New Roman" panose="02020603050405020304"/>
                        <a:ea typeface="仿宋_GB2312" panose="02010609030101010101"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random/>
    <p:sndAc>
      <p:stSnd>
        <p:snd r:embed="rId2" name="suction.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841003" y="1999664"/>
          <a:ext cx="10657185" cy="3589576"/>
        </p:xfrm>
        <a:graphic>
          <a:graphicData uri="http://schemas.openxmlformats.org/drawingml/2006/table">
            <a:tbl>
              <a:tblPr/>
              <a:tblGrid>
                <a:gridCol w="576064"/>
                <a:gridCol w="2160240"/>
                <a:gridCol w="1944216"/>
                <a:gridCol w="1728192"/>
                <a:gridCol w="648072"/>
                <a:gridCol w="720080"/>
                <a:gridCol w="936104"/>
                <a:gridCol w="864096"/>
                <a:gridCol w="1080121"/>
              </a:tblGrid>
              <a:tr h="223367">
                <a:tc rowSpan="2">
                  <a:txBody>
                    <a:bodyPr/>
                    <a:lstStyle/>
                    <a:p>
                      <a:pPr algn="ctr">
                        <a:spcAft>
                          <a:spcPts val="0"/>
                        </a:spcAft>
                      </a:pPr>
                      <a:r>
                        <a:rPr lang="zh-CN" sz="1300" kern="0" spc="75" dirty="0">
                          <a:solidFill>
                            <a:srgbClr val="003366"/>
                          </a:solidFill>
                          <a:latin typeface="+mn-ea"/>
                          <a:ea typeface="+mn-ea"/>
                          <a:cs typeface="宋体" panose="02010600030101010101" pitchFamily="2" charset="-122"/>
                        </a:rPr>
                        <a:t>序号</a:t>
                      </a:r>
                      <a:endParaRPr lang="zh-CN" sz="1300" kern="100" spc="75" dirty="0">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300" kern="0" spc="75">
                          <a:solidFill>
                            <a:srgbClr val="003366"/>
                          </a:solidFill>
                          <a:latin typeface="+mn-ea"/>
                          <a:ea typeface="+mn-ea"/>
                          <a:cs typeface="宋体" panose="02010600030101010101" pitchFamily="2" charset="-122"/>
                        </a:rPr>
                        <a:t>基础管理考核内容</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300" kern="0" spc="75">
                          <a:solidFill>
                            <a:srgbClr val="003366"/>
                          </a:solidFill>
                          <a:latin typeface="+mn-ea"/>
                          <a:ea typeface="+mn-ea"/>
                          <a:cs typeface="宋体" panose="02010600030101010101" pitchFamily="2" charset="-122"/>
                        </a:rPr>
                        <a:t>考核方法</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300" kern="0" spc="75">
                          <a:solidFill>
                            <a:srgbClr val="003366"/>
                          </a:solidFill>
                          <a:latin typeface="+mn-ea"/>
                          <a:ea typeface="+mn-ea"/>
                          <a:cs typeface="宋体" panose="02010600030101010101" pitchFamily="2" charset="-122"/>
                        </a:rPr>
                        <a:t>考核标准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300" kern="0" spc="75">
                          <a:solidFill>
                            <a:srgbClr val="003366"/>
                          </a:solidFill>
                          <a:latin typeface="+mn-ea"/>
                          <a:ea typeface="+mn-ea"/>
                          <a:cs typeface="宋体" panose="02010600030101010101" pitchFamily="2" charset="-122"/>
                        </a:rPr>
                        <a:t>分数</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rowSpan="2">
                  <a:txBody>
                    <a:bodyPr/>
                    <a:lstStyle/>
                    <a:p>
                      <a:pPr algn="ctr">
                        <a:spcAft>
                          <a:spcPts val="0"/>
                        </a:spcAft>
                      </a:pPr>
                      <a:r>
                        <a:rPr lang="zh-CN" sz="1300" kern="0" spc="75">
                          <a:solidFill>
                            <a:srgbClr val="003366"/>
                          </a:solidFill>
                          <a:latin typeface="+mn-ea"/>
                          <a:ea typeface="+mn-ea"/>
                          <a:cs typeface="宋体" panose="02010600030101010101" pitchFamily="2" charset="-122"/>
                        </a:rPr>
                        <a:t>自查分数</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300" kern="0" spc="75">
                          <a:solidFill>
                            <a:srgbClr val="003366"/>
                          </a:solidFill>
                          <a:latin typeface="+mn-ea"/>
                          <a:ea typeface="+mn-ea"/>
                          <a:cs typeface="宋体" panose="02010600030101010101" pitchFamily="2" charset="-122"/>
                        </a:rPr>
                        <a:t>实得分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300" kern="0" spc="75">
                          <a:solidFill>
                            <a:srgbClr val="003366"/>
                          </a:solidFill>
                          <a:latin typeface="+mn-ea"/>
                          <a:ea typeface="+mn-ea"/>
                          <a:cs typeface="宋体" panose="02010600030101010101" pitchFamily="2" charset="-122"/>
                        </a:rPr>
                        <a:t>备 注</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734">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spcAft>
                          <a:spcPts val="0"/>
                        </a:spcAft>
                      </a:pPr>
                      <a:r>
                        <a:rPr lang="zh-CN" sz="1300" kern="0" spc="75" dirty="0">
                          <a:solidFill>
                            <a:srgbClr val="003366"/>
                          </a:solidFill>
                          <a:latin typeface="+mn-ea"/>
                          <a:ea typeface="+mn-ea"/>
                          <a:cs typeface="宋体" panose="02010600030101010101" pitchFamily="2" charset="-122"/>
                        </a:rPr>
                        <a:t>企业</a:t>
                      </a:r>
                      <a:endParaRPr lang="zh-CN" sz="1300" kern="100" spc="75" dirty="0">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dirty="0">
                          <a:solidFill>
                            <a:srgbClr val="003366"/>
                          </a:solidFill>
                          <a:latin typeface="+mn-ea"/>
                          <a:ea typeface="+mn-ea"/>
                          <a:cs typeface="宋体" panose="02010600030101010101" pitchFamily="2" charset="-122"/>
                        </a:rPr>
                        <a:t>单</a:t>
                      </a:r>
                      <a:r>
                        <a:rPr lang="zh-CN" sz="1300" kern="0" spc="75" dirty="0" smtClean="0">
                          <a:solidFill>
                            <a:srgbClr val="003366"/>
                          </a:solidFill>
                          <a:latin typeface="+mn-ea"/>
                          <a:ea typeface="+mn-ea"/>
                          <a:cs typeface="宋体" panose="02010600030101010101" pitchFamily="2" charset="-122"/>
                        </a:rPr>
                        <a:t>位社</a:t>
                      </a:r>
                      <a:r>
                        <a:rPr lang="zh-CN" sz="1300" kern="0" spc="75" dirty="0">
                          <a:solidFill>
                            <a:srgbClr val="003366"/>
                          </a:solidFill>
                          <a:latin typeface="+mn-ea"/>
                          <a:ea typeface="+mn-ea"/>
                          <a:cs typeface="宋体" panose="02010600030101010101" pitchFamily="2" charset="-122"/>
                        </a:rPr>
                        <a:t>区</a:t>
                      </a:r>
                      <a:endParaRPr lang="zh-CN" sz="1300" kern="100" spc="75" dirty="0">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vMerge="1">
                  <a:txBody>
                    <a:bodyPr/>
                    <a:lstStyle/>
                    <a:p>
                      <a:endParaRPr lang="zh-CN"/>
                    </a:p>
                  </a:txBody>
                  <a:tcPr/>
                </a:tc>
              </a:tr>
              <a:tr h="462439">
                <a:tc>
                  <a:txBody>
                    <a:bodyPr/>
                    <a:lstStyle/>
                    <a:p>
                      <a:pPr algn="ctr">
                        <a:spcAft>
                          <a:spcPts val="0"/>
                        </a:spcAft>
                      </a:pPr>
                      <a:r>
                        <a:rPr lang="en-US" sz="1300" kern="0" spc="75">
                          <a:solidFill>
                            <a:srgbClr val="003366"/>
                          </a:solidFill>
                          <a:latin typeface="+mn-ea"/>
                          <a:ea typeface="+mn-ea"/>
                          <a:cs typeface="宋体" panose="02010600030101010101" pitchFamily="2" charset="-122"/>
                        </a:rPr>
                        <a:t>9</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主管领导负责节水工作建立办公会议制度</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查看有关文件及会议记录</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有主要领导负责和会议记录各得</a:t>
                      </a:r>
                      <a:r>
                        <a:rPr lang="en-US" sz="1300" kern="0" spc="75">
                          <a:solidFill>
                            <a:srgbClr val="003366"/>
                          </a:solidFill>
                          <a:latin typeface="+mn-ea"/>
                          <a:ea typeface="+mn-ea"/>
                          <a:cs typeface="宋体" panose="02010600030101010101" pitchFamily="2" charset="-122"/>
                        </a:rPr>
                        <a:t>2</a:t>
                      </a:r>
                      <a:r>
                        <a:rPr lang="zh-CN" sz="1300" kern="0" spc="75">
                          <a:solidFill>
                            <a:srgbClr val="003366"/>
                          </a:solidFill>
                          <a:latin typeface="+mn-ea"/>
                          <a:ea typeface="+mn-ea"/>
                          <a:cs typeface="宋体" panose="02010600030101010101" pitchFamily="2" charset="-122"/>
                        </a:rPr>
                        <a:t>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101">
                <a:tc>
                  <a:txBody>
                    <a:bodyPr/>
                    <a:lstStyle/>
                    <a:p>
                      <a:pPr algn="ctr">
                        <a:spcAft>
                          <a:spcPts val="0"/>
                        </a:spcAft>
                      </a:pPr>
                      <a:r>
                        <a:rPr lang="en-US" sz="1300" kern="0" spc="75">
                          <a:solidFill>
                            <a:srgbClr val="003366"/>
                          </a:solidFill>
                          <a:latin typeface="+mn-ea"/>
                          <a:ea typeface="+mn-ea"/>
                          <a:cs typeface="宋体" panose="02010600030101010101" pitchFamily="2" charset="-122"/>
                        </a:rPr>
                        <a:t>10</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有节水主管部门和专职（兼职）节水管理人员</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检查企业（单位）上级主管部门文件</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符合要求得</a:t>
                      </a:r>
                      <a:r>
                        <a:rPr lang="en-US" sz="1300" kern="0" spc="75">
                          <a:solidFill>
                            <a:srgbClr val="003366"/>
                          </a:solidFill>
                          <a:latin typeface="+mn-ea"/>
                          <a:ea typeface="+mn-ea"/>
                          <a:cs typeface="宋体" panose="02010600030101010101" pitchFamily="2" charset="-122"/>
                        </a:rPr>
                        <a:t>4</a:t>
                      </a:r>
                      <a:r>
                        <a:rPr lang="zh-CN" sz="1300" kern="0" spc="75">
                          <a:solidFill>
                            <a:srgbClr val="003366"/>
                          </a:solidFill>
                          <a:latin typeface="+mn-ea"/>
                          <a:ea typeface="+mn-ea"/>
                          <a:cs typeface="宋体" panose="02010600030101010101" pitchFamily="2" charset="-122"/>
                        </a:rPr>
                        <a:t>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734">
                <a:tc>
                  <a:txBody>
                    <a:bodyPr/>
                    <a:lstStyle/>
                    <a:p>
                      <a:pPr algn="ctr">
                        <a:spcAft>
                          <a:spcPts val="0"/>
                        </a:spcAft>
                      </a:pPr>
                      <a:r>
                        <a:rPr lang="en-US" sz="1300" kern="0" spc="75">
                          <a:solidFill>
                            <a:srgbClr val="003366"/>
                          </a:solidFill>
                          <a:latin typeface="+mn-ea"/>
                          <a:ea typeface="+mn-ea"/>
                          <a:cs typeface="宋体" panose="02010600030101010101" pitchFamily="2" charset="-122"/>
                        </a:rPr>
                        <a:t>11</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有健全的节水管理网络和岗位责任制</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查阅文件、网络图和工作记录</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管理网络健全和责任明确得</a:t>
                      </a:r>
                      <a:r>
                        <a:rPr lang="en-US" sz="1300" kern="0" spc="75">
                          <a:solidFill>
                            <a:srgbClr val="003366"/>
                          </a:solidFill>
                          <a:latin typeface="+mn-ea"/>
                          <a:ea typeface="+mn-ea"/>
                          <a:cs typeface="宋体" panose="02010600030101010101" pitchFamily="2" charset="-122"/>
                        </a:rPr>
                        <a:t>4</a:t>
                      </a:r>
                      <a:r>
                        <a:rPr lang="zh-CN" sz="1300" kern="0" spc="75">
                          <a:solidFill>
                            <a:srgbClr val="003366"/>
                          </a:solidFill>
                          <a:latin typeface="+mn-ea"/>
                          <a:ea typeface="+mn-ea"/>
                          <a:cs typeface="宋体" panose="02010600030101010101" pitchFamily="2" charset="-122"/>
                        </a:rPr>
                        <a:t>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734">
                <a:tc>
                  <a:txBody>
                    <a:bodyPr/>
                    <a:lstStyle/>
                    <a:p>
                      <a:pPr algn="ctr">
                        <a:spcAft>
                          <a:spcPts val="0"/>
                        </a:spcAft>
                      </a:pPr>
                      <a:r>
                        <a:rPr lang="en-US" sz="1300" kern="0" spc="75">
                          <a:solidFill>
                            <a:srgbClr val="003366"/>
                          </a:solidFill>
                          <a:latin typeface="+mn-ea"/>
                          <a:ea typeface="+mn-ea"/>
                          <a:cs typeface="宋体" panose="02010600030101010101" pitchFamily="2" charset="-122"/>
                        </a:rPr>
                        <a:t>12</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有计划用水和节约用水的具体管理制度</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查阅有关的节水管理制度和文件</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有正式文件颁发的规定和办法各得</a:t>
                      </a:r>
                      <a:r>
                        <a:rPr lang="en-US" sz="1300" kern="0" spc="75">
                          <a:solidFill>
                            <a:srgbClr val="003366"/>
                          </a:solidFill>
                          <a:latin typeface="+mn-ea"/>
                          <a:ea typeface="+mn-ea"/>
                          <a:cs typeface="宋体" panose="02010600030101010101" pitchFamily="2" charset="-122"/>
                        </a:rPr>
                        <a:t>2</a:t>
                      </a:r>
                      <a:r>
                        <a:rPr lang="zh-CN" sz="1300" kern="0" spc="75">
                          <a:solidFill>
                            <a:srgbClr val="003366"/>
                          </a:solidFill>
                          <a:latin typeface="+mn-ea"/>
                          <a:ea typeface="+mn-ea"/>
                          <a:cs typeface="宋体" panose="02010600030101010101" pitchFamily="2" charset="-122"/>
                        </a:rPr>
                        <a:t>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467">
                <a:tc>
                  <a:txBody>
                    <a:bodyPr/>
                    <a:lstStyle/>
                    <a:p>
                      <a:pPr algn="ctr">
                        <a:spcAft>
                          <a:spcPts val="0"/>
                        </a:spcAft>
                      </a:pPr>
                      <a:r>
                        <a:rPr lang="en-US" sz="1300" kern="0" spc="75">
                          <a:solidFill>
                            <a:srgbClr val="003366"/>
                          </a:solidFill>
                          <a:latin typeface="+mn-ea"/>
                          <a:ea typeface="+mn-ea"/>
                          <a:cs typeface="宋体" panose="02010600030101010101" pitchFamily="2" charset="-122"/>
                        </a:rPr>
                        <a:t>13</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dirty="0">
                          <a:solidFill>
                            <a:srgbClr val="003366"/>
                          </a:solidFill>
                          <a:latin typeface="+mn-ea"/>
                          <a:ea typeface="+mn-ea"/>
                          <a:cs typeface="宋体" panose="02010600030101010101" pitchFamily="2" charset="-122"/>
                        </a:rPr>
                        <a:t>原始记录和统计台帐完整规范</a:t>
                      </a:r>
                      <a:r>
                        <a:rPr lang="en-US" sz="1300" kern="0" spc="75" dirty="0">
                          <a:solidFill>
                            <a:srgbClr val="003366"/>
                          </a:solidFill>
                          <a:latin typeface="+mn-ea"/>
                          <a:ea typeface="+mn-ea"/>
                          <a:cs typeface="宋体" panose="02010600030101010101" pitchFamily="2" charset="-122"/>
                        </a:rPr>
                        <a:t>;</a:t>
                      </a:r>
                      <a:r>
                        <a:rPr lang="zh-CN" sz="1300" kern="0" spc="75" dirty="0">
                          <a:solidFill>
                            <a:srgbClr val="003366"/>
                          </a:solidFill>
                          <a:latin typeface="+mn-ea"/>
                          <a:ea typeface="+mn-ea"/>
                          <a:cs typeface="宋体" panose="02010600030101010101" pitchFamily="2" charset="-122"/>
                        </a:rPr>
                        <a:t>按照要求完成统计报表并进行分析</a:t>
                      </a:r>
                      <a:endParaRPr lang="zh-CN" sz="1300" kern="100" spc="75" dirty="0">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查阅有关资料，核实有关数据</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两项符合要求得</a:t>
                      </a:r>
                      <a:r>
                        <a:rPr lang="en-US" sz="1300" kern="0" spc="75">
                          <a:solidFill>
                            <a:srgbClr val="003366"/>
                          </a:solidFill>
                          <a:latin typeface="+mn-ea"/>
                          <a:ea typeface="+mn-ea"/>
                          <a:cs typeface="宋体" panose="02010600030101010101" pitchFamily="2" charset="-122"/>
                        </a:rPr>
                        <a:t>4</a:t>
                      </a:r>
                      <a:r>
                        <a:rPr lang="zh-CN" sz="1300" kern="0" spc="75">
                          <a:solidFill>
                            <a:srgbClr val="003366"/>
                          </a:solidFill>
                          <a:latin typeface="+mn-ea"/>
                          <a:ea typeface="+mn-ea"/>
                          <a:cs typeface="宋体" panose="02010600030101010101" pitchFamily="2" charset="-122"/>
                        </a:rPr>
                        <a:t>分，一项符合要求得</a:t>
                      </a:r>
                      <a:r>
                        <a:rPr lang="en-US" sz="1300" kern="0" spc="75">
                          <a:solidFill>
                            <a:srgbClr val="003366"/>
                          </a:solidFill>
                          <a:latin typeface="+mn-ea"/>
                          <a:ea typeface="+mn-ea"/>
                          <a:cs typeface="宋体" panose="02010600030101010101" pitchFamily="2" charset="-122"/>
                        </a:rPr>
                        <a:t>2</a:t>
                      </a:r>
                      <a:r>
                        <a:rPr lang="zh-CN" sz="1300" kern="0" spc="75">
                          <a:solidFill>
                            <a:srgbClr val="003366"/>
                          </a:solidFill>
                          <a:latin typeface="+mn-ea"/>
                          <a:ea typeface="+mn-ea"/>
                          <a:cs typeface="宋体" panose="02010600030101010101" pitchFamily="2" charset="-122"/>
                        </a:rPr>
                        <a:t>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dirty="0">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dirty="0">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表格 2"/>
          <p:cNvGraphicFramePr>
            <a:graphicFrameLocks noGrp="1"/>
          </p:cNvGraphicFramePr>
          <p:nvPr/>
        </p:nvGraphicFramePr>
        <p:xfrm>
          <a:off x="841003" y="980728"/>
          <a:ext cx="8130117" cy="274320"/>
        </p:xfrm>
        <a:graphic>
          <a:graphicData uri="http://schemas.openxmlformats.org/drawingml/2006/table">
            <a:tbl>
              <a:tblPr/>
              <a:tblGrid>
                <a:gridCol w="8130117"/>
              </a:tblGrid>
              <a:tr h="204770">
                <a:tc>
                  <a:txBody>
                    <a:bodyPr/>
                    <a:lstStyle/>
                    <a:p>
                      <a:pPr algn="l">
                        <a:spcAft>
                          <a:spcPts val="0"/>
                        </a:spcAft>
                      </a:pPr>
                      <a:r>
                        <a:rPr lang="zh-CN" sz="1800" b="1" kern="0" spc="75" dirty="0">
                          <a:solidFill>
                            <a:srgbClr val="000080"/>
                          </a:solidFill>
                          <a:latin typeface="Times New Roman" panose="02020603050405020304"/>
                          <a:ea typeface="仿宋_GB2312" panose="02010609030101010101" charset="-122"/>
                          <a:cs typeface="宋体" panose="02010600030101010101" pitchFamily="2" charset="-122"/>
                        </a:rPr>
                        <a:t>附件三：</a:t>
                      </a:r>
                      <a:r>
                        <a:rPr lang="en-US" sz="1800" b="1" kern="0" spc="75" dirty="0">
                          <a:solidFill>
                            <a:srgbClr val="000080"/>
                          </a:solidFill>
                          <a:latin typeface="Times New Roman" panose="02020603050405020304"/>
                          <a:ea typeface="仿宋_GB2312" panose="02010609030101010101" charset="-122"/>
                          <a:cs typeface="宋体" panose="02010600030101010101" pitchFamily="2" charset="-122"/>
                        </a:rPr>
                        <a:t> </a:t>
                      </a:r>
                      <a:r>
                        <a:rPr lang="en-US" sz="1800" b="1" kern="0" spc="75" dirty="0" smtClean="0">
                          <a:solidFill>
                            <a:srgbClr val="000080"/>
                          </a:solidFill>
                          <a:latin typeface="Times New Roman" panose="02020603050405020304"/>
                          <a:ea typeface="仿宋_GB2312" panose="02010609030101010101" charset="-122"/>
                          <a:cs typeface="宋体" panose="02010600030101010101" pitchFamily="2" charset="-122"/>
                        </a:rPr>
                        <a:t>                     </a:t>
                      </a:r>
                      <a:r>
                        <a:rPr lang="zh-CN" sz="1800" b="1" kern="0" spc="75" dirty="0">
                          <a:solidFill>
                            <a:srgbClr val="000080"/>
                          </a:solidFill>
                          <a:latin typeface="Times New Roman" panose="02020603050405020304"/>
                          <a:ea typeface="方正小标宋简体" panose="02010601030101010101" charset="-122"/>
                          <a:cs typeface="宋体" panose="02010600030101010101" pitchFamily="2" charset="-122"/>
                        </a:rPr>
                        <a:t>节水型社区、节水型企业（单位）基础管理考核标准</a:t>
                      </a:r>
                      <a:endParaRPr lang="zh-CN" sz="1800" kern="100" spc="75" dirty="0">
                        <a:latin typeface="Times New Roman" panose="02020603050405020304"/>
                        <a:ea typeface="仿宋_GB2312" panose="02010609030101010101" charset="-122"/>
                      </a:endParaRPr>
                    </a:p>
                  </a:txBody>
                  <a:tcPr marL="0" marR="0" marT="0" marB="0" anchor="ctr">
                    <a:lnL>
                      <a:noFill/>
                    </a:lnL>
                    <a:lnR>
                      <a:noFill/>
                    </a:lnR>
                    <a:lnT>
                      <a:noFill/>
                    </a:lnT>
                    <a:lnB>
                      <a:noFill/>
                    </a:lnB>
                  </a:tcPr>
                </a:tc>
              </a:tr>
            </a:tbl>
          </a:graphicData>
        </a:graphic>
      </p:graphicFrame>
    </p:spTree>
  </p:cSld>
  <p:clrMapOvr>
    <a:masterClrMapping/>
  </p:clrMapOvr>
  <p:transition spd="slow">
    <p:random/>
    <p:sndAc>
      <p:stSnd>
        <p:snd r:embed="rId2" name="suction.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552971" y="620690"/>
          <a:ext cx="11089231" cy="5741365"/>
        </p:xfrm>
        <a:graphic>
          <a:graphicData uri="http://schemas.openxmlformats.org/drawingml/2006/table">
            <a:tbl>
              <a:tblPr/>
              <a:tblGrid>
                <a:gridCol w="487926"/>
                <a:gridCol w="2375313"/>
                <a:gridCol w="1905130"/>
                <a:gridCol w="2328738"/>
                <a:gridCol w="679757"/>
                <a:gridCol w="720080"/>
                <a:gridCol w="1356946"/>
                <a:gridCol w="518976"/>
                <a:gridCol w="716365"/>
              </a:tblGrid>
              <a:tr h="150835">
                <a:tc gridSpan="9">
                  <a:txBody>
                    <a:bodyPr/>
                    <a:lstStyle/>
                    <a:p>
                      <a:endParaRPr lang="zh-CN" alt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394982">
                <a:tc>
                  <a:txBody>
                    <a:bodyPr/>
                    <a:lstStyle/>
                    <a:p>
                      <a:pPr algn="ctr">
                        <a:spcAft>
                          <a:spcPts val="0"/>
                        </a:spcAft>
                      </a:pPr>
                      <a:r>
                        <a:rPr lang="en-US" sz="1300" kern="0" spc="75" dirty="0">
                          <a:solidFill>
                            <a:srgbClr val="003366"/>
                          </a:solidFill>
                          <a:latin typeface="+mn-ea"/>
                          <a:ea typeface="+mn-ea"/>
                          <a:cs typeface="宋体" panose="02010600030101010101" pitchFamily="2" charset="-122"/>
                        </a:rPr>
                        <a:t>14</a:t>
                      </a:r>
                      <a:endParaRPr lang="zh-CN" sz="1300" kern="100" spc="75" dirty="0">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dirty="0">
                          <a:solidFill>
                            <a:srgbClr val="003366"/>
                          </a:solidFill>
                          <a:latin typeface="+mn-ea"/>
                          <a:ea typeface="+mn-ea"/>
                          <a:cs typeface="宋体" panose="02010600030101010101" pitchFamily="2" charset="-122"/>
                        </a:rPr>
                        <a:t>用水情况清楚</a:t>
                      </a:r>
                      <a:r>
                        <a:rPr lang="en-US" sz="1300" kern="0" spc="75" dirty="0">
                          <a:solidFill>
                            <a:srgbClr val="003366"/>
                          </a:solidFill>
                          <a:latin typeface="+mn-ea"/>
                          <a:ea typeface="+mn-ea"/>
                          <a:cs typeface="宋体" panose="02010600030101010101" pitchFamily="2" charset="-122"/>
                        </a:rPr>
                        <a:t>,</a:t>
                      </a:r>
                      <a:r>
                        <a:rPr lang="zh-CN" sz="1300" kern="0" spc="75" dirty="0">
                          <a:solidFill>
                            <a:srgbClr val="003366"/>
                          </a:solidFill>
                          <a:latin typeface="+mn-ea"/>
                          <a:ea typeface="+mn-ea"/>
                          <a:cs typeface="宋体" panose="02010600030101010101" pitchFamily="2" charset="-122"/>
                        </a:rPr>
                        <a:t>定期巡回检查</a:t>
                      </a:r>
                      <a:r>
                        <a:rPr lang="en-US" sz="1300" kern="0" spc="75" dirty="0">
                          <a:solidFill>
                            <a:srgbClr val="003366"/>
                          </a:solidFill>
                          <a:latin typeface="+mn-ea"/>
                          <a:ea typeface="+mn-ea"/>
                          <a:cs typeface="宋体" panose="02010600030101010101" pitchFamily="2" charset="-122"/>
                        </a:rPr>
                        <a:t>,</a:t>
                      </a:r>
                      <a:r>
                        <a:rPr lang="zh-CN" sz="1300" kern="0" spc="75" dirty="0">
                          <a:solidFill>
                            <a:srgbClr val="003366"/>
                          </a:solidFill>
                          <a:latin typeface="+mn-ea"/>
                          <a:ea typeface="+mn-ea"/>
                          <a:cs typeface="宋体" panose="02010600030101010101" pitchFamily="2" charset="-122"/>
                        </a:rPr>
                        <a:t>问题及时解决</a:t>
                      </a:r>
                      <a:endParaRPr lang="zh-CN" sz="1300" kern="100" spc="75" dirty="0">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dirty="0">
                          <a:solidFill>
                            <a:srgbClr val="003366"/>
                          </a:solidFill>
                          <a:latin typeface="+mn-ea"/>
                          <a:ea typeface="+mn-ea"/>
                          <a:cs typeface="宋体" panose="02010600030101010101" pitchFamily="2" charset="-122"/>
                        </a:rPr>
                        <a:t>查看巡回检查记录和落实情况</a:t>
                      </a:r>
                      <a:endParaRPr lang="zh-CN" sz="1300" kern="100" spc="75" dirty="0">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dirty="0">
                          <a:solidFill>
                            <a:srgbClr val="003366"/>
                          </a:solidFill>
                          <a:latin typeface="+mn-ea"/>
                          <a:ea typeface="+mn-ea"/>
                          <a:cs typeface="宋体" panose="02010600030101010101" pitchFamily="2" charset="-122"/>
                        </a:rPr>
                        <a:t>符合要求得</a:t>
                      </a:r>
                      <a:r>
                        <a:rPr lang="en-US" sz="1300" kern="0" spc="75" dirty="0">
                          <a:solidFill>
                            <a:srgbClr val="003366"/>
                          </a:solidFill>
                          <a:latin typeface="+mn-ea"/>
                          <a:ea typeface="+mn-ea"/>
                          <a:cs typeface="宋体" panose="02010600030101010101" pitchFamily="2" charset="-122"/>
                        </a:rPr>
                        <a:t>2</a:t>
                      </a:r>
                      <a:r>
                        <a:rPr lang="zh-CN" sz="1300" kern="0" spc="75" dirty="0">
                          <a:solidFill>
                            <a:srgbClr val="003366"/>
                          </a:solidFill>
                          <a:latin typeface="+mn-ea"/>
                          <a:ea typeface="+mn-ea"/>
                          <a:cs typeface="宋体" panose="02010600030101010101" pitchFamily="2" charset="-122"/>
                        </a:rPr>
                        <a:t>分或</a:t>
                      </a:r>
                      <a:r>
                        <a:rPr lang="en-US" sz="1300" kern="0" spc="75" dirty="0">
                          <a:solidFill>
                            <a:srgbClr val="003366"/>
                          </a:solidFill>
                          <a:latin typeface="+mn-ea"/>
                          <a:ea typeface="+mn-ea"/>
                          <a:cs typeface="宋体" panose="02010600030101010101" pitchFamily="2" charset="-122"/>
                        </a:rPr>
                        <a:t>4</a:t>
                      </a:r>
                      <a:r>
                        <a:rPr lang="zh-CN" sz="1300" kern="0" spc="75" dirty="0">
                          <a:solidFill>
                            <a:srgbClr val="003366"/>
                          </a:solidFill>
                          <a:latin typeface="+mn-ea"/>
                          <a:ea typeface="+mn-ea"/>
                          <a:cs typeface="宋体" panose="02010600030101010101" pitchFamily="2" charset="-122"/>
                        </a:rPr>
                        <a:t>分</a:t>
                      </a:r>
                      <a:endParaRPr lang="zh-CN" sz="1300" kern="100" spc="75" dirty="0">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2</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dirty="0">
                          <a:solidFill>
                            <a:srgbClr val="003366"/>
                          </a:solidFill>
                          <a:latin typeface="+mn-ea"/>
                          <a:ea typeface="+mn-ea"/>
                          <a:cs typeface="宋体" panose="02010600030101010101" pitchFamily="2" charset="-122"/>
                        </a:rPr>
                        <a:t>4</a:t>
                      </a:r>
                      <a:endParaRPr lang="zh-CN" sz="1300" kern="100" spc="75" dirty="0">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dirty="0">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dirty="0">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dirty="0">
                        <a:solidFill>
                          <a:srgbClr val="003366"/>
                        </a:solidFill>
                        <a:latin typeface="+mn-ea"/>
                        <a:ea typeface="+mn-ea"/>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990">
                <a:tc>
                  <a:txBody>
                    <a:bodyPr/>
                    <a:lstStyle/>
                    <a:p>
                      <a:pPr algn="ctr">
                        <a:spcAft>
                          <a:spcPts val="0"/>
                        </a:spcAft>
                      </a:pPr>
                      <a:r>
                        <a:rPr lang="en-US" sz="1300" kern="0" spc="75">
                          <a:solidFill>
                            <a:srgbClr val="003366"/>
                          </a:solidFill>
                          <a:latin typeface="+mn-ea"/>
                          <a:ea typeface="+mn-ea"/>
                          <a:cs typeface="宋体" panose="02010600030101010101" pitchFamily="2" charset="-122"/>
                        </a:rPr>
                        <a:t>15</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按规定周期进行水平衡测试</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查阅水平衡测报告书及有关文件</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按规定测试报告书正确有整改计划各得</a:t>
                      </a:r>
                      <a:r>
                        <a:rPr lang="en-US" sz="1300" kern="0" spc="75">
                          <a:solidFill>
                            <a:srgbClr val="003366"/>
                          </a:solidFill>
                          <a:latin typeface="+mn-ea"/>
                          <a:ea typeface="+mn-ea"/>
                          <a:cs typeface="宋体" panose="02010600030101010101" pitchFamily="2" charset="-122"/>
                        </a:rPr>
                        <a:t>2</a:t>
                      </a:r>
                      <a:r>
                        <a:rPr lang="zh-CN" sz="1300" kern="0" spc="75">
                          <a:solidFill>
                            <a:srgbClr val="003366"/>
                          </a:solidFill>
                          <a:latin typeface="+mn-ea"/>
                          <a:ea typeface="+mn-ea"/>
                          <a:cs typeface="宋体" panose="02010600030101010101" pitchFamily="2" charset="-122"/>
                        </a:rPr>
                        <a:t>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820">
                <a:tc>
                  <a:txBody>
                    <a:bodyPr/>
                    <a:lstStyle/>
                    <a:p>
                      <a:pPr algn="ctr">
                        <a:spcAft>
                          <a:spcPts val="0"/>
                        </a:spcAft>
                      </a:pPr>
                      <a:r>
                        <a:rPr lang="en-US" sz="1300" kern="0" spc="75">
                          <a:solidFill>
                            <a:srgbClr val="003366"/>
                          </a:solidFill>
                          <a:latin typeface="+mn-ea"/>
                          <a:ea typeface="+mn-ea"/>
                          <a:cs typeface="宋体" panose="02010600030101010101" pitchFamily="2" charset="-122"/>
                        </a:rPr>
                        <a:t>16</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有近期完整的管网图</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查阅图纸和查看现场</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管网图完整清晰得</a:t>
                      </a:r>
                      <a:r>
                        <a:rPr lang="en-US" sz="1300" kern="0" spc="75">
                          <a:solidFill>
                            <a:srgbClr val="003366"/>
                          </a:solidFill>
                          <a:latin typeface="+mn-ea"/>
                          <a:ea typeface="+mn-ea"/>
                          <a:cs typeface="宋体" panose="02010600030101010101" pitchFamily="2" charset="-122"/>
                        </a:rPr>
                        <a:t>2</a:t>
                      </a:r>
                      <a:r>
                        <a:rPr lang="zh-CN" sz="1300" kern="0" spc="75">
                          <a:solidFill>
                            <a:srgbClr val="003366"/>
                          </a:solidFill>
                          <a:latin typeface="+mn-ea"/>
                          <a:ea typeface="+mn-ea"/>
                          <a:cs typeface="宋体" panose="02010600030101010101" pitchFamily="2" charset="-122"/>
                        </a:rPr>
                        <a:t>分或４分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2</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232">
                <a:tc>
                  <a:txBody>
                    <a:bodyPr/>
                    <a:lstStyle/>
                    <a:p>
                      <a:pPr algn="ctr">
                        <a:spcAft>
                          <a:spcPts val="0"/>
                        </a:spcAft>
                      </a:pPr>
                      <a:r>
                        <a:rPr lang="en-US" sz="1300" kern="0" spc="75">
                          <a:solidFill>
                            <a:srgbClr val="003366"/>
                          </a:solidFill>
                          <a:latin typeface="+mn-ea"/>
                          <a:ea typeface="+mn-ea"/>
                          <a:cs typeface="宋体" panose="02010600030101010101" pitchFamily="2" charset="-122"/>
                        </a:rPr>
                        <a:t>17</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实行定额管理，节奖超罚</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查看定额管理节奖超罚文件和资料</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定额管理和节奖超罚各得</a:t>
                      </a:r>
                      <a:r>
                        <a:rPr lang="en-US" sz="1300" kern="0" spc="75">
                          <a:solidFill>
                            <a:srgbClr val="003366"/>
                          </a:solidFill>
                          <a:latin typeface="+mn-ea"/>
                          <a:ea typeface="+mn-ea"/>
                          <a:cs typeface="宋体" panose="02010600030101010101" pitchFamily="2" charset="-122"/>
                        </a:rPr>
                        <a:t>2</a:t>
                      </a:r>
                      <a:r>
                        <a:rPr lang="zh-CN" sz="1300" kern="0" spc="75">
                          <a:solidFill>
                            <a:srgbClr val="003366"/>
                          </a:solidFill>
                          <a:latin typeface="+mn-ea"/>
                          <a:ea typeface="+mn-ea"/>
                          <a:cs typeface="宋体" panose="02010600030101010101" pitchFamily="2" charset="-122"/>
                        </a:rPr>
                        <a:t>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2</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2</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70">
                <a:tc>
                  <a:txBody>
                    <a:bodyPr/>
                    <a:lstStyle/>
                    <a:p>
                      <a:pPr algn="ctr">
                        <a:spcAft>
                          <a:spcPts val="0"/>
                        </a:spcAft>
                      </a:pPr>
                      <a:r>
                        <a:rPr lang="en-US" sz="1300" kern="0" spc="75">
                          <a:solidFill>
                            <a:srgbClr val="003366"/>
                          </a:solidFill>
                          <a:latin typeface="+mn-ea"/>
                          <a:ea typeface="+mn-ea"/>
                          <a:cs typeface="宋体" panose="02010600030101010101" pitchFamily="2" charset="-122"/>
                        </a:rPr>
                        <a:t>18</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制订节水十年规划</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查阅资料和文件</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有节水规划得</a:t>
                      </a:r>
                      <a:r>
                        <a:rPr lang="en-US" sz="1300" kern="0" spc="75">
                          <a:solidFill>
                            <a:srgbClr val="003366"/>
                          </a:solidFill>
                          <a:latin typeface="+mn-ea"/>
                          <a:ea typeface="+mn-ea"/>
                          <a:cs typeface="宋体" panose="02010600030101010101" pitchFamily="2" charset="-122"/>
                        </a:rPr>
                        <a:t>2</a:t>
                      </a:r>
                      <a:r>
                        <a:rPr lang="zh-CN" sz="1300" kern="0" spc="75">
                          <a:solidFill>
                            <a:srgbClr val="003366"/>
                          </a:solidFill>
                          <a:latin typeface="+mn-ea"/>
                          <a:ea typeface="+mn-ea"/>
                          <a:cs typeface="宋体" panose="02010600030101010101" pitchFamily="2" charset="-122"/>
                        </a:rPr>
                        <a:t>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2</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2</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820">
                <a:tc>
                  <a:txBody>
                    <a:bodyPr/>
                    <a:lstStyle/>
                    <a:p>
                      <a:pPr algn="ctr">
                        <a:spcAft>
                          <a:spcPts val="0"/>
                        </a:spcAft>
                      </a:pPr>
                      <a:r>
                        <a:rPr lang="en-US" sz="1300" kern="0" spc="75">
                          <a:solidFill>
                            <a:srgbClr val="003366"/>
                          </a:solidFill>
                          <a:latin typeface="+mn-ea"/>
                          <a:ea typeface="+mn-ea"/>
                          <a:cs typeface="宋体" panose="02010600030101010101" pitchFamily="2" charset="-122"/>
                        </a:rPr>
                        <a:t>19</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经常性开展节水宣传教育活动</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查看资料，职工座谈</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经常性开展宣传得</a:t>
                      </a:r>
                      <a:r>
                        <a:rPr lang="en-US" sz="1300" kern="0" spc="75">
                          <a:solidFill>
                            <a:srgbClr val="003366"/>
                          </a:solidFill>
                          <a:latin typeface="+mn-ea"/>
                          <a:ea typeface="+mn-ea"/>
                          <a:cs typeface="宋体" panose="02010600030101010101" pitchFamily="2" charset="-122"/>
                        </a:rPr>
                        <a:t>2</a:t>
                      </a:r>
                      <a:r>
                        <a:rPr lang="zh-CN" sz="1300" kern="0" spc="75">
                          <a:solidFill>
                            <a:srgbClr val="003366"/>
                          </a:solidFill>
                          <a:latin typeface="+mn-ea"/>
                          <a:ea typeface="+mn-ea"/>
                          <a:cs typeface="宋体" panose="02010600030101010101" pitchFamily="2" charset="-122"/>
                        </a:rPr>
                        <a:t>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2</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2</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401">
                <a:tc>
                  <a:txBody>
                    <a:bodyPr/>
                    <a:lstStyle/>
                    <a:p>
                      <a:pPr algn="ctr">
                        <a:spcAft>
                          <a:spcPts val="0"/>
                        </a:spcAft>
                      </a:pPr>
                      <a:r>
                        <a:rPr lang="en-US" sz="1300" kern="0" spc="75">
                          <a:solidFill>
                            <a:srgbClr val="003366"/>
                          </a:solidFill>
                          <a:latin typeface="+mn-ea"/>
                          <a:ea typeface="+mn-ea"/>
                          <a:cs typeface="宋体" panose="02010600030101010101" pitchFamily="2" charset="-122"/>
                        </a:rPr>
                        <a:t>20</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有用水计量管理制度</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查阅有关文件</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制度健全得</a:t>
                      </a:r>
                      <a:r>
                        <a:rPr lang="en-US" sz="1300" kern="0" spc="75">
                          <a:solidFill>
                            <a:srgbClr val="003366"/>
                          </a:solidFill>
                          <a:latin typeface="+mn-ea"/>
                          <a:ea typeface="+mn-ea"/>
                          <a:cs typeface="宋体" panose="02010600030101010101" pitchFamily="2" charset="-122"/>
                        </a:rPr>
                        <a:t>2</a:t>
                      </a:r>
                      <a:r>
                        <a:rPr lang="zh-CN" sz="1300" kern="0" spc="75">
                          <a:solidFill>
                            <a:srgbClr val="003366"/>
                          </a:solidFill>
                          <a:latin typeface="+mn-ea"/>
                          <a:ea typeface="+mn-ea"/>
                          <a:cs typeface="宋体" panose="02010600030101010101" pitchFamily="2" charset="-122"/>
                        </a:rPr>
                        <a:t>分或</a:t>
                      </a:r>
                      <a:r>
                        <a:rPr lang="en-US" sz="1300" kern="0" spc="75">
                          <a:solidFill>
                            <a:srgbClr val="003366"/>
                          </a:solidFill>
                          <a:latin typeface="+mn-ea"/>
                          <a:ea typeface="+mn-ea"/>
                          <a:cs typeface="宋体" panose="02010600030101010101" pitchFamily="2" charset="-122"/>
                        </a:rPr>
                        <a:t>4</a:t>
                      </a:r>
                      <a:r>
                        <a:rPr lang="zh-CN" sz="1300" kern="0" spc="75">
                          <a:solidFill>
                            <a:srgbClr val="003366"/>
                          </a:solidFill>
                          <a:latin typeface="+mn-ea"/>
                          <a:ea typeface="+mn-ea"/>
                          <a:cs typeface="宋体" panose="02010600030101010101" pitchFamily="2" charset="-122"/>
                        </a:rPr>
                        <a:t>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2</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820">
                <a:tc>
                  <a:txBody>
                    <a:bodyPr/>
                    <a:lstStyle/>
                    <a:p>
                      <a:pPr algn="ctr">
                        <a:spcAft>
                          <a:spcPts val="0"/>
                        </a:spcAft>
                      </a:pPr>
                      <a:r>
                        <a:rPr lang="en-US" sz="1300" kern="0" spc="75">
                          <a:solidFill>
                            <a:srgbClr val="003366"/>
                          </a:solidFill>
                          <a:latin typeface="+mn-ea"/>
                          <a:ea typeface="+mn-ea"/>
                          <a:cs typeface="宋体" panose="02010600030101010101" pitchFamily="2" charset="-122"/>
                        </a:rPr>
                        <a:t>21</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有完整的近期计量网络图</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查看计量网络图和资料</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有网络图无近期的扣</a:t>
                      </a:r>
                      <a:r>
                        <a:rPr lang="en-US" sz="1300" kern="0" spc="75">
                          <a:solidFill>
                            <a:srgbClr val="003366"/>
                          </a:solidFill>
                          <a:latin typeface="+mn-ea"/>
                          <a:ea typeface="+mn-ea"/>
                          <a:cs typeface="宋体" panose="02010600030101010101" pitchFamily="2" charset="-122"/>
                        </a:rPr>
                        <a:t>1</a:t>
                      </a:r>
                      <a:r>
                        <a:rPr lang="zh-CN" sz="1300" kern="0" spc="75">
                          <a:solidFill>
                            <a:srgbClr val="003366"/>
                          </a:solidFill>
                          <a:latin typeface="+mn-ea"/>
                          <a:ea typeface="+mn-ea"/>
                          <a:cs typeface="宋体" panose="02010600030101010101" pitchFamily="2" charset="-122"/>
                        </a:rPr>
                        <a:t>分或</a:t>
                      </a:r>
                      <a:r>
                        <a:rPr lang="en-US" sz="1300" kern="0" spc="75">
                          <a:solidFill>
                            <a:srgbClr val="003366"/>
                          </a:solidFill>
                          <a:latin typeface="+mn-ea"/>
                          <a:ea typeface="+mn-ea"/>
                          <a:cs typeface="宋体" panose="02010600030101010101" pitchFamily="2" charset="-122"/>
                        </a:rPr>
                        <a:t>2</a:t>
                      </a:r>
                      <a:r>
                        <a:rPr lang="zh-CN" sz="1300" kern="0" spc="75">
                          <a:solidFill>
                            <a:srgbClr val="003366"/>
                          </a:solidFill>
                          <a:latin typeface="+mn-ea"/>
                          <a:ea typeface="+mn-ea"/>
                          <a:cs typeface="宋体" panose="02010600030101010101" pitchFamily="2" charset="-122"/>
                        </a:rPr>
                        <a:t>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2</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820">
                <a:tc>
                  <a:txBody>
                    <a:bodyPr/>
                    <a:lstStyle/>
                    <a:p>
                      <a:pPr algn="ctr">
                        <a:spcAft>
                          <a:spcPts val="0"/>
                        </a:spcAft>
                      </a:pPr>
                      <a:r>
                        <a:rPr lang="en-US" sz="1300" kern="0" spc="75">
                          <a:solidFill>
                            <a:srgbClr val="003366"/>
                          </a:solidFill>
                          <a:latin typeface="+mn-ea"/>
                          <a:ea typeface="+mn-ea"/>
                          <a:cs typeface="宋体" panose="02010600030101010101" pitchFamily="2" charset="-122"/>
                        </a:rPr>
                        <a:t>22</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完成节水指标和年度节水计划</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查阅有关资料</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完成节水指标和年度计划各得</a:t>
                      </a:r>
                      <a:r>
                        <a:rPr lang="en-US" sz="1300" kern="0" spc="75">
                          <a:solidFill>
                            <a:srgbClr val="003366"/>
                          </a:solidFill>
                          <a:latin typeface="+mn-ea"/>
                          <a:ea typeface="+mn-ea"/>
                          <a:cs typeface="宋体" panose="02010600030101010101" pitchFamily="2" charset="-122"/>
                        </a:rPr>
                        <a:t>2</a:t>
                      </a:r>
                      <a:r>
                        <a:rPr lang="zh-CN" sz="1300" kern="0" spc="75">
                          <a:solidFill>
                            <a:srgbClr val="003366"/>
                          </a:solidFill>
                          <a:latin typeface="+mn-ea"/>
                          <a:ea typeface="+mn-ea"/>
                          <a:cs typeface="宋体" panose="02010600030101010101" pitchFamily="2" charset="-122"/>
                        </a:rPr>
                        <a:t>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6</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6</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820">
                <a:tc>
                  <a:txBody>
                    <a:bodyPr/>
                    <a:lstStyle/>
                    <a:p>
                      <a:pPr algn="ctr">
                        <a:spcAft>
                          <a:spcPts val="0"/>
                        </a:spcAft>
                      </a:pPr>
                      <a:r>
                        <a:rPr lang="en-US" sz="1300" kern="0" spc="75">
                          <a:solidFill>
                            <a:srgbClr val="003366"/>
                          </a:solidFill>
                          <a:latin typeface="+mn-ea"/>
                          <a:ea typeface="+mn-ea"/>
                          <a:cs typeface="宋体" panose="02010600030101010101" pitchFamily="2" charset="-122"/>
                        </a:rPr>
                        <a:t>23</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用水设备管道器具定期检修制度</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查阅有关资料文件查看现场</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有定期检修制度得</a:t>
                      </a:r>
                      <a:r>
                        <a:rPr lang="en-US" sz="1300" kern="0" spc="75">
                          <a:solidFill>
                            <a:srgbClr val="003366"/>
                          </a:solidFill>
                          <a:latin typeface="+mn-ea"/>
                          <a:ea typeface="+mn-ea"/>
                          <a:cs typeface="宋体" panose="02010600030101010101" pitchFamily="2" charset="-122"/>
                        </a:rPr>
                        <a:t>2</a:t>
                      </a:r>
                      <a:r>
                        <a:rPr lang="zh-CN" sz="1300" kern="0" spc="75">
                          <a:solidFill>
                            <a:srgbClr val="003366"/>
                          </a:solidFill>
                          <a:latin typeface="+mn-ea"/>
                          <a:ea typeface="+mn-ea"/>
                          <a:cs typeface="宋体" panose="02010600030101010101" pitchFamily="2" charset="-122"/>
                        </a:rPr>
                        <a:t>分或</a:t>
                      </a:r>
                      <a:r>
                        <a:rPr lang="en-US" sz="1300" kern="0" spc="75">
                          <a:solidFill>
                            <a:srgbClr val="003366"/>
                          </a:solidFill>
                          <a:latin typeface="+mn-ea"/>
                          <a:ea typeface="+mn-ea"/>
                          <a:cs typeface="宋体" panose="02010600030101010101" pitchFamily="2" charset="-122"/>
                        </a:rPr>
                        <a:t>4</a:t>
                      </a:r>
                      <a:r>
                        <a:rPr lang="zh-CN" sz="1300" kern="0" spc="75">
                          <a:solidFill>
                            <a:srgbClr val="003366"/>
                          </a:solidFill>
                          <a:latin typeface="+mn-ea"/>
                          <a:ea typeface="+mn-ea"/>
                          <a:cs typeface="宋体" panose="02010600030101010101" pitchFamily="2" charset="-122"/>
                        </a:rPr>
                        <a:t>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2</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112">
                <a:tc>
                  <a:txBody>
                    <a:bodyPr/>
                    <a:lstStyle/>
                    <a:p>
                      <a:pPr algn="ctr">
                        <a:spcAft>
                          <a:spcPts val="0"/>
                        </a:spcAft>
                      </a:pPr>
                      <a:r>
                        <a:rPr lang="en-US" sz="1300" kern="0" spc="75">
                          <a:solidFill>
                            <a:srgbClr val="003366"/>
                          </a:solidFill>
                          <a:latin typeface="+mn-ea"/>
                          <a:ea typeface="+mn-ea"/>
                          <a:cs typeface="宋体" panose="02010600030101010101" pitchFamily="2" charset="-122"/>
                        </a:rPr>
                        <a:t>24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已使用的节水设备管理运行正常</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dirty="0">
                          <a:solidFill>
                            <a:srgbClr val="003366"/>
                          </a:solidFill>
                          <a:latin typeface="+mn-ea"/>
                          <a:ea typeface="+mn-ea"/>
                          <a:cs typeface="宋体" panose="02010600030101010101" pitchFamily="2" charset="-122"/>
                        </a:rPr>
                        <a:t>查看现场及有关资料、制度</a:t>
                      </a:r>
                      <a:endParaRPr lang="zh-CN" sz="1300" kern="100" spc="75" dirty="0">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300" kern="0" spc="75">
                          <a:solidFill>
                            <a:srgbClr val="003366"/>
                          </a:solidFill>
                          <a:latin typeface="+mn-ea"/>
                          <a:ea typeface="+mn-ea"/>
                          <a:cs typeface="宋体" panose="02010600030101010101" pitchFamily="2" charset="-122"/>
                        </a:rPr>
                        <a:t>管理好、运行正常各得</a:t>
                      </a:r>
                      <a:r>
                        <a:rPr lang="en-US" sz="1300" kern="0" spc="75">
                          <a:solidFill>
                            <a:srgbClr val="003366"/>
                          </a:solidFill>
                          <a:latin typeface="+mn-ea"/>
                          <a:ea typeface="+mn-ea"/>
                          <a:cs typeface="宋体" panose="02010600030101010101" pitchFamily="2" charset="-122"/>
                        </a:rPr>
                        <a:t>2</a:t>
                      </a:r>
                      <a:r>
                        <a:rPr lang="zh-CN" sz="1300" kern="0" spc="75">
                          <a:solidFill>
                            <a:srgbClr val="003366"/>
                          </a:solidFill>
                          <a:latin typeface="+mn-ea"/>
                          <a:ea typeface="+mn-ea"/>
                          <a:cs typeface="宋体" panose="02010600030101010101" pitchFamily="2" charset="-122"/>
                        </a:rPr>
                        <a:t>分</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a:solidFill>
                            <a:srgbClr val="003366"/>
                          </a:solidFill>
                          <a:latin typeface="+mn-ea"/>
                          <a:ea typeface="+mn-ea"/>
                          <a:cs typeface="宋体" panose="02010600030101010101" pitchFamily="2" charset="-122"/>
                        </a:rPr>
                        <a:t>4</a:t>
                      </a:r>
                      <a:endParaRPr lang="zh-CN" sz="1300" kern="100" spc="75">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0" spc="75" dirty="0">
                          <a:solidFill>
                            <a:srgbClr val="003366"/>
                          </a:solidFill>
                          <a:latin typeface="+mn-ea"/>
                          <a:ea typeface="+mn-ea"/>
                          <a:cs typeface="宋体" panose="02010600030101010101" pitchFamily="2" charset="-122"/>
                        </a:rPr>
                        <a:t>4</a:t>
                      </a:r>
                      <a:endParaRPr lang="zh-CN" sz="1300" kern="100" spc="75" dirty="0">
                        <a:latin typeface="+mn-ea"/>
                        <a:ea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300" kern="0" spc="75" dirty="0">
                        <a:solidFill>
                          <a:srgbClr val="003366"/>
                        </a:solidFill>
                        <a:latin typeface="+mn-ea"/>
                        <a:ea typeface="+mn-ea"/>
                        <a:cs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random/>
    <p:sndAc>
      <p:stSnd>
        <p:snd r:embed="rId2" name="suction.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任意多边形 22"/>
          <p:cNvSpPr>
            <a:spLocks noChangeAspect="1"/>
          </p:cNvSpPr>
          <p:nvPr/>
        </p:nvSpPr>
        <p:spPr bwMode="auto">
          <a:xfrm>
            <a:off x="5143500" y="2686050"/>
            <a:ext cx="969963" cy="969963"/>
          </a:xfrm>
          <a:custGeom>
            <a:avLst/>
            <a:gdLst>
              <a:gd name="T0" fmla="*/ 157101 w 970530"/>
              <a:gd name="T1" fmla="*/ 238906 h 968938"/>
              <a:gd name="T2" fmla="*/ 152603 w 970530"/>
              <a:gd name="T3" fmla="*/ 237214 h 968938"/>
              <a:gd name="T4" fmla="*/ 148126 w 970530"/>
              <a:gd name="T5" fmla="*/ 229918 h 968938"/>
              <a:gd name="T6" fmla="*/ 143628 w 970530"/>
              <a:gd name="T7" fmla="*/ 228224 h 968938"/>
              <a:gd name="T8" fmla="*/ 139152 w 970530"/>
              <a:gd name="T9" fmla="*/ 220928 h 968938"/>
              <a:gd name="T10" fmla="*/ 134653 w 970530"/>
              <a:gd name="T11" fmla="*/ 219235 h 968938"/>
              <a:gd name="T12" fmla="*/ 130177 w 970530"/>
              <a:gd name="T13" fmla="*/ 211939 h 968938"/>
              <a:gd name="T14" fmla="*/ 125679 w 970530"/>
              <a:gd name="T15" fmla="*/ 210245 h 968938"/>
              <a:gd name="T16" fmla="*/ 121201 w 970530"/>
              <a:gd name="T17" fmla="*/ 202947 h 968938"/>
              <a:gd name="T18" fmla="*/ 116703 w 970530"/>
              <a:gd name="T19" fmla="*/ 201255 h 968938"/>
              <a:gd name="T20" fmla="*/ 113081 w 970530"/>
              <a:gd name="T21" fmla="*/ 195351 h 968938"/>
              <a:gd name="T22" fmla="*/ 314850 w 970530"/>
              <a:gd name="T23" fmla="*/ 21429 h 968938"/>
              <a:gd name="T24" fmla="*/ 330916 w 970530"/>
              <a:gd name="T25" fmla="*/ 39215 h 968938"/>
              <a:gd name="T26" fmla="*/ 348865 w 970530"/>
              <a:gd name="T27" fmla="*/ 57194 h 968938"/>
              <a:gd name="T28" fmla="*/ 370069 w 970530"/>
              <a:gd name="T29" fmla="*/ 67443 h 968938"/>
              <a:gd name="T30" fmla="*/ 379386 w 970530"/>
              <a:gd name="T31" fmla="*/ 76468 h 968938"/>
              <a:gd name="T32" fmla="*/ 397336 w 970530"/>
              <a:gd name="T33" fmla="*/ 94447 h 968938"/>
              <a:gd name="T34" fmla="*/ 415286 w 970530"/>
              <a:gd name="T35" fmla="*/ 112427 h 968938"/>
              <a:gd name="T36" fmla="*/ 550938 w 970530"/>
              <a:gd name="T37" fmla="*/ 10131 h 968938"/>
              <a:gd name="T38" fmla="*/ 564763 w 970530"/>
              <a:gd name="T39" fmla="*/ 32711 h 968938"/>
              <a:gd name="T40" fmla="*/ 582712 w 970530"/>
              <a:gd name="T41" fmla="*/ 50690 h 968938"/>
              <a:gd name="T42" fmla="*/ 600663 w 970530"/>
              <a:gd name="T43" fmla="*/ 68670 h 968938"/>
              <a:gd name="T44" fmla="*/ 618612 w 970530"/>
              <a:gd name="T45" fmla="*/ 86649 h 968938"/>
              <a:gd name="T46" fmla="*/ 636563 w 970530"/>
              <a:gd name="T47" fmla="*/ 104629 h 968938"/>
              <a:gd name="T48" fmla="*/ 654512 w 970530"/>
              <a:gd name="T49" fmla="*/ 122608 h 968938"/>
              <a:gd name="T50" fmla="*/ 672463 w 970530"/>
              <a:gd name="T51" fmla="*/ 140588 h 968938"/>
              <a:gd name="T52" fmla="*/ 690412 w 970530"/>
              <a:gd name="T53" fmla="*/ 158567 h 968938"/>
              <a:gd name="T54" fmla="*/ 708363 w 970530"/>
              <a:gd name="T55" fmla="*/ 176547 h 968938"/>
              <a:gd name="T56" fmla="*/ 726312 w 970530"/>
              <a:gd name="T57" fmla="*/ 194526 h 968938"/>
              <a:gd name="T58" fmla="*/ 744262 w 970530"/>
              <a:gd name="T59" fmla="*/ 212505 h 968938"/>
              <a:gd name="T60" fmla="*/ 762212 w 970530"/>
              <a:gd name="T61" fmla="*/ 230485 h 968938"/>
              <a:gd name="T62" fmla="*/ 780163 w 970530"/>
              <a:gd name="T63" fmla="*/ 248465 h 968938"/>
              <a:gd name="T64" fmla="*/ 789138 w 970530"/>
              <a:gd name="T65" fmla="*/ 265435 h 968938"/>
              <a:gd name="T66" fmla="*/ 799121 w 970530"/>
              <a:gd name="T67" fmla="*/ 275434 h 968938"/>
              <a:gd name="T68" fmla="*/ 934100 w 970530"/>
              <a:gd name="T69" fmla="*/ 562280 h 968938"/>
              <a:gd name="T70" fmla="*/ 247942 w 970530"/>
              <a:gd name="T71" fmla="*/ 778516 h 968938"/>
              <a:gd name="T72" fmla="*/ 230062 w 970530"/>
              <a:gd name="T73" fmla="*/ 760621 h 968938"/>
              <a:gd name="T74" fmla="*/ 212111 w 970530"/>
              <a:gd name="T75" fmla="*/ 742641 h 968938"/>
              <a:gd name="T76" fmla="*/ 194162 w 970530"/>
              <a:gd name="T77" fmla="*/ 724662 h 968938"/>
              <a:gd name="T78" fmla="*/ 176211 w 970530"/>
              <a:gd name="T79" fmla="*/ 706682 h 968938"/>
              <a:gd name="T80" fmla="*/ 158262 w 970530"/>
              <a:gd name="T81" fmla="*/ 688703 h 968938"/>
              <a:gd name="T82" fmla="*/ 140311 w 970530"/>
              <a:gd name="T83" fmla="*/ 670723 h 968938"/>
              <a:gd name="T84" fmla="*/ 122361 w 970530"/>
              <a:gd name="T85" fmla="*/ 652744 h 968938"/>
              <a:gd name="T86" fmla="*/ 104411 w 970530"/>
              <a:gd name="T87" fmla="*/ 634764 h 968938"/>
              <a:gd name="T88" fmla="*/ 86461 w 970530"/>
              <a:gd name="T89" fmla="*/ 616785 h 968938"/>
              <a:gd name="T90" fmla="*/ 68511 w 970530"/>
              <a:gd name="T91" fmla="*/ 598805 h 968938"/>
              <a:gd name="T92" fmla="*/ 39863 w 970530"/>
              <a:gd name="T93" fmla="*/ 483309 h 968938"/>
              <a:gd name="T94" fmla="*/ 22800 w 970530"/>
              <a:gd name="T95" fmla="*/ 290804 h 968938"/>
              <a:gd name="T96" fmla="*/ 4849 w 970530"/>
              <a:gd name="T97" fmla="*/ 272824 h 968938"/>
              <a:gd name="T98" fmla="*/ 97825 w 970530"/>
              <a:gd name="T99" fmla="*/ 181762 h 968938"/>
              <a:gd name="T100" fmla="*/ 82790 w 970530"/>
              <a:gd name="T101" fmla="*/ 168534 h 968938"/>
              <a:gd name="T102" fmla="*/ 74966 w 970530"/>
              <a:gd name="T103" fmla="*/ 10727 h 968938"/>
              <a:gd name="T104" fmla="*/ 106741 w 970530"/>
              <a:gd name="T105" fmla="*/ 51286 h 968938"/>
              <a:gd name="T106" fmla="*/ 124691 w 970530"/>
              <a:gd name="T107" fmla="*/ 69266 h 968938"/>
              <a:gd name="T108" fmla="*/ 142641 w 970530"/>
              <a:gd name="T109" fmla="*/ 87245 h 968938"/>
              <a:gd name="T110" fmla="*/ 160591 w 970530"/>
              <a:gd name="T111" fmla="*/ 105225 h 968938"/>
              <a:gd name="T112" fmla="*/ 233821 w 970530"/>
              <a:gd name="T113" fmla="*/ 0 h 9689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70530"/>
              <a:gd name="T172" fmla="*/ 0 h 968938"/>
              <a:gd name="T173" fmla="*/ 970530 w 970530"/>
              <a:gd name="T174" fmla="*/ 968938 h 9689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70530" h="968938">
                <a:moveTo>
                  <a:pt x="157193" y="238654"/>
                </a:moveTo>
                <a:lnTo>
                  <a:pt x="154926" y="240047"/>
                </a:lnTo>
                <a:lnTo>
                  <a:pt x="158049" y="240047"/>
                </a:lnTo>
                <a:lnTo>
                  <a:pt x="157193" y="238654"/>
                </a:lnTo>
                <a:close/>
                <a:moveTo>
                  <a:pt x="152692" y="236963"/>
                </a:moveTo>
                <a:lnTo>
                  <a:pt x="152692" y="240047"/>
                </a:lnTo>
                <a:lnTo>
                  <a:pt x="154587" y="240047"/>
                </a:lnTo>
                <a:lnTo>
                  <a:pt x="152692" y="236963"/>
                </a:lnTo>
                <a:close/>
                <a:moveTo>
                  <a:pt x="148213" y="229675"/>
                </a:moveTo>
                <a:lnTo>
                  <a:pt x="145947" y="231066"/>
                </a:lnTo>
                <a:lnTo>
                  <a:pt x="149068" y="231066"/>
                </a:lnTo>
                <a:lnTo>
                  <a:pt x="148213" y="229675"/>
                </a:lnTo>
                <a:close/>
                <a:moveTo>
                  <a:pt x="143712" y="227983"/>
                </a:moveTo>
                <a:lnTo>
                  <a:pt x="143712" y="231066"/>
                </a:lnTo>
                <a:lnTo>
                  <a:pt x="145606" y="231066"/>
                </a:lnTo>
                <a:lnTo>
                  <a:pt x="143712" y="227983"/>
                </a:lnTo>
                <a:close/>
                <a:moveTo>
                  <a:pt x="139233" y="220695"/>
                </a:moveTo>
                <a:lnTo>
                  <a:pt x="136967" y="222086"/>
                </a:lnTo>
                <a:lnTo>
                  <a:pt x="140088" y="222086"/>
                </a:lnTo>
                <a:lnTo>
                  <a:pt x="139233" y="220695"/>
                </a:lnTo>
                <a:close/>
                <a:moveTo>
                  <a:pt x="134732" y="219003"/>
                </a:moveTo>
                <a:lnTo>
                  <a:pt x="134732" y="222086"/>
                </a:lnTo>
                <a:lnTo>
                  <a:pt x="136626" y="222086"/>
                </a:lnTo>
                <a:lnTo>
                  <a:pt x="134732" y="219003"/>
                </a:lnTo>
                <a:close/>
                <a:moveTo>
                  <a:pt x="130253" y="211715"/>
                </a:moveTo>
                <a:lnTo>
                  <a:pt x="127987" y="213106"/>
                </a:lnTo>
                <a:lnTo>
                  <a:pt x="131108" y="213106"/>
                </a:lnTo>
                <a:lnTo>
                  <a:pt x="130253" y="211715"/>
                </a:lnTo>
                <a:close/>
                <a:moveTo>
                  <a:pt x="125752" y="210023"/>
                </a:moveTo>
                <a:lnTo>
                  <a:pt x="125752" y="213106"/>
                </a:lnTo>
                <a:lnTo>
                  <a:pt x="127646" y="213106"/>
                </a:lnTo>
                <a:lnTo>
                  <a:pt x="125752" y="210023"/>
                </a:lnTo>
                <a:close/>
                <a:moveTo>
                  <a:pt x="121272" y="202733"/>
                </a:moveTo>
                <a:lnTo>
                  <a:pt x="119005" y="204126"/>
                </a:lnTo>
                <a:lnTo>
                  <a:pt x="122128" y="204126"/>
                </a:lnTo>
                <a:lnTo>
                  <a:pt x="121272" y="202733"/>
                </a:lnTo>
                <a:close/>
                <a:moveTo>
                  <a:pt x="116771" y="201042"/>
                </a:moveTo>
                <a:lnTo>
                  <a:pt x="116771" y="204126"/>
                </a:lnTo>
                <a:lnTo>
                  <a:pt x="118666" y="204126"/>
                </a:lnTo>
                <a:lnTo>
                  <a:pt x="116771" y="201042"/>
                </a:lnTo>
                <a:close/>
                <a:moveTo>
                  <a:pt x="112292" y="193754"/>
                </a:moveTo>
                <a:lnTo>
                  <a:pt x="111919" y="193983"/>
                </a:lnTo>
                <a:lnTo>
                  <a:pt x="111919" y="195145"/>
                </a:lnTo>
                <a:lnTo>
                  <a:pt x="113147" y="195145"/>
                </a:lnTo>
                <a:lnTo>
                  <a:pt x="112292" y="193754"/>
                </a:lnTo>
                <a:close/>
                <a:moveTo>
                  <a:pt x="233958" y="0"/>
                </a:moveTo>
                <a:lnTo>
                  <a:pt x="320874" y="8930"/>
                </a:lnTo>
                <a:lnTo>
                  <a:pt x="315034" y="21406"/>
                </a:lnTo>
                <a:lnTo>
                  <a:pt x="325726" y="22505"/>
                </a:lnTo>
                <a:lnTo>
                  <a:pt x="322127" y="30193"/>
                </a:lnTo>
                <a:lnTo>
                  <a:pt x="334707" y="31486"/>
                </a:lnTo>
                <a:lnTo>
                  <a:pt x="331109" y="39174"/>
                </a:lnTo>
                <a:lnTo>
                  <a:pt x="343687" y="40466"/>
                </a:lnTo>
                <a:lnTo>
                  <a:pt x="340089" y="48154"/>
                </a:lnTo>
                <a:lnTo>
                  <a:pt x="352667" y="49446"/>
                </a:lnTo>
                <a:lnTo>
                  <a:pt x="349069" y="57134"/>
                </a:lnTo>
                <a:lnTo>
                  <a:pt x="361647" y="58426"/>
                </a:lnTo>
                <a:lnTo>
                  <a:pt x="358622" y="64889"/>
                </a:lnTo>
                <a:lnTo>
                  <a:pt x="370285" y="64889"/>
                </a:lnTo>
                <a:lnTo>
                  <a:pt x="370285" y="67372"/>
                </a:lnTo>
                <a:lnTo>
                  <a:pt x="370628" y="67407"/>
                </a:lnTo>
                <a:lnTo>
                  <a:pt x="370285" y="68140"/>
                </a:lnTo>
                <a:lnTo>
                  <a:pt x="370285" y="75429"/>
                </a:lnTo>
                <a:lnTo>
                  <a:pt x="379608" y="76387"/>
                </a:lnTo>
                <a:lnTo>
                  <a:pt x="376010" y="84075"/>
                </a:lnTo>
                <a:lnTo>
                  <a:pt x="388588" y="85367"/>
                </a:lnTo>
                <a:lnTo>
                  <a:pt x="384990" y="93055"/>
                </a:lnTo>
                <a:lnTo>
                  <a:pt x="397568" y="94347"/>
                </a:lnTo>
                <a:lnTo>
                  <a:pt x="393969" y="102035"/>
                </a:lnTo>
                <a:lnTo>
                  <a:pt x="406549" y="103328"/>
                </a:lnTo>
                <a:lnTo>
                  <a:pt x="402951" y="111015"/>
                </a:lnTo>
                <a:lnTo>
                  <a:pt x="415529" y="112308"/>
                </a:lnTo>
                <a:lnTo>
                  <a:pt x="413482" y="116681"/>
                </a:lnTo>
                <a:lnTo>
                  <a:pt x="478036" y="116681"/>
                </a:lnTo>
                <a:lnTo>
                  <a:pt x="478036" y="10120"/>
                </a:lnTo>
                <a:lnTo>
                  <a:pt x="551260" y="10120"/>
                </a:lnTo>
                <a:lnTo>
                  <a:pt x="551260" y="23695"/>
                </a:lnTo>
                <a:lnTo>
                  <a:pt x="556112" y="23695"/>
                </a:lnTo>
                <a:lnTo>
                  <a:pt x="556112" y="32676"/>
                </a:lnTo>
                <a:lnTo>
                  <a:pt x="565093" y="32676"/>
                </a:lnTo>
                <a:lnTo>
                  <a:pt x="565093" y="41656"/>
                </a:lnTo>
                <a:lnTo>
                  <a:pt x="574073" y="41656"/>
                </a:lnTo>
                <a:lnTo>
                  <a:pt x="574073" y="50636"/>
                </a:lnTo>
                <a:lnTo>
                  <a:pt x="583053" y="50636"/>
                </a:lnTo>
                <a:lnTo>
                  <a:pt x="583053" y="59616"/>
                </a:lnTo>
                <a:lnTo>
                  <a:pt x="592033" y="59616"/>
                </a:lnTo>
                <a:lnTo>
                  <a:pt x="592033" y="68597"/>
                </a:lnTo>
                <a:lnTo>
                  <a:pt x="601014" y="68597"/>
                </a:lnTo>
                <a:lnTo>
                  <a:pt x="601014" y="77577"/>
                </a:lnTo>
                <a:lnTo>
                  <a:pt x="609994" y="77577"/>
                </a:lnTo>
                <a:lnTo>
                  <a:pt x="609994" y="86557"/>
                </a:lnTo>
                <a:lnTo>
                  <a:pt x="618974" y="86557"/>
                </a:lnTo>
                <a:lnTo>
                  <a:pt x="618974" y="95537"/>
                </a:lnTo>
                <a:lnTo>
                  <a:pt x="627954" y="95537"/>
                </a:lnTo>
                <a:lnTo>
                  <a:pt x="627954" y="104518"/>
                </a:lnTo>
                <a:lnTo>
                  <a:pt x="636935" y="104518"/>
                </a:lnTo>
                <a:lnTo>
                  <a:pt x="636935" y="113498"/>
                </a:lnTo>
                <a:lnTo>
                  <a:pt x="645915" y="113498"/>
                </a:lnTo>
                <a:lnTo>
                  <a:pt x="645915" y="122478"/>
                </a:lnTo>
                <a:lnTo>
                  <a:pt x="654895" y="122478"/>
                </a:lnTo>
                <a:lnTo>
                  <a:pt x="654895" y="131458"/>
                </a:lnTo>
                <a:lnTo>
                  <a:pt x="663875" y="131458"/>
                </a:lnTo>
                <a:lnTo>
                  <a:pt x="663875" y="140439"/>
                </a:lnTo>
                <a:lnTo>
                  <a:pt x="672856" y="140439"/>
                </a:lnTo>
                <a:lnTo>
                  <a:pt x="672856" y="149419"/>
                </a:lnTo>
                <a:lnTo>
                  <a:pt x="681836" y="149419"/>
                </a:lnTo>
                <a:lnTo>
                  <a:pt x="681836" y="158399"/>
                </a:lnTo>
                <a:lnTo>
                  <a:pt x="690816" y="158399"/>
                </a:lnTo>
                <a:lnTo>
                  <a:pt x="690816" y="167379"/>
                </a:lnTo>
                <a:lnTo>
                  <a:pt x="699796" y="167379"/>
                </a:lnTo>
                <a:lnTo>
                  <a:pt x="699796" y="176360"/>
                </a:lnTo>
                <a:lnTo>
                  <a:pt x="708777" y="176360"/>
                </a:lnTo>
                <a:lnTo>
                  <a:pt x="708777" y="185340"/>
                </a:lnTo>
                <a:lnTo>
                  <a:pt x="717757" y="185340"/>
                </a:lnTo>
                <a:lnTo>
                  <a:pt x="717757" y="194320"/>
                </a:lnTo>
                <a:lnTo>
                  <a:pt x="726737" y="194320"/>
                </a:lnTo>
                <a:lnTo>
                  <a:pt x="726737" y="203300"/>
                </a:lnTo>
                <a:lnTo>
                  <a:pt x="735717" y="203300"/>
                </a:lnTo>
                <a:lnTo>
                  <a:pt x="735717" y="212280"/>
                </a:lnTo>
                <a:lnTo>
                  <a:pt x="744697" y="212280"/>
                </a:lnTo>
                <a:lnTo>
                  <a:pt x="744697" y="221261"/>
                </a:lnTo>
                <a:lnTo>
                  <a:pt x="753678" y="221261"/>
                </a:lnTo>
                <a:lnTo>
                  <a:pt x="753678" y="230241"/>
                </a:lnTo>
                <a:lnTo>
                  <a:pt x="762658" y="230241"/>
                </a:lnTo>
                <a:lnTo>
                  <a:pt x="762658" y="239221"/>
                </a:lnTo>
                <a:lnTo>
                  <a:pt x="771638" y="239221"/>
                </a:lnTo>
                <a:lnTo>
                  <a:pt x="771638" y="248202"/>
                </a:lnTo>
                <a:lnTo>
                  <a:pt x="780619" y="248202"/>
                </a:lnTo>
                <a:lnTo>
                  <a:pt x="780619" y="256174"/>
                </a:lnTo>
                <a:lnTo>
                  <a:pt x="781627" y="257182"/>
                </a:lnTo>
                <a:lnTo>
                  <a:pt x="789599" y="257182"/>
                </a:lnTo>
                <a:lnTo>
                  <a:pt x="789599" y="265154"/>
                </a:lnTo>
                <a:lnTo>
                  <a:pt x="790607" y="266162"/>
                </a:lnTo>
                <a:lnTo>
                  <a:pt x="798579" y="266162"/>
                </a:lnTo>
                <a:lnTo>
                  <a:pt x="798579" y="274134"/>
                </a:lnTo>
                <a:lnTo>
                  <a:pt x="799588" y="275143"/>
                </a:lnTo>
                <a:lnTo>
                  <a:pt x="807560" y="275143"/>
                </a:lnTo>
                <a:lnTo>
                  <a:pt x="807560" y="283115"/>
                </a:lnTo>
                <a:lnTo>
                  <a:pt x="970530" y="446085"/>
                </a:lnTo>
                <a:lnTo>
                  <a:pt x="934646" y="561686"/>
                </a:lnTo>
                <a:cubicBezTo>
                  <a:pt x="847432" y="767882"/>
                  <a:pt x="662752" y="922817"/>
                  <a:pt x="438360" y="968734"/>
                </a:cubicBezTo>
                <a:lnTo>
                  <a:pt x="436340" y="968938"/>
                </a:lnTo>
                <a:lnTo>
                  <a:pt x="246591" y="779189"/>
                </a:lnTo>
                <a:lnTo>
                  <a:pt x="248087" y="777693"/>
                </a:lnTo>
                <a:lnTo>
                  <a:pt x="240094" y="768036"/>
                </a:lnTo>
                <a:lnTo>
                  <a:pt x="239176" y="768797"/>
                </a:lnTo>
                <a:lnTo>
                  <a:pt x="231114" y="759056"/>
                </a:lnTo>
                <a:lnTo>
                  <a:pt x="230196" y="759817"/>
                </a:lnTo>
                <a:lnTo>
                  <a:pt x="222134" y="750076"/>
                </a:lnTo>
                <a:lnTo>
                  <a:pt x="221216" y="750837"/>
                </a:lnTo>
                <a:lnTo>
                  <a:pt x="213153" y="741094"/>
                </a:lnTo>
                <a:lnTo>
                  <a:pt x="212235" y="741856"/>
                </a:lnTo>
                <a:lnTo>
                  <a:pt x="204173" y="732115"/>
                </a:lnTo>
                <a:lnTo>
                  <a:pt x="203255" y="732876"/>
                </a:lnTo>
                <a:lnTo>
                  <a:pt x="195193" y="723135"/>
                </a:lnTo>
                <a:lnTo>
                  <a:pt x="194275" y="723896"/>
                </a:lnTo>
                <a:lnTo>
                  <a:pt x="186213" y="714155"/>
                </a:lnTo>
                <a:lnTo>
                  <a:pt x="185295" y="714916"/>
                </a:lnTo>
                <a:lnTo>
                  <a:pt x="177232" y="705173"/>
                </a:lnTo>
                <a:lnTo>
                  <a:pt x="176314" y="705935"/>
                </a:lnTo>
                <a:lnTo>
                  <a:pt x="168252" y="696194"/>
                </a:lnTo>
                <a:lnTo>
                  <a:pt x="167334" y="696955"/>
                </a:lnTo>
                <a:lnTo>
                  <a:pt x="159272" y="687214"/>
                </a:lnTo>
                <a:lnTo>
                  <a:pt x="158354" y="687975"/>
                </a:lnTo>
                <a:lnTo>
                  <a:pt x="150292" y="678234"/>
                </a:lnTo>
                <a:lnTo>
                  <a:pt x="149374" y="678995"/>
                </a:lnTo>
                <a:lnTo>
                  <a:pt x="141311" y="669252"/>
                </a:lnTo>
                <a:lnTo>
                  <a:pt x="140393" y="670014"/>
                </a:lnTo>
                <a:lnTo>
                  <a:pt x="132331" y="660273"/>
                </a:lnTo>
                <a:lnTo>
                  <a:pt x="131413" y="661034"/>
                </a:lnTo>
                <a:lnTo>
                  <a:pt x="123351" y="651293"/>
                </a:lnTo>
                <a:lnTo>
                  <a:pt x="122433" y="652054"/>
                </a:lnTo>
                <a:lnTo>
                  <a:pt x="114371" y="642313"/>
                </a:lnTo>
                <a:lnTo>
                  <a:pt x="113453" y="643074"/>
                </a:lnTo>
                <a:lnTo>
                  <a:pt x="105390" y="633331"/>
                </a:lnTo>
                <a:lnTo>
                  <a:pt x="104472" y="634093"/>
                </a:lnTo>
                <a:lnTo>
                  <a:pt x="96410" y="624352"/>
                </a:lnTo>
                <a:lnTo>
                  <a:pt x="95492" y="625113"/>
                </a:lnTo>
                <a:lnTo>
                  <a:pt x="87430" y="615372"/>
                </a:lnTo>
                <a:lnTo>
                  <a:pt x="86512" y="616133"/>
                </a:lnTo>
                <a:lnTo>
                  <a:pt x="78450" y="606392"/>
                </a:lnTo>
                <a:lnTo>
                  <a:pt x="77532" y="607153"/>
                </a:lnTo>
                <a:lnTo>
                  <a:pt x="69469" y="597410"/>
                </a:lnTo>
                <a:lnTo>
                  <a:pt x="68551" y="598172"/>
                </a:lnTo>
                <a:lnTo>
                  <a:pt x="25688" y="546380"/>
                </a:lnTo>
                <a:lnTo>
                  <a:pt x="28430" y="541981"/>
                </a:lnTo>
                <a:lnTo>
                  <a:pt x="20836" y="532805"/>
                </a:lnTo>
                <a:cubicBezTo>
                  <a:pt x="33536" y="518914"/>
                  <a:pt x="39886" y="502245"/>
                  <a:pt x="39886" y="482798"/>
                </a:cubicBezTo>
                <a:lnTo>
                  <a:pt x="39886" y="299477"/>
                </a:lnTo>
                <a:lnTo>
                  <a:pt x="31793" y="299477"/>
                </a:lnTo>
                <a:lnTo>
                  <a:pt x="31793" y="290497"/>
                </a:lnTo>
                <a:lnTo>
                  <a:pt x="22813" y="290497"/>
                </a:lnTo>
                <a:lnTo>
                  <a:pt x="22813" y="281517"/>
                </a:lnTo>
                <a:lnTo>
                  <a:pt x="13833" y="281517"/>
                </a:lnTo>
                <a:lnTo>
                  <a:pt x="13833" y="272536"/>
                </a:lnTo>
                <a:lnTo>
                  <a:pt x="4852" y="272536"/>
                </a:lnTo>
                <a:lnTo>
                  <a:pt x="4852" y="258961"/>
                </a:lnTo>
                <a:lnTo>
                  <a:pt x="0" y="258961"/>
                </a:lnTo>
                <a:lnTo>
                  <a:pt x="0" y="181570"/>
                </a:lnTo>
                <a:lnTo>
                  <a:pt x="97882" y="181570"/>
                </a:lnTo>
                <a:lnTo>
                  <a:pt x="94332" y="175794"/>
                </a:lnTo>
                <a:lnTo>
                  <a:pt x="91819" y="177337"/>
                </a:lnTo>
                <a:lnTo>
                  <a:pt x="85351" y="166812"/>
                </a:lnTo>
                <a:lnTo>
                  <a:pt x="82838" y="168356"/>
                </a:lnTo>
                <a:cubicBezTo>
                  <a:pt x="62201" y="129859"/>
                  <a:pt x="40372" y="94339"/>
                  <a:pt x="17354" y="61795"/>
                </a:cubicBezTo>
                <a:lnTo>
                  <a:pt x="19904" y="60265"/>
                </a:lnTo>
                <a:lnTo>
                  <a:pt x="12502" y="48220"/>
                </a:lnTo>
                <a:lnTo>
                  <a:pt x="75010" y="10716"/>
                </a:lnTo>
                <a:lnTo>
                  <a:pt x="97120" y="42673"/>
                </a:lnTo>
                <a:lnTo>
                  <a:pt x="97823" y="42252"/>
                </a:lnTo>
                <a:lnTo>
                  <a:pt x="104847" y="52405"/>
                </a:lnTo>
                <a:lnTo>
                  <a:pt x="106803" y="51232"/>
                </a:lnTo>
                <a:lnTo>
                  <a:pt x="113827" y="61385"/>
                </a:lnTo>
                <a:lnTo>
                  <a:pt x="115783" y="60212"/>
                </a:lnTo>
                <a:lnTo>
                  <a:pt x="122808" y="70366"/>
                </a:lnTo>
                <a:lnTo>
                  <a:pt x="124764" y="69193"/>
                </a:lnTo>
                <a:lnTo>
                  <a:pt x="131788" y="79346"/>
                </a:lnTo>
                <a:lnTo>
                  <a:pt x="133744" y="78173"/>
                </a:lnTo>
                <a:lnTo>
                  <a:pt x="140768" y="88326"/>
                </a:lnTo>
                <a:lnTo>
                  <a:pt x="142724" y="87153"/>
                </a:lnTo>
                <a:lnTo>
                  <a:pt x="149748" y="97306"/>
                </a:lnTo>
                <a:lnTo>
                  <a:pt x="151704" y="96133"/>
                </a:lnTo>
                <a:lnTo>
                  <a:pt x="158729" y="106287"/>
                </a:lnTo>
                <a:lnTo>
                  <a:pt x="160685" y="105114"/>
                </a:lnTo>
                <a:lnTo>
                  <a:pt x="160735" y="105186"/>
                </a:lnTo>
                <a:lnTo>
                  <a:pt x="160735" y="64889"/>
                </a:lnTo>
                <a:lnTo>
                  <a:pt x="216396" y="64889"/>
                </a:lnTo>
                <a:cubicBezTo>
                  <a:pt x="222746" y="44847"/>
                  <a:pt x="228600" y="23217"/>
                  <a:pt x="233958" y="0"/>
                </a:cubicBezTo>
                <a:close/>
              </a:path>
            </a:pathLst>
          </a:custGeom>
          <a:gradFill rotWithShape="0">
            <a:gsLst>
              <a:gs pos="0">
                <a:srgbClr val="567D2B">
                  <a:alpha val="53000"/>
                </a:srgbClr>
              </a:gs>
              <a:gs pos="100000">
                <a:srgbClr val="567D2B">
                  <a:alpha val="0"/>
                </a:srgbClr>
              </a:gs>
            </a:gsLst>
            <a:lin ang="18900000"/>
          </a:gradFill>
          <a:ln w="9525">
            <a:noFill/>
            <a:round/>
          </a:ln>
        </p:spPr>
        <p:txBody>
          <a:bodyPr/>
          <a:lstStyle/>
          <a:p>
            <a:endParaRPr lang="zh-CN" altLang="en-US"/>
          </a:p>
        </p:txBody>
      </p:sp>
      <p:sp>
        <p:nvSpPr>
          <p:cNvPr id="108547" name="文本框 23"/>
          <p:cNvSpPr/>
          <p:nvPr/>
        </p:nvSpPr>
        <p:spPr bwMode="auto">
          <a:xfrm>
            <a:off x="5140325" y="2686050"/>
            <a:ext cx="590550" cy="587375"/>
          </a:xfrm>
          <a:custGeom>
            <a:avLst/>
            <a:gdLst>
              <a:gd name="T0" fmla="*/ 231705 w 591741"/>
              <a:gd name="T1" fmla="*/ 336750 h 586680"/>
              <a:gd name="T2" fmla="*/ 298246 w 591741"/>
              <a:gd name="T3" fmla="*/ 300989 h 586680"/>
              <a:gd name="T4" fmla="*/ 231705 w 591741"/>
              <a:gd name="T5" fmla="*/ 213970 h 586680"/>
              <a:gd name="T6" fmla="*/ 298246 w 591741"/>
              <a:gd name="T7" fmla="*/ 249731 h 586680"/>
              <a:gd name="T8" fmla="*/ 231705 w 591741"/>
              <a:gd name="T9" fmla="*/ 213970 h 586680"/>
              <a:gd name="T10" fmla="*/ 231705 w 591741"/>
              <a:gd name="T11" fmla="*/ 162713 h 586680"/>
              <a:gd name="T12" fmla="*/ 298246 w 591741"/>
              <a:gd name="T13" fmla="*/ 126952 h 586680"/>
              <a:gd name="T14" fmla="*/ 74859 w 591741"/>
              <a:gd name="T15" fmla="*/ 10729 h 586680"/>
              <a:gd name="T16" fmla="*/ 77829 w 591741"/>
              <a:gd name="T17" fmla="*/ 154964 h 586680"/>
              <a:gd name="T18" fmla="*/ 74859 w 591741"/>
              <a:gd name="T19" fmla="*/ 10729 h 586680"/>
              <a:gd name="T20" fmla="*/ 550150 w 591741"/>
              <a:gd name="T21" fmla="*/ 10132 h 586680"/>
              <a:gd name="T22" fmla="*/ 590550 w 591741"/>
              <a:gd name="T23" fmla="*/ 116819 h 586680"/>
              <a:gd name="T24" fmla="*/ 550150 w 591741"/>
              <a:gd name="T25" fmla="*/ 193706 h 586680"/>
              <a:gd name="T26" fmla="*/ 533218 w 591741"/>
              <a:gd name="T27" fmla="*/ 558618 h 586680"/>
              <a:gd name="T28" fmla="*/ 406968 w 591741"/>
              <a:gd name="T29" fmla="*/ 585885 h 586680"/>
              <a:gd name="T30" fmla="*/ 446774 w 591741"/>
              <a:gd name="T31" fmla="*/ 510787 h 586680"/>
              <a:gd name="T32" fmla="*/ 477074 w 591741"/>
              <a:gd name="T33" fmla="*/ 193706 h 586680"/>
              <a:gd name="T34" fmla="*/ 383204 w 591741"/>
              <a:gd name="T35" fmla="*/ 116819 h 586680"/>
              <a:gd name="T36" fmla="*/ 477074 w 591741"/>
              <a:gd name="T37" fmla="*/ 10132 h 586680"/>
              <a:gd name="T38" fmla="*/ 320228 w 591741"/>
              <a:gd name="T39" fmla="*/ 8941 h 586680"/>
              <a:gd name="T40" fmla="*/ 369540 w 591741"/>
              <a:gd name="T41" fmla="*/ 64966 h 586680"/>
              <a:gd name="T42" fmla="*/ 425980 w 591741"/>
              <a:gd name="T43" fmla="*/ 234831 h 586680"/>
              <a:gd name="T44" fmla="*/ 409344 w 591741"/>
              <a:gd name="T45" fmla="*/ 399331 h 586680"/>
              <a:gd name="T46" fmla="*/ 369540 w 591741"/>
              <a:gd name="T47" fmla="*/ 505423 h 586680"/>
              <a:gd name="T48" fmla="*/ 308940 w 591741"/>
              <a:gd name="T49" fmla="*/ 586779 h 586680"/>
              <a:gd name="T50" fmla="*/ 222793 w 591741"/>
              <a:gd name="T51" fmla="*/ 516152 h 586680"/>
              <a:gd name="T52" fmla="*/ 298246 w 591741"/>
              <a:gd name="T53" fmla="*/ 493503 h 586680"/>
              <a:gd name="T54" fmla="*/ 168135 w 591741"/>
              <a:gd name="T55" fmla="*/ 548933 h 586680"/>
              <a:gd name="T56" fmla="*/ 63571 w 591741"/>
              <a:gd name="T57" fmla="*/ 585290 h 586680"/>
              <a:gd name="T58" fmla="*/ 39806 w 591741"/>
              <a:gd name="T59" fmla="*/ 483370 h 586680"/>
              <a:gd name="T60" fmla="*/ 0 w 591741"/>
              <a:gd name="T61" fmla="*/ 259268 h 586680"/>
              <a:gd name="T62" fmla="*/ 111694 w 591741"/>
              <a:gd name="T63" fmla="*/ 181785 h 586680"/>
              <a:gd name="T64" fmla="*/ 160411 w 591741"/>
              <a:gd name="T65" fmla="*/ 420789 h 586680"/>
              <a:gd name="T66" fmla="*/ 256955 w 591741"/>
              <a:gd name="T67" fmla="*/ 398736 h 586680"/>
              <a:gd name="T68" fmla="*/ 133675 w 591741"/>
              <a:gd name="T69" fmla="*/ 336750 h 586680"/>
              <a:gd name="T70" fmla="*/ 160411 w 591741"/>
              <a:gd name="T71" fmla="*/ 64966 h 586680"/>
              <a:gd name="T72" fmla="*/ 233487 w 591741"/>
              <a:gd name="T73" fmla="*/ 0 h 586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1741"/>
              <a:gd name="T112" fmla="*/ 0 h 586680"/>
              <a:gd name="T113" fmla="*/ 591741 w 591741"/>
              <a:gd name="T114" fmla="*/ 586680 h 5866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1741" h="586680">
                <a:moveTo>
                  <a:pt x="232172" y="300633"/>
                </a:moveTo>
                <a:lnTo>
                  <a:pt x="232172" y="336352"/>
                </a:lnTo>
                <a:lnTo>
                  <a:pt x="298847" y="336352"/>
                </a:lnTo>
                <a:lnTo>
                  <a:pt x="298847" y="300633"/>
                </a:lnTo>
                <a:lnTo>
                  <a:pt x="232172" y="300633"/>
                </a:lnTo>
                <a:close/>
                <a:moveTo>
                  <a:pt x="232172" y="213717"/>
                </a:moveTo>
                <a:lnTo>
                  <a:pt x="232172" y="249436"/>
                </a:lnTo>
                <a:lnTo>
                  <a:pt x="298847" y="249436"/>
                </a:lnTo>
                <a:lnTo>
                  <a:pt x="298847" y="213717"/>
                </a:lnTo>
                <a:lnTo>
                  <a:pt x="232172" y="213717"/>
                </a:lnTo>
                <a:close/>
                <a:moveTo>
                  <a:pt x="232172" y="126802"/>
                </a:moveTo>
                <a:lnTo>
                  <a:pt x="232172" y="162520"/>
                </a:lnTo>
                <a:lnTo>
                  <a:pt x="298847" y="162520"/>
                </a:lnTo>
                <a:lnTo>
                  <a:pt x="298847" y="126802"/>
                </a:lnTo>
                <a:lnTo>
                  <a:pt x="232172" y="126802"/>
                </a:lnTo>
                <a:close/>
                <a:moveTo>
                  <a:pt x="75010" y="10716"/>
                </a:moveTo>
                <a:cubicBezTo>
                  <a:pt x="101600" y="46037"/>
                  <a:pt x="125214" y="80169"/>
                  <a:pt x="145852" y="113109"/>
                </a:cubicBezTo>
                <a:cubicBezTo>
                  <a:pt x="124024" y="126206"/>
                  <a:pt x="101402" y="140097"/>
                  <a:pt x="77986" y="154781"/>
                </a:cubicBezTo>
                <a:cubicBezTo>
                  <a:pt x="57349" y="116284"/>
                  <a:pt x="35520" y="80764"/>
                  <a:pt x="12502" y="48220"/>
                </a:cubicBezTo>
                <a:lnTo>
                  <a:pt x="75010" y="10716"/>
                </a:lnTo>
                <a:close/>
                <a:moveTo>
                  <a:pt x="478036" y="10120"/>
                </a:moveTo>
                <a:lnTo>
                  <a:pt x="551260" y="10120"/>
                </a:lnTo>
                <a:lnTo>
                  <a:pt x="551260" y="116681"/>
                </a:lnTo>
                <a:lnTo>
                  <a:pt x="591741" y="116681"/>
                </a:lnTo>
                <a:lnTo>
                  <a:pt x="591741" y="193477"/>
                </a:lnTo>
                <a:lnTo>
                  <a:pt x="551260" y="193477"/>
                </a:lnTo>
                <a:lnTo>
                  <a:pt x="551260" y="490538"/>
                </a:lnTo>
                <a:cubicBezTo>
                  <a:pt x="551260" y="520105"/>
                  <a:pt x="545604" y="542578"/>
                  <a:pt x="534293" y="557957"/>
                </a:cubicBezTo>
                <a:cubicBezTo>
                  <a:pt x="522982" y="573336"/>
                  <a:pt x="507008" y="581670"/>
                  <a:pt x="486370" y="582960"/>
                </a:cubicBezTo>
                <a:cubicBezTo>
                  <a:pt x="465733" y="584250"/>
                  <a:pt x="439539" y="584994"/>
                  <a:pt x="407789" y="585192"/>
                </a:cubicBezTo>
                <a:cubicBezTo>
                  <a:pt x="404614" y="558602"/>
                  <a:pt x="399653" y="533003"/>
                  <a:pt x="392906" y="508397"/>
                </a:cubicBezTo>
                <a:cubicBezTo>
                  <a:pt x="410766" y="509588"/>
                  <a:pt x="429022" y="510183"/>
                  <a:pt x="447675" y="510183"/>
                </a:cubicBezTo>
                <a:cubicBezTo>
                  <a:pt x="467916" y="510183"/>
                  <a:pt x="478036" y="499269"/>
                  <a:pt x="478036" y="477441"/>
                </a:cubicBezTo>
                <a:lnTo>
                  <a:pt x="478036" y="193477"/>
                </a:lnTo>
                <a:lnTo>
                  <a:pt x="383977" y="193477"/>
                </a:lnTo>
                <a:lnTo>
                  <a:pt x="383977" y="116681"/>
                </a:lnTo>
                <a:lnTo>
                  <a:pt x="478036" y="116681"/>
                </a:lnTo>
                <a:lnTo>
                  <a:pt x="478036" y="10120"/>
                </a:lnTo>
                <a:close/>
                <a:moveTo>
                  <a:pt x="233958" y="0"/>
                </a:moveTo>
                <a:lnTo>
                  <a:pt x="320874" y="8930"/>
                </a:lnTo>
                <a:cubicBezTo>
                  <a:pt x="312539" y="27384"/>
                  <a:pt x="303808" y="46037"/>
                  <a:pt x="294680" y="64889"/>
                </a:cubicBezTo>
                <a:lnTo>
                  <a:pt x="370285" y="64889"/>
                </a:lnTo>
                <a:lnTo>
                  <a:pt x="370285" y="255091"/>
                </a:lnTo>
                <a:lnTo>
                  <a:pt x="426839" y="234553"/>
                </a:lnTo>
                <a:cubicBezTo>
                  <a:pt x="448667" y="288925"/>
                  <a:pt x="464939" y="336153"/>
                  <a:pt x="475655" y="376237"/>
                </a:cubicBezTo>
                <a:lnTo>
                  <a:pt x="410170" y="398859"/>
                </a:lnTo>
                <a:cubicBezTo>
                  <a:pt x="398463" y="357386"/>
                  <a:pt x="385167" y="314127"/>
                  <a:pt x="370285" y="269081"/>
                </a:cubicBezTo>
                <a:lnTo>
                  <a:pt x="370285" y="504825"/>
                </a:lnTo>
                <a:cubicBezTo>
                  <a:pt x="370285" y="531614"/>
                  <a:pt x="364976" y="551755"/>
                  <a:pt x="354360" y="565249"/>
                </a:cubicBezTo>
                <a:cubicBezTo>
                  <a:pt x="343743" y="578743"/>
                  <a:pt x="328811" y="585688"/>
                  <a:pt x="309563" y="586085"/>
                </a:cubicBezTo>
                <a:cubicBezTo>
                  <a:pt x="290314" y="586482"/>
                  <a:pt x="266105" y="586680"/>
                  <a:pt x="236935" y="586680"/>
                </a:cubicBezTo>
                <a:cubicBezTo>
                  <a:pt x="233363" y="563066"/>
                  <a:pt x="228799" y="539353"/>
                  <a:pt x="223242" y="515541"/>
                </a:cubicBezTo>
                <a:cubicBezTo>
                  <a:pt x="245070" y="518319"/>
                  <a:pt x="262136" y="519708"/>
                  <a:pt x="274439" y="519708"/>
                </a:cubicBezTo>
                <a:cubicBezTo>
                  <a:pt x="290711" y="519708"/>
                  <a:pt x="298847" y="510778"/>
                  <a:pt x="298847" y="492919"/>
                </a:cubicBezTo>
                <a:lnTo>
                  <a:pt x="298847" y="439936"/>
                </a:lnTo>
                <a:cubicBezTo>
                  <a:pt x="257969" y="484188"/>
                  <a:pt x="214511" y="520303"/>
                  <a:pt x="168474" y="548283"/>
                </a:cubicBezTo>
                <a:cubicBezTo>
                  <a:pt x="162322" y="539155"/>
                  <a:pt x="155178" y="529729"/>
                  <a:pt x="147042" y="520005"/>
                </a:cubicBezTo>
                <a:cubicBezTo>
                  <a:pt x="113308" y="543421"/>
                  <a:pt x="85527" y="564952"/>
                  <a:pt x="63699" y="584597"/>
                </a:cubicBezTo>
                <a:lnTo>
                  <a:pt x="20836" y="532805"/>
                </a:lnTo>
                <a:cubicBezTo>
                  <a:pt x="33536" y="518914"/>
                  <a:pt x="39886" y="502245"/>
                  <a:pt x="39886" y="482798"/>
                </a:cubicBezTo>
                <a:lnTo>
                  <a:pt x="39886" y="258961"/>
                </a:lnTo>
                <a:lnTo>
                  <a:pt x="0" y="258961"/>
                </a:lnTo>
                <a:lnTo>
                  <a:pt x="0" y="181570"/>
                </a:lnTo>
                <a:lnTo>
                  <a:pt x="111919" y="181570"/>
                </a:lnTo>
                <a:lnTo>
                  <a:pt x="111919" y="451842"/>
                </a:lnTo>
                <a:cubicBezTo>
                  <a:pt x="117872" y="447477"/>
                  <a:pt x="134144" y="436959"/>
                  <a:pt x="160735" y="420291"/>
                </a:cubicBezTo>
                <a:cubicBezTo>
                  <a:pt x="161925" y="436563"/>
                  <a:pt x="163314" y="451842"/>
                  <a:pt x="164902" y="466130"/>
                </a:cubicBezTo>
                <a:cubicBezTo>
                  <a:pt x="197247" y="446881"/>
                  <a:pt x="228104" y="424259"/>
                  <a:pt x="257473" y="398264"/>
                </a:cubicBezTo>
                <a:lnTo>
                  <a:pt x="133945" y="398264"/>
                </a:lnTo>
                <a:lnTo>
                  <a:pt x="133945" y="336352"/>
                </a:lnTo>
                <a:lnTo>
                  <a:pt x="160735" y="336352"/>
                </a:lnTo>
                <a:lnTo>
                  <a:pt x="160735" y="64889"/>
                </a:lnTo>
                <a:lnTo>
                  <a:pt x="216396" y="64889"/>
                </a:lnTo>
                <a:cubicBezTo>
                  <a:pt x="222746" y="44847"/>
                  <a:pt x="228600" y="23217"/>
                  <a:pt x="233958" y="0"/>
                </a:cubicBezTo>
                <a:close/>
              </a:path>
            </a:pathLst>
          </a:custGeom>
          <a:solidFill>
            <a:schemeClr val="tx2"/>
          </a:solidFill>
          <a:ln w="9525">
            <a:noFill/>
            <a:round/>
          </a:ln>
        </p:spPr>
        <p:txBody>
          <a:bodyPr/>
          <a:lstStyle/>
          <a:p>
            <a:endParaRPr lang="zh-CN" altLang="en-US"/>
          </a:p>
        </p:txBody>
      </p:sp>
      <p:sp>
        <p:nvSpPr>
          <p:cNvPr id="32772" name="任意多边形 24"/>
          <p:cNvSpPr/>
          <p:nvPr/>
        </p:nvSpPr>
        <p:spPr bwMode="auto">
          <a:xfrm>
            <a:off x="4754563" y="2276475"/>
            <a:ext cx="1376362" cy="1377950"/>
          </a:xfrm>
          <a:custGeom>
            <a:avLst/>
            <a:gdLst/>
            <a:ahLst/>
            <a:cxnLst>
              <a:cxn ang="0">
                <a:pos x="766921" y="180973"/>
              </a:cxn>
              <a:cxn ang="0">
                <a:pos x="180974" y="766920"/>
              </a:cxn>
              <a:cxn ang="0">
                <a:pos x="766921" y="1352867"/>
              </a:cxn>
              <a:cxn ang="0">
                <a:pos x="1352868" y="766920"/>
              </a:cxn>
              <a:cxn ang="0">
                <a:pos x="766921" y="180973"/>
              </a:cxn>
              <a:cxn ang="0">
                <a:pos x="766922" y="0"/>
              </a:cxn>
              <a:cxn ang="0">
                <a:pos x="1533844" y="766921"/>
              </a:cxn>
              <a:cxn ang="0">
                <a:pos x="766922" y="1533842"/>
              </a:cxn>
              <a:cxn ang="0">
                <a:pos x="0" y="766921"/>
              </a:cxn>
              <a:cxn ang="0">
                <a:pos x="766922" y="0"/>
              </a:cxn>
            </a:cxnLst>
            <a:rect l="0" t="0" r="r" b="b"/>
            <a:pathLst>
              <a:path w="1533844" h="1533842">
                <a:moveTo>
                  <a:pt x="766921" y="180973"/>
                </a:moveTo>
                <a:cubicBezTo>
                  <a:pt x="443311" y="180973"/>
                  <a:pt x="180974" y="443310"/>
                  <a:pt x="180974" y="766920"/>
                </a:cubicBezTo>
                <a:cubicBezTo>
                  <a:pt x="180974" y="1090530"/>
                  <a:pt x="443311" y="1352867"/>
                  <a:pt x="766921" y="1352867"/>
                </a:cubicBezTo>
                <a:cubicBezTo>
                  <a:pt x="1090531" y="1352867"/>
                  <a:pt x="1352868" y="1090530"/>
                  <a:pt x="1352868" y="766920"/>
                </a:cubicBezTo>
                <a:cubicBezTo>
                  <a:pt x="1352868" y="443310"/>
                  <a:pt x="1090531" y="180973"/>
                  <a:pt x="766921" y="180973"/>
                </a:cubicBezTo>
                <a:close/>
                <a:moveTo>
                  <a:pt x="766922" y="0"/>
                </a:moveTo>
                <a:cubicBezTo>
                  <a:pt x="1190481" y="0"/>
                  <a:pt x="1533844" y="343362"/>
                  <a:pt x="1533844" y="766921"/>
                </a:cubicBezTo>
                <a:cubicBezTo>
                  <a:pt x="1533844" y="1190480"/>
                  <a:pt x="1190481" y="1533842"/>
                  <a:pt x="766922" y="1533842"/>
                </a:cubicBezTo>
                <a:cubicBezTo>
                  <a:pt x="343363" y="1533842"/>
                  <a:pt x="0" y="1190480"/>
                  <a:pt x="0" y="766921"/>
                </a:cubicBezTo>
                <a:cubicBezTo>
                  <a:pt x="0" y="343362"/>
                  <a:pt x="343363" y="0"/>
                  <a:pt x="766922" y="0"/>
                </a:cubicBezTo>
                <a:close/>
              </a:path>
            </a:pathLst>
          </a:custGeom>
          <a:solidFill>
            <a:srgbClr val="FFFFFF"/>
          </a:solidFill>
          <a:ln w="9525">
            <a:noFill/>
            <a:round/>
          </a:ln>
          <a:effectLst>
            <a:outerShdw dist="38100" dir="2700000" algn="ctr" rotWithShape="0">
              <a:srgbClr val="486209">
                <a:alpha val="37999"/>
              </a:srgbClr>
            </a:outerShdw>
          </a:effectLst>
        </p:spPr>
        <p:txBody>
          <a:bodyPr anchor="ctr"/>
          <a:lstStyle/>
          <a:p>
            <a:pPr>
              <a:defRPr/>
            </a:pPr>
            <a:endParaRPr lang="zh-CN" altLang="en-US"/>
          </a:p>
        </p:txBody>
      </p:sp>
      <p:sp>
        <p:nvSpPr>
          <p:cNvPr id="108549" name="椭圆 25"/>
          <p:cNvSpPr>
            <a:spLocks noChangeArrowheads="1"/>
          </p:cNvSpPr>
          <p:nvPr/>
        </p:nvSpPr>
        <p:spPr bwMode="auto">
          <a:xfrm>
            <a:off x="4835525" y="2360613"/>
            <a:ext cx="1214438" cy="1214437"/>
          </a:xfrm>
          <a:prstGeom prst="ellipse">
            <a:avLst/>
          </a:prstGeom>
          <a:noFill/>
          <a:ln w="12700">
            <a:solidFill>
              <a:srgbClr val="C5EF5E"/>
            </a:solidFill>
            <a:prstDash val="dash"/>
            <a:round/>
          </a:ln>
        </p:spPr>
        <p:txBody>
          <a:bodyPr anchor="ctr"/>
          <a:lstStyle/>
          <a:p>
            <a:pPr algn="ctr" eaLnBrk="0" hangingPunct="0"/>
            <a:endParaRPr lang="zh-CN" altLang="en-US">
              <a:solidFill>
                <a:srgbClr val="FFFFFF"/>
              </a:solidFill>
              <a:latin typeface="Times New Roman" panose="02020603050405020304" pitchFamily="18" charset="0"/>
              <a:ea typeface="幼圆" panose="02010509060101010101" pitchFamily="49" charset="-122"/>
            </a:endParaRPr>
          </a:p>
        </p:txBody>
      </p:sp>
      <p:sp>
        <p:nvSpPr>
          <p:cNvPr id="108550" name="文本框 26"/>
          <p:cNvSpPr/>
          <p:nvPr/>
        </p:nvSpPr>
        <p:spPr bwMode="auto">
          <a:xfrm>
            <a:off x="6542088" y="2676525"/>
            <a:ext cx="985837" cy="957263"/>
          </a:xfrm>
          <a:custGeom>
            <a:avLst/>
            <a:gdLst>
              <a:gd name="T0" fmla="*/ 565800 w 985397"/>
              <a:gd name="T1" fmla="*/ 3431 h 957294"/>
              <a:gd name="T2" fmla="*/ 578727 w 985397"/>
              <a:gd name="T3" fmla="*/ 12412 h 957294"/>
              <a:gd name="T4" fmla="*/ 587711 w 985397"/>
              <a:gd name="T5" fmla="*/ 30371 h 957294"/>
              <a:gd name="T6" fmla="*/ 605679 w 985397"/>
              <a:gd name="T7" fmla="*/ 39351 h 957294"/>
              <a:gd name="T8" fmla="*/ 614664 w 985397"/>
              <a:gd name="T9" fmla="*/ 57311 h 957294"/>
              <a:gd name="T10" fmla="*/ 632632 w 985397"/>
              <a:gd name="T11" fmla="*/ 66291 h 957294"/>
              <a:gd name="T12" fmla="*/ 641616 w 985397"/>
              <a:gd name="T13" fmla="*/ 84251 h 957294"/>
              <a:gd name="T14" fmla="*/ 659585 w 985397"/>
              <a:gd name="T15" fmla="*/ 93231 h 957294"/>
              <a:gd name="T16" fmla="*/ 668569 w 985397"/>
              <a:gd name="T17" fmla="*/ 111190 h 957294"/>
              <a:gd name="T18" fmla="*/ 686537 w 985397"/>
              <a:gd name="T19" fmla="*/ 120171 h 957294"/>
              <a:gd name="T20" fmla="*/ 695523 w 985397"/>
              <a:gd name="T21" fmla="*/ 138131 h 957294"/>
              <a:gd name="T22" fmla="*/ 713491 w 985397"/>
              <a:gd name="T23" fmla="*/ 147110 h 957294"/>
              <a:gd name="T24" fmla="*/ 722475 w 985397"/>
              <a:gd name="T25" fmla="*/ 165071 h 957294"/>
              <a:gd name="T26" fmla="*/ 740444 w 985397"/>
              <a:gd name="T27" fmla="*/ 174050 h 957294"/>
              <a:gd name="T28" fmla="*/ 749428 w 985397"/>
              <a:gd name="T29" fmla="*/ 192011 h 957294"/>
              <a:gd name="T30" fmla="*/ 767397 w 985397"/>
              <a:gd name="T31" fmla="*/ 200991 h 957294"/>
              <a:gd name="T32" fmla="*/ 776381 w 985397"/>
              <a:gd name="T33" fmla="*/ 218950 h 957294"/>
              <a:gd name="T34" fmla="*/ 985837 w 985397"/>
              <a:gd name="T35" fmla="*/ 418135 h 957294"/>
              <a:gd name="T36" fmla="*/ 481770 w 985397"/>
              <a:gd name="T37" fmla="*/ 957263 h 957294"/>
              <a:gd name="T38" fmla="*/ 256783 w 985397"/>
              <a:gd name="T39" fmla="*/ 726604 h 957294"/>
              <a:gd name="T40" fmla="*/ 245670 w 985397"/>
              <a:gd name="T41" fmla="*/ 720682 h 957294"/>
              <a:gd name="T42" fmla="*/ 229829 w 985397"/>
              <a:gd name="T43" fmla="*/ 699664 h 957294"/>
              <a:gd name="T44" fmla="*/ 218717 w 985397"/>
              <a:gd name="T45" fmla="*/ 693742 h 957294"/>
              <a:gd name="T46" fmla="*/ 202877 w 985397"/>
              <a:gd name="T47" fmla="*/ 672723 h 957294"/>
              <a:gd name="T48" fmla="*/ 191764 w 985397"/>
              <a:gd name="T49" fmla="*/ 666801 h 957294"/>
              <a:gd name="T50" fmla="*/ 175924 w 985397"/>
              <a:gd name="T51" fmla="*/ 645784 h 957294"/>
              <a:gd name="T52" fmla="*/ 164811 w 985397"/>
              <a:gd name="T53" fmla="*/ 639862 h 957294"/>
              <a:gd name="T54" fmla="*/ 148971 w 985397"/>
              <a:gd name="T55" fmla="*/ 618844 h 957294"/>
              <a:gd name="T56" fmla="*/ 137859 w 985397"/>
              <a:gd name="T57" fmla="*/ 612922 h 957294"/>
              <a:gd name="T58" fmla="*/ 122017 w 985397"/>
              <a:gd name="T59" fmla="*/ 591905 h 957294"/>
              <a:gd name="T60" fmla="*/ 110906 w 985397"/>
              <a:gd name="T61" fmla="*/ 585982 h 957294"/>
              <a:gd name="T62" fmla="*/ 95065 w 985397"/>
              <a:gd name="T63" fmla="*/ 564965 h 957294"/>
              <a:gd name="T64" fmla="*/ 83952 w 985397"/>
              <a:gd name="T65" fmla="*/ 559042 h 957294"/>
              <a:gd name="T66" fmla="*/ 68112 w 985397"/>
              <a:gd name="T67" fmla="*/ 538025 h 957294"/>
              <a:gd name="T68" fmla="*/ 57000 w 985397"/>
              <a:gd name="T69" fmla="*/ 532103 h 957294"/>
              <a:gd name="T70" fmla="*/ 45166 w 985397"/>
              <a:gd name="T71" fmla="*/ 518120 h 957294"/>
              <a:gd name="T72" fmla="*/ 90528 w 985397"/>
              <a:gd name="T73" fmla="*/ 311040 h 957294"/>
              <a:gd name="T74" fmla="*/ 53578 w 985397"/>
              <a:gd name="T75" fmla="*/ 141145 h 957294"/>
              <a:gd name="T76" fmla="*/ 44594 w 985397"/>
              <a:gd name="T77" fmla="*/ 123186 h 957294"/>
              <a:gd name="T78" fmla="*/ 26626 w 985397"/>
              <a:gd name="T79" fmla="*/ 114206 h 957294"/>
              <a:gd name="T80" fmla="*/ 17641 w 985397"/>
              <a:gd name="T81" fmla="*/ 101795 h 957294"/>
              <a:gd name="T82" fmla="*/ 225725 w 985397"/>
              <a:gd name="T83" fmla="*/ 26788 h 957294"/>
              <a:gd name="T84" fmla="*/ 228677 w 985397"/>
              <a:gd name="T85" fmla="*/ 39200 h 957294"/>
              <a:gd name="T86" fmla="*/ 244783 w 985397"/>
              <a:gd name="T87" fmla="*/ 48179 h 9572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5397"/>
              <a:gd name="T133" fmla="*/ 0 h 957294"/>
              <a:gd name="T134" fmla="*/ 985397 w 985397"/>
              <a:gd name="T135" fmla="*/ 957294 h 9572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5397" h="957294">
                <a:moveTo>
                  <a:pt x="244674" y="0"/>
                </a:moveTo>
                <a:lnTo>
                  <a:pt x="565547" y="0"/>
                </a:lnTo>
                <a:lnTo>
                  <a:pt x="565547" y="3431"/>
                </a:lnTo>
                <a:lnTo>
                  <a:pt x="569488" y="3431"/>
                </a:lnTo>
                <a:lnTo>
                  <a:pt x="569488" y="12412"/>
                </a:lnTo>
                <a:lnTo>
                  <a:pt x="578469" y="12412"/>
                </a:lnTo>
                <a:lnTo>
                  <a:pt x="578469" y="21392"/>
                </a:lnTo>
                <a:lnTo>
                  <a:pt x="587449" y="21392"/>
                </a:lnTo>
                <a:lnTo>
                  <a:pt x="587449" y="30372"/>
                </a:lnTo>
                <a:lnTo>
                  <a:pt x="596429" y="30372"/>
                </a:lnTo>
                <a:lnTo>
                  <a:pt x="596429" y="39352"/>
                </a:lnTo>
                <a:lnTo>
                  <a:pt x="605409" y="39352"/>
                </a:lnTo>
                <a:lnTo>
                  <a:pt x="605409" y="48333"/>
                </a:lnTo>
                <a:lnTo>
                  <a:pt x="614390" y="48333"/>
                </a:lnTo>
                <a:lnTo>
                  <a:pt x="614390" y="57313"/>
                </a:lnTo>
                <a:lnTo>
                  <a:pt x="623370" y="57313"/>
                </a:lnTo>
                <a:lnTo>
                  <a:pt x="623370" y="66293"/>
                </a:lnTo>
                <a:lnTo>
                  <a:pt x="632350" y="66293"/>
                </a:lnTo>
                <a:lnTo>
                  <a:pt x="632350" y="75273"/>
                </a:lnTo>
                <a:lnTo>
                  <a:pt x="641330" y="75273"/>
                </a:lnTo>
                <a:lnTo>
                  <a:pt x="641330" y="84254"/>
                </a:lnTo>
                <a:lnTo>
                  <a:pt x="650310" y="84254"/>
                </a:lnTo>
                <a:lnTo>
                  <a:pt x="650310" y="93234"/>
                </a:lnTo>
                <a:lnTo>
                  <a:pt x="659291" y="93234"/>
                </a:lnTo>
                <a:lnTo>
                  <a:pt x="659291" y="102214"/>
                </a:lnTo>
                <a:lnTo>
                  <a:pt x="668271" y="102214"/>
                </a:lnTo>
                <a:lnTo>
                  <a:pt x="668271" y="111194"/>
                </a:lnTo>
                <a:lnTo>
                  <a:pt x="677251" y="111194"/>
                </a:lnTo>
                <a:lnTo>
                  <a:pt x="677251" y="120175"/>
                </a:lnTo>
                <a:lnTo>
                  <a:pt x="686231" y="120175"/>
                </a:lnTo>
                <a:lnTo>
                  <a:pt x="686231" y="129155"/>
                </a:lnTo>
                <a:lnTo>
                  <a:pt x="695212" y="129155"/>
                </a:lnTo>
                <a:lnTo>
                  <a:pt x="695212" y="138135"/>
                </a:lnTo>
                <a:lnTo>
                  <a:pt x="704192" y="138135"/>
                </a:lnTo>
                <a:lnTo>
                  <a:pt x="704192" y="147115"/>
                </a:lnTo>
                <a:lnTo>
                  <a:pt x="713172" y="147115"/>
                </a:lnTo>
                <a:lnTo>
                  <a:pt x="713172" y="156096"/>
                </a:lnTo>
                <a:lnTo>
                  <a:pt x="722152" y="156096"/>
                </a:lnTo>
                <a:lnTo>
                  <a:pt x="722152" y="165076"/>
                </a:lnTo>
                <a:lnTo>
                  <a:pt x="731133" y="165076"/>
                </a:lnTo>
                <a:lnTo>
                  <a:pt x="731133" y="174056"/>
                </a:lnTo>
                <a:lnTo>
                  <a:pt x="740113" y="174056"/>
                </a:lnTo>
                <a:lnTo>
                  <a:pt x="740113" y="183036"/>
                </a:lnTo>
                <a:lnTo>
                  <a:pt x="749093" y="183036"/>
                </a:lnTo>
                <a:lnTo>
                  <a:pt x="749093" y="192017"/>
                </a:lnTo>
                <a:lnTo>
                  <a:pt x="758073" y="192017"/>
                </a:lnTo>
                <a:lnTo>
                  <a:pt x="758073" y="200997"/>
                </a:lnTo>
                <a:lnTo>
                  <a:pt x="767054" y="200997"/>
                </a:lnTo>
                <a:lnTo>
                  <a:pt x="767054" y="209977"/>
                </a:lnTo>
                <a:lnTo>
                  <a:pt x="776034" y="209977"/>
                </a:lnTo>
                <a:lnTo>
                  <a:pt x="776034" y="218957"/>
                </a:lnTo>
                <a:lnTo>
                  <a:pt x="776933" y="218957"/>
                </a:lnTo>
                <a:lnTo>
                  <a:pt x="781569" y="214321"/>
                </a:lnTo>
                <a:lnTo>
                  <a:pt x="985397" y="418149"/>
                </a:lnTo>
                <a:lnTo>
                  <a:pt x="984064" y="431375"/>
                </a:lnTo>
                <a:cubicBezTo>
                  <a:pt x="938147" y="655767"/>
                  <a:pt x="783212" y="840447"/>
                  <a:pt x="577016" y="927661"/>
                </a:cubicBezTo>
                <a:lnTo>
                  <a:pt x="481555" y="957294"/>
                </a:lnTo>
                <a:lnTo>
                  <a:pt x="260076" y="735815"/>
                </a:lnTo>
                <a:lnTo>
                  <a:pt x="261237" y="734654"/>
                </a:lnTo>
                <a:lnTo>
                  <a:pt x="256668" y="726627"/>
                </a:lnTo>
                <a:lnTo>
                  <a:pt x="254540" y="729685"/>
                </a:lnTo>
                <a:lnTo>
                  <a:pt x="247687" y="717647"/>
                </a:lnTo>
                <a:lnTo>
                  <a:pt x="245560" y="720705"/>
                </a:lnTo>
                <a:lnTo>
                  <a:pt x="238707" y="708666"/>
                </a:lnTo>
                <a:lnTo>
                  <a:pt x="236579" y="711725"/>
                </a:lnTo>
                <a:lnTo>
                  <a:pt x="229726" y="699687"/>
                </a:lnTo>
                <a:lnTo>
                  <a:pt x="227599" y="702744"/>
                </a:lnTo>
                <a:lnTo>
                  <a:pt x="220746" y="690706"/>
                </a:lnTo>
                <a:lnTo>
                  <a:pt x="218619" y="693764"/>
                </a:lnTo>
                <a:lnTo>
                  <a:pt x="211766" y="681726"/>
                </a:lnTo>
                <a:lnTo>
                  <a:pt x="209639" y="684784"/>
                </a:lnTo>
                <a:lnTo>
                  <a:pt x="202786" y="672745"/>
                </a:lnTo>
                <a:lnTo>
                  <a:pt x="200658" y="675804"/>
                </a:lnTo>
                <a:lnTo>
                  <a:pt x="193805" y="663766"/>
                </a:lnTo>
                <a:lnTo>
                  <a:pt x="191678" y="666823"/>
                </a:lnTo>
                <a:lnTo>
                  <a:pt x="184825" y="654785"/>
                </a:lnTo>
                <a:lnTo>
                  <a:pt x="182698" y="657843"/>
                </a:lnTo>
                <a:lnTo>
                  <a:pt x="175845" y="645805"/>
                </a:lnTo>
                <a:lnTo>
                  <a:pt x="173718" y="648863"/>
                </a:lnTo>
                <a:lnTo>
                  <a:pt x="166865" y="636824"/>
                </a:lnTo>
                <a:lnTo>
                  <a:pt x="164737" y="639883"/>
                </a:lnTo>
                <a:lnTo>
                  <a:pt x="157884" y="627845"/>
                </a:lnTo>
                <a:lnTo>
                  <a:pt x="155757" y="630902"/>
                </a:lnTo>
                <a:lnTo>
                  <a:pt x="148904" y="618864"/>
                </a:lnTo>
                <a:lnTo>
                  <a:pt x="146777" y="621922"/>
                </a:lnTo>
                <a:lnTo>
                  <a:pt x="139924" y="609884"/>
                </a:lnTo>
                <a:lnTo>
                  <a:pt x="137797" y="612942"/>
                </a:lnTo>
                <a:lnTo>
                  <a:pt x="130944" y="600903"/>
                </a:lnTo>
                <a:lnTo>
                  <a:pt x="128816" y="603962"/>
                </a:lnTo>
                <a:lnTo>
                  <a:pt x="121963" y="591924"/>
                </a:lnTo>
                <a:lnTo>
                  <a:pt x="119836" y="594981"/>
                </a:lnTo>
                <a:lnTo>
                  <a:pt x="112983" y="582943"/>
                </a:lnTo>
                <a:lnTo>
                  <a:pt x="110856" y="586001"/>
                </a:lnTo>
                <a:lnTo>
                  <a:pt x="104003" y="573963"/>
                </a:lnTo>
                <a:lnTo>
                  <a:pt x="101876" y="577021"/>
                </a:lnTo>
                <a:lnTo>
                  <a:pt x="95023" y="564983"/>
                </a:lnTo>
                <a:lnTo>
                  <a:pt x="92896" y="568041"/>
                </a:lnTo>
                <a:lnTo>
                  <a:pt x="86043" y="556002"/>
                </a:lnTo>
                <a:lnTo>
                  <a:pt x="83915" y="559060"/>
                </a:lnTo>
                <a:lnTo>
                  <a:pt x="77062" y="547022"/>
                </a:lnTo>
                <a:lnTo>
                  <a:pt x="74935" y="550080"/>
                </a:lnTo>
                <a:lnTo>
                  <a:pt x="68082" y="538042"/>
                </a:lnTo>
                <a:lnTo>
                  <a:pt x="65955" y="541100"/>
                </a:lnTo>
                <a:lnTo>
                  <a:pt x="59102" y="529062"/>
                </a:lnTo>
                <a:lnTo>
                  <a:pt x="56975" y="532120"/>
                </a:lnTo>
                <a:lnTo>
                  <a:pt x="50122" y="520081"/>
                </a:lnTo>
                <a:lnTo>
                  <a:pt x="47994" y="523139"/>
                </a:lnTo>
                <a:lnTo>
                  <a:pt x="45146" y="518137"/>
                </a:lnTo>
                <a:lnTo>
                  <a:pt x="44053" y="519708"/>
                </a:lnTo>
                <a:cubicBezTo>
                  <a:pt x="31353" y="494307"/>
                  <a:pt x="16669" y="468511"/>
                  <a:pt x="0" y="442317"/>
                </a:cubicBezTo>
                <a:cubicBezTo>
                  <a:pt x="37108" y="400645"/>
                  <a:pt x="67270" y="356890"/>
                  <a:pt x="90488" y="311050"/>
                </a:cubicBezTo>
                <a:cubicBezTo>
                  <a:pt x="66080" y="263425"/>
                  <a:pt x="39688" y="213717"/>
                  <a:pt x="11311" y="161925"/>
                </a:cubicBezTo>
                <a:lnTo>
                  <a:pt x="54938" y="141150"/>
                </a:lnTo>
                <a:lnTo>
                  <a:pt x="53554" y="141150"/>
                </a:lnTo>
                <a:lnTo>
                  <a:pt x="53554" y="132170"/>
                </a:lnTo>
                <a:lnTo>
                  <a:pt x="44574" y="132170"/>
                </a:lnTo>
                <a:lnTo>
                  <a:pt x="44574" y="123190"/>
                </a:lnTo>
                <a:lnTo>
                  <a:pt x="35594" y="123190"/>
                </a:lnTo>
                <a:lnTo>
                  <a:pt x="35594" y="114210"/>
                </a:lnTo>
                <a:lnTo>
                  <a:pt x="26614" y="114210"/>
                </a:lnTo>
                <a:lnTo>
                  <a:pt x="26614" y="105229"/>
                </a:lnTo>
                <a:lnTo>
                  <a:pt x="17633" y="105229"/>
                </a:lnTo>
                <a:lnTo>
                  <a:pt x="17633" y="101798"/>
                </a:lnTo>
                <a:lnTo>
                  <a:pt x="13692" y="101798"/>
                </a:lnTo>
                <a:lnTo>
                  <a:pt x="13692" y="26789"/>
                </a:lnTo>
                <a:lnTo>
                  <a:pt x="225624" y="26789"/>
                </a:lnTo>
                <a:lnTo>
                  <a:pt x="225246" y="30220"/>
                </a:lnTo>
                <a:lnTo>
                  <a:pt x="229565" y="30220"/>
                </a:lnTo>
                <a:lnTo>
                  <a:pt x="228575" y="39201"/>
                </a:lnTo>
                <a:lnTo>
                  <a:pt x="238546" y="39201"/>
                </a:lnTo>
                <a:lnTo>
                  <a:pt x="237556" y="48181"/>
                </a:lnTo>
                <a:lnTo>
                  <a:pt x="244674" y="48181"/>
                </a:lnTo>
                <a:lnTo>
                  <a:pt x="244674" y="0"/>
                </a:lnTo>
                <a:close/>
              </a:path>
            </a:pathLst>
          </a:custGeom>
          <a:gradFill rotWithShape="0">
            <a:gsLst>
              <a:gs pos="0">
                <a:srgbClr val="567D2B">
                  <a:alpha val="53000"/>
                </a:srgbClr>
              </a:gs>
              <a:gs pos="100000">
                <a:srgbClr val="567D2B">
                  <a:alpha val="0"/>
                </a:srgbClr>
              </a:gs>
            </a:gsLst>
            <a:lin ang="18900000"/>
          </a:gradFill>
          <a:ln w="9525">
            <a:noFill/>
            <a:round/>
          </a:ln>
        </p:spPr>
        <p:txBody>
          <a:bodyPr/>
          <a:lstStyle/>
          <a:p>
            <a:endParaRPr lang="zh-CN" altLang="en-US"/>
          </a:p>
        </p:txBody>
      </p:sp>
      <p:sp>
        <p:nvSpPr>
          <p:cNvPr id="108551" name="文本框 27"/>
          <p:cNvSpPr/>
          <p:nvPr/>
        </p:nvSpPr>
        <p:spPr bwMode="auto">
          <a:xfrm>
            <a:off x="6542088" y="2676525"/>
            <a:ext cx="603250" cy="566738"/>
          </a:xfrm>
          <a:custGeom>
            <a:avLst/>
            <a:gdLst>
              <a:gd name="T0" fmla="*/ 365282 w 603647"/>
              <a:gd name="T1" fmla="*/ 114180 h 567333"/>
              <a:gd name="T2" fmla="*/ 445596 w 603647"/>
              <a:gd name="T3" fmla="*/ 114180 h 567333"/>
              <a:gd name="T4" fmla="*/ 429235 w 603647"/>
              <a:gd name="T5" fmla="*/ 324105 h 567333"/>
              <a:gd name="T6" fmla="*/ 469988 w 603647"/>
              <a:gd name="T7" fmla="*/ 324105 h 567333"/>
              <a:gd name="T8" fmla="*/ 469988 w 603647"/>
              <a:gd name="T9" fmla="*/ 455531 h 567333"/>
              <a:gd name="T10" fmla="*/ 494974 w 603647"/>
              <a:gd name="T11" fmla="*/ 482292 h 567333"/>
              <a:gd name="T12" fmla="*/ 517283 w 603647"/>
              <a:gd name="T13" fmla="*/ 470100 h 567333"/>
              <a:gd name="T14" fmla="*/ 528290 w 603647"/>
              <a:gd name="T15" fmla="*/ 387736 h 567333"/>
              <a:gd name="T16" fmla="*/ 603250 w 603647"/>
              <a:gd name="T17" fmla="*/ 419255 h 567333"/>
              <a:gd name="T18" fmla="*/ 565175 w 603647"/>
              <a:gd name="T19" fmla="*/ 536260 h 567333"/>
              <a:gd name="T20" fmla="*/ 514012 w 603647"/>
              <a:gd name="T21" fmla="*/ 551871 h 567333"/>
              <a:gd name="T22" fmla="*/ 469988 w 603647"/>
              <a:gd name="T23" fmla="*/ 551871 h 567333"/>
              <a:gd name="T24" fmla="*/ 396813 w 603647"/>
              <a:gd name="T25" fmla="*/ 479913 h 567333"/>
              <a:gd name="T26" fmla="*/ 396813 w 603647"/>
              <a:gd name="T27" fmla="*/ 418957 h 567333"/>
              <a:gd name="T28" fmla="*/ 241538 w 603647"/>
              <a:gd name="T29" fmla="*/ 566738 h 567333"/>
              <a:gd name="T30" fmla="*/ 185616 w 603647"/>
              <a:gd name="T31" fmla="*/ 494780 h 567333"/>
              <a:gd name="T32" fmla="*/ 334941 w 603647"/>
              <a:gd name="T33" fmla="*/ 365139 h 567333"/>
              <a:gd name="T34" fmla="*/ 365282 w 603647"/>
              <a:gd name="T35" fmla="*/ 114180 h 567333"/>
              <a:gd name="T36" fmla="*/ 13683 w 603647"/>
              <a:gd name="T37" fmla="*/ 26761 h 567333"/>
              <a:gd name="T38" fmla="*/ 225476 w 603647"/>
              <a:gd name="T39" fmla="*/ 26761 h 567333"/>
              <a:gd name="T40" fmla="*/ 171337 w 603647"/>
              <a:gd name="T41" fmla="*/ 307453 h 567333"/>
              <a:gd name="T42" fmla="*/ 238563 w 603647"/>
              <a:gd name="T43" fmla="*/ 434122 h 567333"/>
              <a:gd name="T44" fmla="*/ 172527 w 603647"/>
              <a:gd name="T45" fmla="*/ 478129 h 567333"/>
              <a:gd name="T46" fmla="*/ 131775 w 603647"/>
              <a:gd name="T47" fmla="*/ 393088 h 567333"/>
              <a:gd name="T48" fmla="*/ 44024 w 603647"/>
              <a:gd name="T49" fmla="*/ 519163 h 567333"/>
              <a:gd name="T50" fmla="*/ 0 w 603647"/>
              <a:gd name="T51" fmla="*/ 441853 h 567333"/>
              <a:gd name="T52" fmla="*/ 90428 w 603647"/>
              <a:gd name="T53" fmla="*/ 310724 h 567333"/>
              <a:gd name="T54" fmla="*/ 11304 w 603647"/>
              <a:gd name="T55" fmla="*/ 161755 h 567333"/>
              <a:gd name="T56" fmla="*/ 73770 w 603647"/>
              <a:gd name="T57" fmla="*/ 132020 h 567333"/>
              <a:gd name="T58" fmla="*/ 125231 w 603647"/>
              <a:gd name="T59" fmla="*/ 223900 h 567333"/>
              <a:gd name="T60" fmla="*/ 147541 w 603647"/>
              <a:gd name="T61" fmla="*/ 101691 h 567333"/>
              <a:gd name="T62" fmla="*/ 13683 w 603647"/>
              <a:gd name="T63" fmla="*/ 101691 h 567333"/>
              <a:gd name="T64" fmla="*/ 13683 w 603647"/>
              <a:gd name="T65" fmla="*/ 26761 h 567333"/>
              <a:gd name="T66" fmla="*/ 244513 w 603647"/>
              <a:gd name="T67" fmla="*/ 0 h 567333"/>
              <a:gd name="T68" fmla="*/ 565175 w 603647"/>
              <a:gd name="T69" fmla="*/ 0 h 567333"/>
              <a:gd name="T70" fmla="*/ 565175 w 603647"/>
              <a:gd name="T71" fmla="*/ 362759 h 567333"/>
              <a:gd name="T72" fmla="*/ 485455 w 603647"/>
              <a:gd name="T73" fmla="*/ 362759 h 567333"/>
              <a:gd name="T74" fmla="*/ 485455 w 603647"/>
              <a:gd name="T75" fmla="*/ 77309 h 567333"/>
              <a:gd name="T76" fmla="*/ 324232 w 603647"/>
              <a:gd name="T77" fmla="*/ 77309 h 567333"/>
              <a:gd name="T78" fmla="*/ 324232 w 603647"/>
              <a:gd name="T79" fmla="*/ 366327 h 567333"/>
              <a:gd name="T80" fmla="*/ 244513 w 603647"/>
              <a:gd name="T81" fmla="*/ 366327 h 567333"/>
              <a:gd name="T82" fmla="*/ 244513 w 603647"/>
              <a:gd name="T83" fmla="*/ 0 h 5673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3647"/>
              <a:gd name="T127" fmla="*/ 0 h 567333"/>
              <a:gd name="T128" fmla="*/ 603647 w 603647"/>
              <a:gd name="T129" fmla="*/ 567333 h 5673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3647" h="567333">
                <a:moveTo>
                  <a:pt x="365522" y="114300"/>
                </a:moveTo>
                <a:lnTo>
                  <a:pt x="445889" y="114300"/>
                </a:lnTo>
                <a:cubicBezTo>
                  <a:pt x="446683" y="198636"/>
                  <a:pt x="441226" y="268684"/>
                  <a:pt x="429518" y="324445"/>
                </a:cubicBezTo>
                <a:lnTo>
                  <a:pt x="470297" y="324445"/>
                </a:lnTo>
                <a:lnTo>
                  <a:pt x="470297" y="456009"/>
                </a:lnTo>
                <a:cubicBezTo>
                  <a:pt x="470297" y="473868"/>
                  <a:pt x="478631" y="482798"/>
                  <a:pt x="495300" y="482798"/>
                </a:cubicBezTo>
                <a:cubicBezTo>
                  <a:pt x="506214" y="482798"/>
                  <a:pt x="513656" y="478730"/>
                  <a:pt x="517624" y="470594"/>
                </a:cubicBezTo>
                <a:cubicBezTo>
                  <a:pt x="521593" y="462458"/>
                  <a:pt x="525264" y="434975"/>
                  <a:pt x="528638" y="388143"/>
                </a:cubicBezTo>
                <a:cubicBezTo>
                  <a:pt x="554831" y="400447"/>
                  <a:pt x="579835" y="410964"/>
                  <a:pt x="603647" y="419695"/>
                </a:cubicBezTo>
                <a:cubicBezTo>
                  <a:pt x="594122" y="487362"/>
                  <a:pt x="581422" y="526405"/>
                  <a:pt x="565547" y="536823"/>
                </a:cubicBezTo>
                <a:cubicBezTo>
                  <a:pt x="549672" y="547241"/>
                  <a:pt x="532606" y="552450"/>
                  <a:pt x="514350" y="552450"/>
                </a:cubicBezTo>
                <a:lnTo>
                  <a:pt x="470297" y="552450"/>
                </a:lnTo>
                <a:cubicBezTo>
                  <a:pt x="421481" y="552450"/>
                  <a:pt x="397074" y="528439"/>
                  <a:pt x="397074" y="480417"/>
                </a:cubicBezTo>
                <a:lnTo>
                  <a:pt x="397074" y="419397"/>
                </a:lnTo>
                <a:cubicBezTo>
                  <a:pt x="366911" y="479325"/>
                  <a:pt x="315119" y="528637"/>
                  <a:pt x="241697" y="567333"/>
                </a:cubicBezTo>
                <a:cubicBezTo>
                  <a:pt x="226616" y="545504"/>
                  <a:pt x="207963" y="521493"/>
                  <a:pt x="185738" y="495300"/>
                </a:cubicBezTo>
                <a:cubicBezTo>
                  <a:pt x="262731" y="460970"/>
                  <a:pt x="312539" y="417711"/>
                  <a:pt x="335161" y="365522"/>
                </a:cubicBezTo>
                <a:cubicBezTo>
                  <a:pt x="357783" y="313333"/>
                  <a:pt x="367903" y="229592"/>
                  <a:pt x="365522" y="114300"/>
                </a:cubicBezTo>
                <a:close/>
                <a:moveTo>
                  <a:pt x="13692" y="26789"/>
                </a:moveTo>
                <a:lnTo>
                  <a:pt x="225624" y="26789"/>
                </a:lnTo>
                <a:cubicBezTo>
                  <a:pt x="222052" y="129381"/>
                  <a:pt x="203994" y="223043"/>
                  <a:pt x="171450" y="307776"/>
                </a:cubicBezTo>
                <a:lnTo>
                  <a:pt x="238720" y="434578"/>
                </a:lnTo>
                <a:lnTo>
                  <a:pt x="172641" y="478631"/>
                </a:lnTo>
                <a:cubicBezTo>
                  <a:pt x="159941" y="451247"/>
                  <a:pt x="146348" y="422870"/>
                  <a:pt x="131862" y="393501"/>
                </a:cubicBezTo>
                <a:cubicBezTo>
                  <a:pt x="107454" y="438547"/>
                  <a:pt x="78184" y="480615"/>
                  <a:pt x="44053" y="519708"/>
                </a:cubicBezTo>
                <a:cubicBezTo>
                  <a:pt x="31353" y="494307"/>
                  <a:pt x="16669" y="468511"/>
                  <a:pt x="0" y="442317"/>
                </a:cubicBezTo>
                <a:cubicBezTo>
                  <a:pt x="37108" y="400645"/>
                  <a:pt x="67270" y="356890"/>
                  <a:pt x="90488" y="311050"/>
                </a:cubicBezTo>
                <a:cubicBezTo>
                  <a:pt x="66080" y="263425"/>
                  <a:pt x="39688" y="213717"/>
                  <a:pt x="11311" y="161925"/>
                </a:cubicBezTo>
                <a:lnTo>
                  <a:pt x="73819" y="132159"/>
                </a:lnTo>
                <a:lnTo>
                  <a:pt x="125313" y="224135"/>
                </a:lnTo>
                <a:cubicBezTo>
                  <a:pt x="137418" y="184844"/>
                  <a:pt x="144859" y="144065"/>
                  <a:pt x="147638" y="101798"/>
                </a:cubicBezTo>
                <a:lnTo>
                  <a:pt x="13692" y="101798"/>
                </a:lnTo>
                <a:lnTo>
                  <a:pt x="13692" y="26789"/>
                </a:lnTo>
                <a:close/>
                <a:moveTo>
                  <a:pt x="244674" y="0"/>
                </a:moveTo>
                <a:lnTo>
                  <a:pt x="565547" y="0"/>
                </a:lnTo>
                <a:lnTo>
                  <a:pt x="565547" y="363140"/>
                </a:lnTo>
                <a:lnTo>
                  <a:pt x="485775" y="363140"/>
                </a:lnTo>
                <a:lnTo>
                  <a:pt x="485775" y="77390"/>
                </a:lnTo>
                <a:lnTo>
                  <a:pt x="324445" y="77390"/>
                </a:lnTo>
                <a:lnTo>
                  <a:pt x="324445" y="366712"/>
                </a:lnTo>
                <a:lnTo>
                  <a:pt x="244674" y="366712"/>
                </a:lnTo>
                <a:lnTo>
                  <a:pt x="244674" y="0"/>
                </a:lnTo>
                <a:close/>
              </a:path>
            </a:pathLst>
          </a:custGeom>
          <a:solidFill>
            <a:schemeClr val="tx2"/>
          </a:solidFill>
          <a:ln w="9525">
            <a:noFill/>
            <a:round/>
          </a:ln>
        </p:spPr>
        <p:txBody>
          <a:bodyPr/>
          <a:lstStyle/>
          <a:p>
            <a:endParaRPr lang="zh-CN" altLang="en-US"/>
          </a:p>
        </p:txBody>
      </p:sp>
      <p:sp>
        <p:nvSpPr>
          <p:cNvPr id="32776" name="任意多边形 28"/>
          <p:cNvSpPr/>
          <p:nvPr/>
        </p:nvSpPr>
        <p:spPr bwMode="auto">
          <a:xfrm>
            <a:off x="6162675" y="2278063"/>
            <a:ext cx="1376363" cy="1376362"/>
          </a:xfrm>
          <a:custGeom>
            <a:avLst/>
            <a:gdLst/>
            <a:ahLst/>
            <a:cxnLst>
              <a:cxn ang="0">
                <a:pos x="766921" y="180973"/>
              </a:cxn>
              <a:cxn ang="0">
                <a:pos x="180974" y="766920"/>
              </a:cxn>
              <a:cxn ang="0">
                <a:pos x="766921" y="1352867"/>
              </a:cxn>
              <a:cxn ang="0">
                <a:pos x="1352868" y="766920"/>
              </a:cxn>
              <a:cxn ang="0">
                <a:pos x="766921" y="180973"/>
              </a:cxn>
              <a:cxn ang="0">
                <a:pos x="766922" y="0"/>
              </a:cxn>
              <a:cxn ang="0">
                <a:pos x="1533844" y="766921"/>
              </a:cxn>
              <a:cxn ang="0">
                <a:pos x="766922" y="1533842"/>
              </a:cxn>
              <a:cxn ang="0">
                <a:pos x="0" y="766921"/>
              </a:cxn>
              <a:cxn ang="0">
                <a:pos x="766922" y="0"/>
              </a:cxn>
            </a:cxnLst>
            <a:rect l="0" t="0" r="r" b="b"/>
            <a:pathLst>
              <a:path w="1533844" h="1533842">
                <a:moveTo>
                  <a:pt x="766921" y="180973"/>
                </a:moveTo>
                <a:cubicBezTo>
                  <a:pt x="443311" y="180973"/>
                  <a:pt x="180974" y="443310"/>
                  <a:pt x="180974" y="766920"/>
                </a:cubicBezTo>
                <a:cubicBezTo>
                  <a:pt x="180974" y="1090530"/>
                  <a:pt x="443311" y="1352867"/>
                  <a:pt x="766921" y="1352867"/>
                </a:cubicBezTo>
                <a:cubicBezTo>
                  <a:pt x="1090531" y="1352867"/>
                  <a:pt x="1352868" y="1090530"/>
                  <a:pt x="1352868" y="766920"/>
                </a:cubicBezTo>
                <a:cubicBezTo>
                  <a:pt x="1352868" y="443310"/>
                  <a:pt x="1090531" y="180973"/>
                  <a:pt x="766921" y="180973"/>
                </a:cubicBezTo>
                <a:close/>
                <a:moveTo>
                  <a:pt x="766922" y="0"/>
                </a:moveTo>
                <a:cubicBezTo>
                  <a:pt x="1190481" y="0"/>
                  <a:pt x="1533844" y="343362"/>
                  <a:pt x="1533844" y="766921"/>
                </a:cubicBezTo>
                <a:cubicBezTo>
                  <a:pt x="1533844" y="1190480"/>
                  <a:pt x="1190481" y="1533842"/>
                  <a:pt x="766922" y="1533842"/>
                </a:cubicBezTo>
                <a:cubicBezTo>
                  <a:pt x="343363" y="1533842"/>
                  <a:pt x="0" y="1190480"/>
                  <a:pt x="0" y="766921"/>
                </a:cubicBezTo>
                <a:cubicBezTo>
                  <a:pt x="0" y="343362"/>
                  <a:pt x="343363" y="0"/>
                  <a:pt x="766922" y="0"/>
                </a:cubicBezTo>
                <a:close/>
              </a:path>
            </a:pathLst>
          </a:custGeom>
          <a:solidFill>
            <a:srgbClr val="FFFFFF"/>
          </a:solidFill>
          <a:ln w="9525">
            <a:noFill/>
            <a:round/>
          </a:ln>
          <a:effectLst>
            <a:outerShdw dist="38100" dir="2700000" algn="ctr" rotWithShape="0">
              <a:srgbClr val="486209">
                <a:alpha val="37999"/>
              </a:srgbClr>
            </a:outerShdw>
          </a:effectLst>
        </p:spPr>
        <p:txBody>
          <a:bodyPr anchor="ctr"/>
          <a:lstStyle/>
          <a:p>
            <a:pPr>
              <a:defRPr/>
            </a:pPr>
            <a:endParaRPr lang="zh-CN" altLang="en-US"/>
          </a:p>
        </p:txBody>
      </p:sp>
      <p:sp>
        <p:nvSpPr>
          <p:cNvPr id="108553" name="椭圆 29"/>
          <p:cNvSpPr>
            <a:spLocks noChangeArrowheads="1"/>
          </p:cNvSpPr>
          <p:nvPr/>
        </p:nvSpPr>
        <p:spPr bwMode="auto">
          <a:xfrm>
            <a:off x="6237288" y="2352675"/>
            <a:ext cx="1214437" cy="1214438"/>
          </a:xfrm>
          <a:prstGeom prst="ellipse">
            <a:avLst/>
          </a:prstGeom>
          <a:noFill/>
          <a:ln w="12700">
            <a:solidFill>
              <a:srgbClr val="C5EF5E"/>
            </a:solidFill>
            <a:prstDash val="dash"/>
            <a:round/>
          </a:ln>
        </p:spPr>
        <p:txBody>
          <a:bodyPr anchor="ctr"/>
          <a:lstStyle/>
          <a:p>
            <a:pPr algn="ctr" eaLnBrk="0" hangingPunct="0"/>
            <a:endParaRPr lang="zh-CN" altLang="en-US">
              <a:solidFill>
                <a:srgbClr val="FFFFFF"/>
              </a:solidFill>
              <a:latin typeface="Times New Roman" panose="02020603050405020304" pitchFamily="18" charset="0"/>
              <a:ea typeface="幼圆" panose="02010509060101010101" pitchFamily="49" charset="-122"/>
            </a:endParaRPr>
          </a:p>
        </p:txBody>
      </p:sp>
      <p:sp>
        <p:nvSpPr>
          <p:cNvPr id="108554" name="文本框 30"/>
          <p:cNvSpPr/>
          <p:nvPr/>
        </p:nvSpPr>
        <p:spPr bwMode="auto">
          <a:xfrm>
            <a:off x="7964488" y="2663825"/>
            <a:ext cx="969962" cy="955675"/>
          </a:xfrm>
          <a:custGeom>
            <a:avLst/>
            <a:gdLst>
              <a:gd name="T0" fmla="*/ 555089 w 970228"/>
              <a:gd name="T1" fmla="*/ 21096 h 955344"/>
              <a:gd name="T2" fmla="*/ 573045 w 970228"/>
              <a:gd name="T3" fmla="*/ 39063 h 955344"/>
              <a:gd name="T4" fmla="*/ 591000 w 970228"/>
              <a:gd name="T5" fmla="*/ 57029 h 955344"/>
              <a:gd name="T6" fmla="*/ 608956 w 970228"/>
              <a:gd name="T7" fmla="*/ 74996 h 955344"/>
              <a:gd name="T8" fmla="*/ 626911 w 970228"/>
              <a:gd name="T9" fmla="*/ 92963 h 955344"/>
              <a:gd name="T10" fmla="*/ 644867 w 970228"/>
              <a:gd name="T11" fmla="*/ 110929 h 955344"/>
              <a:gd name="T12" fmla="*/ 662822 w 970228"/>
              <a:gd name="T13" fmla="*/ 128897 h 955344"/>
              <a:gd name="T14" fmla="*/ 680778 w 970228"/>
              <a:gd name="T15" fmla="*/ 146863 h 955344"/>
              <a:gd name="T16" fmla="*/ 698733 w 970228"/>
              <a:gd name="T17" fmla="*/ 164830 h 955344"/>
              <a:gd name="T18" fmla="*/ 716690 w 970228"/>
              <a:gd name="T19" fmla="*/ 182796 h 955344"/>
              <a:gd name="T20" fmla="*/ 734645 w 970228"/>
              <a:gd name="T21" fmla="*/ 200764 h 955344"/>
              <a:gd name="T22" fmla="*/ 752601 w 970228"/>
              <a:gd name="T23" fmla="*/ 218730 h 955344"/>
              <a:gd name="T24" fmla="*/ 770556 w 970228"/>
              <a:gd name="T25" fmla="*/ 236697 h 955344"/>
              <a:gd name="T26" fmla="*/ 777686 w 970228"/>
              <a:gd name="T27" fmla="*/ 236347 h 955344"/>
              <a:gd name="T28" fmla="*/ 786764 w 970228"/>
              <a:gd name="T29" fmla="*/ 245839 h 955344"/>
              <a:gd name="T30" fmla="*/ 804229 w 970228"/>
              <a:gd name="T31" fmla="*/ 263315 h 955344"/>
              <a:gd name="T32" fmla="*/ 969317 w 970228"/>
              <a:gd name="T33" fmla="*/ 435556 h 955344"/>
              <a:gd name="T34" fmla="*/ 363018 w 970228"/>
              <a:gd name="T35" fmla="*/ 837376 h 955344"/>
              <a:gd name="T36" fmla="*/ 354040 w 970228"/>
              <a:gd name="T37" fmla="*/ 823430 h 955344"/>
              <a:gd name="T38" fmla="*/ 341045 w 970228"/>
              <a:gd name="T39" fmla="*/ 810427 h 955344"/>
              <a:gd name="T40" fmla="*/ 327106 w 970228"/>
              <a:gd name="T41" fmla="*/ 801443 h 955344"/>
              <a:gd name="T42" fmla="*/ 318129 w 970228"/>
              <a:gd name="T43" fmla="*/ 787497 h 955344"/>
              <a:gd name="T44" fmla="*/ 305133 w 970228"/>
              <a:gd name="T45" fmla="*/ 774493 h 955344"/>
              <a:gd name="T46" fmla="*/ 291195 w 970228"/>
              <a:gd name="T47" fmla="*/ 765509 h 955344"/>
              <a:gd name="T48" fmla="*/ 282218 w 970228"/>
              <a:gd name="T49" fmla="*/ 751563 h 955344"/>
              <a:gd name="T50" fmla="*/ 270798 w 970228"/>
              <a:gd name="T51" fmla="*/ 740135 h 955344"/>
              <a:gd name="T52" fmla="*/ 255284 w 970228"/>
              <a:gd name="T53" fmla="*/ 729576 h 955344"/>
              <a:gd name="T54" fmla="*/ 237329 w 970228"/>
              <a:gd name="T55" fmla="*/ 711610 h 955344"/>
              <a:gd name="T56" fmla="*/ 219373 w 970228"/>
              <a:gd name="T57" fmla="*/ 693642 h 955344"/>
              <a:gd name="T58" fmla="*/ 201418 w 970228"/>
              <a:gd name="T59" fmla="*/ 675676 h 955344"/>
              <a:gd name="T60" fmla="*/ 183462 w 970228"/>
              <a:gd name="T61" fmla="*/ 657709 h 955344"/>
              <a:gd name="T62" fmla="*/ 165507 w 970228"/>
              <a:gd name="T63" fmla="*/ 639743 h 955344"/>
              <a:gd name="T64" fmla="*/ 147551 w 970228"/>
              <a:gd name="T65" fmla="*/ 621775 h 955344"/>
              <a:gd name="T66" fmla="*/ 129595 w 970228"/>
              <a:gd name="T67" fmla="*/ 603809 h 955344"/>
              <a:gd name="T68" fmla="*/ 111639 w 970228"/>
              <a:gd name="T69" fmla="*/ 585842 h 955344"/>
              <a:gd name="T70" fmla="*/ 101876 w 970228"/>
              <a:gd name="T71" fmla="*/ 520689 h 955344"/>
              <a:gd name="T72" fmla="*/ 83920 w 970228"/>
              <a:gd name="T73" fmla="*/ 502722 h 955344"/>
              <a:gd name="T74" fmla="*/ 65965 w 970228"/>
              <a:gd name="T75" fmla="*/ 484756 h 955344"/>
              <a:gd name="T76" fmla="*/ 48009 w 970228"/>
              <a:gd name="T77" fmla="*/ 466790 h 955344"/>
              <a:gd name="T78" fmla="*/ 32733 w 970228"/>
              <a:gd name="T79" fmla="*/ 446043 h 955344"/>
              <a:gd name="T80" fmla="*/ 61951 w 970228"/>
              <a:gd name="T81" fmla="*/ 302679 h 955344"/>
              <a:gd name="T82" fmla="*/ 43995 w 970228"/>
              <a:gd name="T83" fmla="*/ 284712 h 955344"/>
              <a:gd name="T84" fmla="*/ 26040 w 970228"/>
              <a:gd name="T85" fmla="*/ 266745 h 955344"/>
              <a:gd name="T86" fmla="*/ 8084 w 970228"/>
              <a:gd name="T87" fmla="*/ 248778 h 955344"/>
              <a:gd name="T88" fmla="*/ 80248 w 970228"/>
              <a:gd name="T89" fmla="*/ 182824 h 955344"/>
              <a:gd name="T90" fmla="*/ 62292 w 970228"/>
              <a:gd name="T91" fmla="*/ 173199 h 955344"/>
              <a:gd name="T92" fmla="*/ 47016 w 970228"/>
              <a:gd name="T93" fmla="*/ 152453 h 955344"/>
              <a:gd name="T94" fmla="*/ 56935 w 970228"/>
              <a:gd name="T95" fmla="*/ 98759 h 955344"/>
              <a:gd name="T96" fmla="*/ 41660 w 970228"/>
              <a:gd name="T97" fmla="*/ 78013 h 9553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0228"/>
              <a:gd name="T148" fmla="*/ 0 h 955344"/>
              <a:gd name="T149" fmla="*/ 970228 w 970228"/>
              <a:gd name="T150" fmla="*/ 955344 h 9553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0228" h="955344">
                <a:moveTo>
                  <a:pt x="547092" y="0"/>
                </a:moveTo>
                <a:lnTo>
                  <a:pt x="549460" y="11951"/>
                </a:lnTo>
                <a:lnTo>
                  <a:pt x="553392" y="11758"/>
                </a:lnTo>
                <a:lnTo>
                  <a:pt x="555241" y="21089"/>
                </a:lnTo>
                <a:lnTo>
                  <a:pt x="562372" y="20739"/>
                </a:lnTo>
                <a:lnTo>
                  <a:pt x="564221" y="30069"/>
                </a:lnTo>
                <a:lnTo>
                  <a:pt x="571353" y="29719"/>
                </a:lnTo>
                <a:lnTo>
                  <a:pt x="573202" y="39049"/>
                </a:lnTo>
                <a:lnTo>
                  <a:pt x="580333" y="38699"/>
                </a:lnTo>
                <a:lnTo>
                  <a:pt x="582182" y="48029"/>
                </a:lnTo>
                <a:lnTo>
                  <a:pt x="589313" y="47679"/>
                </a:lnTo>
                <a:lnTo>
                  <a:pt x="591162" y="57009"/>
                </a:lnTo>
                <a:lnTo>
                  <a:pt x="598293" y="56659"/>
                </a:lnTo>
                <a:lnTo>
                  <a:pt x="600142" y="65990"/>
                </a:lnTo>
                <a:lnTo>
                  <a:pt x="607274" y="65640"/>
                </a:lnTo>
                <a:lnTo>
                  <a:pt x="609123" y="74970"/>
                </a:lnTo>
                <a:lnTo>
                  <a:pt x="616254" y="74620"/>
                </a:lnTo>
                <a:lnTo>
                  <a:pt x="618103" y="83950"/>
                </a:lnTo>
                <a:lnTo>
                  <a:pt x="625234" y="83600"/>
                </a:lnTo>
                <a:lnTo>
                  <a:pt x="627083" y="92931"/>
                </a:lnTo>
                <a:lnTo>
                  <a:pt x="634214" y="92581"/>
                </a:lnTo>
                <a:lnTo>
                  <a:pt x="636063" y="101911"/>
                </a:lnTo>
                <a:lnTo>
                  <a:pt x="643195" y="101561"/>
                </a:lnTo>
                <a:lnTo>
                  <a:pt x="645044" y="110891"/>
                </a:lnTo>
                <a:lnTo>
                  <a:pt x="652175" y="110541"/>
                </a:lnTo>
                <a:lnTo>
                  <a:pt x="654024" y="119871"/>
                </a:lnTo>
                <a:lnTo>
                  <a:pt x="661155" y="119521"/>
                </a:lnTo>
                <a:lnTo>
                  <a:pt x="663004" y="128852"/>
                </a:lnTo>
                <a:lnTo>
                  <a:pt x="670135" y="128502"/>
                </a:lnTo>
                <a:lnTo>
                  <a:pt x="671984" y="137832"/>
                </a:lnTo>
                <a:lnTo>
                  <a:pt x="679116" y="137482"/>
                </a:lnTo>
                <a:lnTo>
                  <a:pt x="680965" y="146812"/>
                </a:lnTo>
                <a:lnTo>
                  <a:pt x="688096" y="146462"/>
                </a:lnTo>
                <a:lnTo>
                  <a:pt x="689945" y="155792"/>
                </a:lnTo>
                <a:lnTo>
                  <a:pt x="697076" y="155442"/>
                </a:lnTo>
                <a:lnTo>
                  <a:pt x="698925" y="164773"/>
                </a:lnTo>
                <a:lnTo>
                  <a:pt x="706056" y="164423"/>
                </a:lnTo>
                <a:lnTo>
                  <a:pt x="707905" y="173753"/>
                </a:lnTo>
                <a:lnTo>
                  <a:pt x="715037" y="173403"/>
                </a:lnTo>
                <a:lnTo>
                  <a:pt x="716886" y="182733"/>
                </a:lnTo>
                <a:lnTo>
                  <a:pt x="724017" y="182383"/>
                </a:lnTo>
                <a:lnTo>
                  <a:pt x="725866" y="191713"/>
                </a:lnTo>
                <a:lnTo>
                  <a:pt x="732997" y="191363"/>
                </a:lnTo>
                <a:lnTo>
                  <a:pt x="734846" y="200694"/>
                </a:lnTo>
                <a:lnTo>
                  <a:pt x="741977" y="200344"/>
                </a:lnTo>
                <a:lnTo>
                  <a:pt x="743826" y="209674"/>
                </a:lnTo>
                <a:lnTo>
                  <a:pt x="750958" y="209324"/>
                </a:lnTo>
                <a:lnTo>
                  <a:pt x="752807" y="218654"/>
                </a:lnTo>
                <a:lnTo>
                  <a:pt x="759938" y="218304"/>
                </a:lnTo>
                <a:lnTo>
                  <a:pt x="761787" y="227634"/>
                </a:lnTo>
                <a:lnTo>
                  <a:pt x="768918" y="227284"/>
                </a:lnTo>
                <a:lnTo>
                  <a:pt x="770767" y="236615"/>
                </a:lnTo>
                <a:lnTo>
                  <a:pt x="774310" y="236441"/>
                </a:lnTo>
                <a:lnTo>
                  <a:pt x="775989" y="234763"/>
                </a:lnTo>
                <a:lnTo>
                  <a:pt x="777510" y="236284"/>
                </a:lnTo>
                <a:lnTo>
                  <a:pt x="777899" y="236265"/>
                </a:lnTo>
                <a:lnTo>
                  <a:pt x="778000" y="236774"/>
                </a:lnTo>
                <a:lnTo>
                  <a:pt x="786490" y="245264"/>
                </a:lnTo>
                <a:lnTo>
                  <a:pt x="786879" y="245245"/>
                </a:lnTo>
                <a:lnTo>
                  <a:pt x="786980" y="245754"/>
                </a:lnTo>
                <a:lnTo>
                  <a:pt x="795470" y="254244"/>
                </a:lnTo>
                <a:lnTo>
                  <a:pt x="795859" y="254225"/>
                </a:lnTo>
                <a:lnTo>
                  <a:pt x="795960" y="254734"/>
                </a:lnTo>
                <a:lnTo>
                  <a:pt x="804450" y="263224"/>
                </a:lnTo>
                <a:lnTo>
                  <a:pt x="804840" y="263205"/>
                </a:lnTo>
                <a:lnTo>
                  <a:pt x="804941" y="263715"/>
                </a:lnTo>
                <a:lnTo>
                  <a:pt x="970228" y="429003"/>
                </a:lnTo>
                <a:lnTo>
                  <a:pt x="969583" y="435405"/>
                </a:lnTo>
                <a:cubicBezTo>
                  <a:pt x="923666" y="659797"/>
                  <a:pt x="768731" y="844477"/>
                  <a:pt x="562535" y="931691"/>
                </a:cubicBezTo>
                <a:lnTo>
                  <a:pt x="486336" y="955344"/>
                </a:lnTo>
                <a:lnTo>
                  <a:pt x="368078" y="837086"/>
                </a:lnTo>
                <a:lnTo>
                  <a:pt x="363118" y="837086"/>
                </a:lnTo>
                <a:lnTo>
                  <a:pt x="363118" y="832126"/>
                </a:lnTo>
                <a:lnTo>
                  <a:pt x="359098" y="828106"/>
                </a:lnTo>
                <a:lnTo>
                  <a:pt x="354137" y="828106"/>
                </a:lnTo>
                <a:lnTo>
                  <a:pt x="354137" y="823145"/>
                </a:lnTo>
                <a:lnTo>
                  <a:pt x="350118" y="819126"/>
                </a:lnTo>
                <a:lnTo>
                  <a:pt x="345157" y="819126"/>
                </a:lnTo>
                <a:lnTo>
                  <a:pt x="345157" y="814165"/>
                </a:lnTo>
                <a:lnTo>
                  <a:pt x="341138" y="810146"/>
                </a:lnTo>
                <a:lnTo>
                  <a:pt x="336177" y="810146"/>
                </a:lnTo>
                <a:lnTo>
                  <a:pt x="336177" y="805185"/>
                </a:lnTo>
                <a:lnTo>
                  <a:pt x="332157" y="801165"/>
                </a:lnTo>
                <a:lnTo>
                  <a:pt x="327196" y="801165"/>
                </a:lnTo>
                <a:lnTo>
                  <a:pt x="327196" y="796204"/>
                </a:lnTo>
                <a:lnTo>
                  <a:pt x="323177" y="792185"/>
                </a:lnTo>
                <a:lnTo>
                  <a:pt x="318216" y="792185"/>
                </a:lnTo>
                <a:lnTo>
                  <a:pt x="318216" y="787224"/>
                </a:lnTo>
                <a:lnTo>
                  <a:pt x="314197" y="783205"/>
                </a:lnTo>
                <a:lnTo>
                  <a:pt x="309236" y="783205"/>
                </a:lnTo>
                <a:lnTo>
                  <a:pt x="309236" y="778244"/>
                </a:lnTo>
                <a:lnTo>
                  <a:pt x="305217" y="774225"/>
                </a:lnTo>
                <a:lnTo>
                  <a:pt x="300255" y="774225"/>
                </a:lnTo>
                <a:lnTo>
                  <a:pt x="300255" y="769263"/>
                </a:lnTo>
                <a:lnTo>
                  <a:pt x="296236" y="765244"/>
                </a:lnTo>
                <a:lnTo>
                  <a:pt x="291275" y="765244"/>
                </a:lnTo>
                <a:lnTo>
                  <a:pt x="291275" y="760283"/>
                </a:lnTo>
                <a:lnTo>
                  <a:pt x="287256" y="756264"/>
                </a:lnTo>
                <a:lnTo>
                  <a:pt x="282295" y="756264"/>
                </a:lnTo>
                <a:lnTo>
                  <a:pt x="282295" y="751303"/>
                </a:lnTo>
                <a:lnTo>
                  <a:pt x="278276" y="747284"/>
                </a:lnTo>
                <a:lnTo>
                  <a:pt x="273315" y="747284"/>
                </a:lnTo>
                <a:lnTo>
                  <a:pt x="273315" y="742323"/>
                </a:lnTo>
                <a:lnTo>
                  <a:pt x="270872" y="739879"/>
                </a:lnTo>
                <a:lnTo>
                  <a:pt x="272447" y="738304"/>
                </a:lnTo>
                <a:lnTo>
                  <a:pt x="264334" y="738304"/>
                </a:lnTo>
                <a:lnTo>
                  <a:pt x="264334" y="729323"/>
                </a:lnTo>
                <a:lnTo>
                  <a:pt x="255354" y="729323"/>
                </a:lnTo>
                <a:lnTo>
                  <a:pt x="255354" y="720343"/>
                </a:lnTo>
                <a:lnTo>
                  <a:pt x="246374" y="720343"/>
                </a:lnTo>
                <a:lnTo>
                  <a:pt x="246374" y="711363"/>
                </a:lnTo>
                <a:lnTo>
                  <a:pt x="237394" y="711363"/>
                </a:lnTo>
                <a:lnTo>
                  <a:pt x="237394" y="702383"/>
                </a:lnTo>
                <a:lnTo>
                  <a:pt x="228413" y="702383"/>
                </a:lnTo>
                <a:lnTo>
                  <a:pt x="228413" y="693402"/>
                </a:lnTo>
                <a:lnTo>
                  <a:pt x="219433" y="693402"/>
                </a:lnTo>
                <a:lnTo>
                  <a:pt x="219433" y="684422"/>
                </a:lnTo>
                <a:lnTo>
                  <a:pt x="210453" y="684422"/>
                </a:lnTo>
                <a:lnTo>
                  <a:pt x="210453" y="675442"/>
                </a:lnTo>
                <a:lnTo>
                  <a:pt x="201473" y="675442"/>
                </a:lnTo>
                <a:lnTo>
                  <a:pt x="201473" y="666462"/>
                </a:lnTo>
                <a:lnTo>
                  <a:pt x="192492" y="666462"/>
                </a:lnTo>
                <a:lnTo>
                  <a:pt x="192492" y="657481"/>
                </a:lnTo>
                <a:lnTo>
                  <a:pt x="183512" y="657481"/>
                </a:lnTo>
                <a:lnTo>
                  <a:pt x="183512" y="648501"/>
                </a:lnTo>
                <a:lnTo>
                  <a:pt x="174532" y="648501"/>
                </a:lnTo>
                <a:lnTo>
                  <a:pt x="174532" y="639521"/>
                </a:lnTo>
                <a:lnTo>
                  <a:pt x="165552" y="639521"/>
                </a:lnTo>
                <a:lnTo>
                  <a:pt x="165552" y="630540"/>
                </a:lnTo>
                <a:lnTo>
                  <a:pt x="156571" y="630540"/>
                </a:lnTo>
                <a:lnTo>
                  <a:pt x="156571" y="621560"/>
                </a:lnTo>
                <a:lnTo>
                  <a:pt x="147591" y="621560"/>
                </a:lnTo>
                <a:lnTo>
                  <a:pt x="147591" y="612580"/>
                </a:lnTo>
                <a:lnTo>
                  <a:pt x="138611" y="612580"/>
                </a:lnTo>
                <a:lnTo>
                  <a:pt x="138611" y="603600"/>
                </a:lnTo>
                <a:lnTo>
                  <a:pt x="129631" y="603600"/>
                </a:lnTo>
                <a:lnTo>
                  <a:pt x="129631" y="594620"/>
                </a:lnTo>
                <a:lnTo>
                  <a:pt x="120650" y="594620"/>
                </a:lnTo>
                <a:lnTo>
                  <a:pt x="120650" y="585639"/>
                </a:lnTo>
                <a:lnTo>
                  <a:pt x="111670" y="585639"/>
                </a:lnTo>
                <a:lnTo>
                  <a:pt x="111670" y="573881"/>
                </a:lnTo>
                <a:lnTo>
                  <a:pt x="105370" y="573881"/>
                </a:lnTo>
                <a:lnTo>
                  <a:pt x="105370" y="517640"/>
                </a:lnTo>
                <a:lnTo>
                  <a:pt x="101904" y="520509"/>
                </a:lnTo>
                <a:lnTo>
                  <a:pt x="97190" y="507997"/>
                </a:lnTo>
                <a:lnTo>
                  <a:pt x="92924" y="511529"/>
                </a:lnTo>
                <a:lnTo>
                  <a:pt x="88210" y="499015"/>
                </a:lnTo>
                <a:lnTo>
                  <a:pt x="83943" y="502548"/>
                </a:lnTo>
                <a:lnTo>
                  <a:pt x="79229" y="490036"/>
                </a:lnTo>
                <a:lnTo>
                  <a:pt x="74963" y="493568"/>
                </a:lnTo>
                <a:lnTo>
                  <a:pt x="70249" y="481056"/>
                </a:lnTo>
                <a:lnTo>
                  <a:pt x="65983" y="484588"/>
                </a:lnTo>
                <a:lnTo>
                  <a:pt x="61269" y="472076"/>
                </a:lnTo>
                <a:lnTo>
                  <a:pt x="57003" y="475608"/>
                </a:lnTo>
                <a:lnTo>
                  <a:pt x="52289" y="463095"/>
                </a:lnTo>
                <a:lnTo>
                  <a:pt x="48022" y="466628"/>
                </a:lnTo>
                <a:lnTo>
                  <a:pt x="43308" y="454115"/>
                </a:lnTo>
                <a:lnTo>
                  <a:pt x="39042" y="457647"/>
                </a:lnTo>
                <a:lnTo>
                  <a:pt x="34168" y="444709"/>
                </a:lnTo>
                <a:lnTo>
                  <a:pt x="32742" y="445889"/>
                </a:lnTo>
                <a:cubicBezTo>
                  <a:pt x="23217" y="415329"/>
                  <a:pt x="12303" y="386357"/>
                  <a:pt x="0" y="358973"/>
                </a:cubicBezTo>
                <a:lnTo>
                  <a:pt x="70948" y="308060"/>
                </a:lnTo>
                <a:lnTo>
                  <a:pt x="70948" y="302574"/>
                </a:lnTo>
                <a:lnTo>
                  <a:pt x="61968" y="302574"/>
                </a:lnTo>
                <a:lnTo>
                  <a:pt x="61968" y="293593"/>
                </a:lnTo>
                <a:lnTo>
                  <a:pt x="52987" y="293593"/>
                </a:lnTo>
                <a:lnTo>
                  <a:pt x="52987" y="284613"/>
                </a:lnTo>
                <a:lnTo>
                  <a:pt x="44007" y="284613"/>
                </a:lnTo>
                <a:lnTo>
                  <a:pt x="44007" y="275633"/>
                </a:lnTo>
                <a:lnTo>
                  <a:pt x="35027" y="275633"/>
                </a:lnTo>
                <a:lnTo>
                  <a:pt x="35027" y="266653"/>
                </a:lnTo>
                <a:lnTo>
                  <a:pt x="26047" y="266653"/>
                </a:lnTo>
                <a:lnTo>
                  <a:pt x="26047" y="257673"/>
                </a:lnTo>
                <a:lnTo>
                  <a:pt x="17066" y="257673"/>
                </a:lnTo>
                <a:lnTo>
                  <a:pt x="17066" y="248692"/>
                </a:lnTo>
                <a:lnTo>
                  <a:pt x="8086" y="248692"/>
                </a:lnTo>
                <a:lnTo>
                  <a:pt x="8086" y="236934"/>
                </a:lnTo>
                <a:lnTo>
                  <a:pt x="1786" y="236934"/>
                </a:lnTo>
                <a:lnTo>
                  <a:pt x="1786" y="182761"/>
                </a:lnTo>
                <a:lnTo>
                  <a:pt x="80270" y="182761"/>
                </a:lnTo>
                <a:lnTo>
                  <a:pt x="80270" y="182119"/>
                </a:lnTo>
                <a:lnTo>
                  <a:pt x="71290" y="182119"/>
                </a:lnTo>
                <a:lnTo>
                  <a:pt x="71290" y="173139"/>
                </a:lnTo>
                <a:lnTo>
                  <a:pt x="62309" y="173139"/>
                </a:lnTo>
                <a:lnTo>
                  <a:pt x="62309" y="164158"/>
                </a:lnTo>
                <a:lnTo>
                  <a:pt x="53329" y="164158"/>
                </a:lnTo>
                <a:lnTo>
                  <a:pt x="53329" y="152400"/>
                </a:lnTo>
                <a:lnTo>
                  <a:pt x="47029" y="152400"/>
                </a:lnTo>
                <a:lnTo>
                  <a:pt x="47029" y="101203"/>
                </a:lnTo>
                <a:lnTo>
                  <a:pt x="64960" y="101203"/>
                </a:lnTo>
                <a:lnTo>
                  <a:pt x="64562" y="98546"/>
                </a:lnTo>
                <a:lnTo>
                  <a:pt x="56951" y="98725"/>
                </a:lnTo>
                <a:lnTo>
                  <a:pt x="55581" y="89565"/>
                </a:lnTo>
                <a:lnTo>
                  <a:pt x="47971" y="89744"/>
                </a:lnTo>
                <a:lnTo>
                  <a:pt x="46197" y="77879"/>
                </a:lnTo>
                <a:lnTo>
                  <a:pt x="41671" y="77986"/>
                </a:lnTo>
                <a:cubicBezTo>
                  <a:pt x="39290" y="55364"/>
                  <a:pt x="36115" y="34131"/>
                  <a:pt x="32146" y="14287"/>
                </a:cubicBezTo>
                <a:cubicBezTo>
                  <a:pt x="230584" y="13097"/>
                  <a:pt x="402232" y="8334"/>
                  <a:pt x="547092" y="0"/>
                </a:cubicBezTo>
                <a:close/>
              </a:path>
            </a:pathLst>
          </a:custGeom>
          <a:gradFill rotWithShape="0">
            <a:gsLst>
              <a:gs pos="0">
                <a:srgbClr val="567D2B">
                  <a:alpha val="53000"/>
                </a:srgbClr>
              </a:gs>
              <a:gs pos="100000">
                <a:srgbClr val="567D2B">
                  <a:alpha val="0"/>
                </a:srgbClr>
              </a:gs>
            </a:gsLst>
            <a:lin ang="18900000"/>
          </a:gradFill>
          <a:ln w="9525">
            <a:noFill/>
            <a:round/>
          </a:ln>
        </p:spPr>
        <p:txBody>
          <a:bodyPr/>
          <a:lstStyle/>
          <a:p>
            <a:endParaRPr lang="zh-CN" altLang="en-US"/>
          </a:p>
        </p:txBody>
      </p:sp>
      <p:sp>
        <p:nvSpPr>
          <p:cNvPr id="108555" name="文本框 31"/>
          <p:cNvSpPr/>
          <p:nvPr/>
        </p:nvSpPr>
        <p:spPr bwMode="auto">
          <a:xfrm>
            <a:off x="7964488" y="2663825"/>
            <a:ext cx="588962" cy="574675"/>
          </a:xfrm>
          <a:custGeom>
            <a:avLst/>
            <a:gdLst>
              <a:gd name="T0" fmla="*/ 186614 w 589954"/>
              <a:gd name="T1" fmla="*/ 464985 h 573881"/>
              <a:gd name="T2" fmla="*/ 186614 w 589954"/>
              <a:gd name="T3" fmla="*/ 495985 h 573881"/>
              <a:gd name="T4" fmla="*/ 448704 w 589954"/>
              <a:gd name="T5" fmla="*/ 495985 h 573881"/>
              <a:gd name="T6" fmla="*/ 448704 w 589954"/>
              <a:gd name="T7" fmla="*/ 464985 h 573881"/>
              <a:gd name="T8" fmla="*/ 186614 w 589954"/>
              <a:gd name="T9" fmla="*/ 464985 h 573881"/>
              <a:gd name="T10" fmla="*/ 186614 w 589954"/>
              <a:gd name="T11" fmla="*/ 392854 h 573881"/>
              <a:gd name="T12" fmla="*/ 186614 w 589954"/>
              <a:gd name="T13" fmla="*/ 423257 h 573881"/>
              <a:gd name="T14" fmla="*/ 448704 w 589954"/>
              <a:gd name="T15" fmla="*/ 423257 h 573881"/>
              <a:gd name="T16" fmla="*/ 448704 w 589954"/>
              <a:gd name="T17" fmla="*/ 392854 h 573881"/>
              <a:gd name="T18" fmla="*/ 186614 w 589954"/>
              <a:gd name="T19" fmla="*/ 392854 h 573881"/>
              <a:gd name="T20" fmla="*/ 186614 w 589954"/>
              <a:gd name="T21" fmla="*/ 320721 h 573881"/>
              <a:gd name="T22" fmla="*/ 186614 w 589954"/>
              <a:gd name="T23" fmla="*/ 351124 h 573881"/>
              <a:gd name="T24" fmla="*/ 448704 w 589954"/>
              <a:gd name="T25" fmla="*/ 351124 h 573881"/>
              <a:gd name="T26" fmla="*/ 448704 w 589954"/>
              <a:gd name="T27" fmla="*/ 320721 h 573881"/>
              <a:gd name="T28" fmla="*/ 186614 w 589954"/>
              <a:gd name="T29" fmla="*/ 320721 h 573881"/>
              <a:gd name="T30" fmla="*/ 546172 w 589954"/>
              <a:gd name="T31" fmla="*/ 0 h 573881"/>
              <a:gd name="T32" fmla="*/ 558652 w 589954"/>
              <a:gd name="T33" fmla="*/ 63190 h 573881"/>
              <a:gd name="T34" fmla="*/ 317361 w 589954"/>
              <a:gd name="T35" fmla="*/ 71237 h 573881"/>
              <a:gd name="T36" fmla="*/ 306664 w 589954"/>
              <a:gd name="T37" fmla="*/ 101343 h 573881"/>
              <a:gd name="T38" fmla="*/ 543794 w 589954"/>
              <a:gd name="T39" fmla="*/ 101343 h 573881"/>
              <a:gd name="T40" fmla="*/ 543794 w 589954"/>
              <a:gd name="T41" fmla="*/ 152611 h 573881"/>
              <a:gd name="T42" fmla="*/ 284378 w 589954"/>
              <a:gd name="T43" fmla="*/ 152611 h 573881"/>
              <a:gd name="T44" fmla="*/ 268629 w 589954"/>
              <a:gd name="T45" fmla="*/ 183014 h 573881"/>
              <a:gd name="T46" fmla="*/ 588962 w 589954"/>
              <a:gd name="T47" fmla="*/ 183014 h 573881"/>
              <a:gd name="T48" fmla="*/ 588962 w 589954"/>
              <a:gd name="T49" fmla="*/ 237262 h 573881"/>
              <a:gd name="T50" fmla="*/ 235644 w 589954"/>
              <a:gd name="T51" fmla="*/ 237262 h 573881"/>
              <a:gd name="T52" fmla="*/ 216032 w 589954"/>
              <a:gd name="T53" fmla="*/ 264684 h 573881"/>
              <a:gd name="T54" fmla="*/ 530125 w 589954"/>
              <a:gd name="T55" fmla="*/ 264684 h 573881"/>
              <a:gd name="T56" fmla="*/ 530125 w 589954"/>
              <a:gd name="T57" fmla="*/ 574675 h 573881"/>
              <a:gd name="T58" fmla="*/ 448704 w 589954"/>
              <a:gd name="T59" fmla="*/ 574675 h 573881"/>
              <a:gd name="T60" fmla="*/ 448704 w 589954"/>
              <a:gd name="T61" fmla="*/ 552022 h 573881"/>
              <a:gd name="T62" fmla="*/ 186614 w 589954"/>
              <a:gd name="T63" fmla="*/ 552022 h 573881"/>
              <a:gd name="T64" fmla="*/ 186614 w 589954"/>
              <a:gd name="T65" fmla="*/ 574675 h 573881"/>
              <a:gd name="T66" fmla="*/ 105193 w 589954"/>
              <a:gd name="T67" fmla="*/ 574675 h 573881"/>
              <a:gd name="T68" fmla="*/ 105193 w 589954"/>
              <a:gd name="T69" fmla="*/ 386296 h 573881"/>
              <a:gd name="T70" fmla="*/ 32687 w 589954"/>
              <a:gd name="T71" fmla="*/ 446506 h 573881"/>
              <a:gd name="T72" fmla="*/ 0 w 589954"/>
              <a:gd name="T73" fmla="*/ 359470 h 573881"/>
              <a:gd name="T74" fmla="*/ 144120 w 589954"/>
              <a:gd name="T75" fmla="*/ 237262 h 573881"/>
              <a:gd name="T76" fmla="*/ 1783 w 589954"/>
              <a:gd name="T77" fmla="*/ 237262 h 573881"/>
              <a:gd name="T78" fmla="*/ 1783 w 589954"/>
              <a:gd name="T79" fmla="*/ 183014 h 573881"/>
              <a:gd name="T80" fmla="*/ 183048 w 589954"/>
              <a:gd name="T81" fmla="*/ 183014 h 573881"/>
              <a:gd name="T82" fmla="*/ 199985 w 589954"/>
              <a:gd name="T83" fmla="*/ 152611 h 573881"/>
              <a:gd name="T84" fmla="*/ 46950 w 589954"/>
              <a:gd name="T85" fmla="*/ 152611 h 573881"/>
              <a:gd name="T86" fmla="*/ 46950 w 589954"/>
              <a:gd name="T87" fmla="*/ 101343 h 573881"/>
              <a:gd name="T88" fmla="*/ 221975 w 589954"/>
              <a:gd name="T89" fmla="*/ 101343 h 573881"/>
              <a:gd name="T90" fmla="*/ 230889 w 589954"/>
              <a:gd name="T91" fmla="*/ 73623 h 573881"/>
              <a:gd name="T92" fmla="*/ 41601 w 589954"/>
              <a:gd name="T93" fmla="*/ 78094 h 573881"/>
              <a:gd name="T94" fmla="*/ 32092 w 589954"/>
              <a:gd name="T95" fmla="*/ 14307 h 573881"/>
              <a:gd name="T96" fmla="*/ 546172 w 589954"/>
              <a:gd name="T97" fmla="*/ 0 h 5738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9954"/>
              <a:gd name="T148" fmla="*/ 0 h 573881"/>
              <a:gd name="T149" fmla="*/ 589954 w 589954"/>
              <a:gd name="T150" fmla="*/ 573881 h 5738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9954" h="573881">
                <a:moveTo>
                  <a:pt x="186928" y="464343"/>
                </a:moveTo>
                <a:lnTo>
                  <a:pt x="186928" y="495300"/>
                </a:lnTo>
                <a:lnTo>
                  <a:pt x="449460" y="495300"/>
                </a:lnTo>
                <a:lnTo>
                  <a:pt x="449460" y="464343"/>
                </a:lnTo>
                <a:lnTo>
                  <a:pt x="186928" y="464343"/>
                </a:lnTo>
                <a:close/>
                <a:moveTo>
                  <a:pt x="186928" y="392311"/>
                </a:moveTo>
                <a:lnTo>
                  <a:pt x="186928" y="422672"/>
                </a:lnTo>
                <a:lnTo>
                  <a:pt x="449460" y="422672"/>
                </a:lnTo>
                <a:lnTo>
                  <a:pt x="449460" y="392311"/>
                </a:lnTo>
                <a:lnTo>
                  <a:pt x="186928" y="392311"/>
                </a:lnTo>
                <a:close/>
                <a:moveTo>
                  <a:pt x="186928" y="320278"/>
                </a:moveTo>
                <a:lnTo>
                  <a:pt x="186928" y="350639"/>
                </a:lnTo>
                <a:lnTo>
                  <a:pt x="449460" y="350639"/>
                </a:lnTo>
                <a:lnTo>
                  <a:pt x="449460" y="320278"/>
                </a:lnTo>
                <a:lnTo>
                  <a:pt x="186928" y="320278"/>
                </a:lnTo>
                <a:close/>
                <a:moveTo>
                  <a:pt x="547092" y="0"/>
                </a:moveTo>
                <a:lnTo>
                  <a:pt x="559593" y="63103"/>
                </a:lnTo>
                <a:lnTo>
                  <a:pt x="317896" y="71139"/>
                </a:lnTo>
                <a:cubicBezTo>
                  <a:pt x="314523" y="81260"/>
                  <a:pt x="310951" y="91281"/>
                  <a:pt x="307181" y="101203"/>
                </a:cubicBezTo>
                <a:lnTo>
                  <a:pt x="544710" y="101203"/>
                </a:lnTo>
                <a:lnTo>
                  <a:pt x="544710" y="152400"/>
                </a:lnTo>
                <a:lnTo>
                  <a:pt x="284857" y="152400"/>
                </a:lnTo>
                <a:cubicBezTo>
                  <a:pt x="279896" y="162718"/>
                  <a:pt x="274637" y="172839"/>
                  <a:pt x="269081" y="182761"/>
                </a:cubicBezTo>
                <a:lnTo>
                  <a:pt x="589954" y="182761"/>
                </a:lnTo>
                <a:lnTo>
                  <a:pt x="589954" y="236934"/>
                </a:lnTo>
                <a:lnTo>
                  <a:pt x="236041" y="236934"/>
                </a:lnTo>
                <a:cubicBezTo>
                  <a:pt x="229691" y="246261"/>
                  <a:pt x="223143" y="255389"/>
                  <a:pt x="216396" y="264318"/>
                </a:cubicBezTo>
                <a:lnTo>
                  <a:pt x="531018" y="264318"/>
                </a:lnTo>
                <a:lnTo>
                  <a:pt x="531018" y="573881"/>
                </a:lnTo>
                <a:lnTo>
                  <a:pt x="449460" y="573881"/>
                </a:lnTo>
                <a:lnTo>
                  <a:pt x="449460" y="551259"/>
                </a:lnTo>
                <a:lnTo>
                  <a:pt x="186928" y="551259"/>
                </a:lnTo>
                <a:lnTo>
                  <a:pt x="186928" y="573881"/>
                </a:lnTo>
                <a:lnTo>
                  <a:pt x="105370" y="573881"/>
                </a:lnTo>
                <a:lnTo>
                  <a:pt x="105370" y="385762"/>
                </a:lnTo>
                <a:cubicBezTo>
                  <a:pt x="82748" y="406400"/>
                  <a:pt x="58539" y="426442"/>
                  <a:pt x="32742" y="445889"/>
                </a:cubicBezTo>
                <a:cubicBezTo>
                  <a:pt x="23217" y="415329"/>
                  <a:pt x="12303" y="386357"/>
                  <a:pt x="0" y="358973"/>
                </a:cubicBezTo>
                <a:cubicBezTo>
                  <a:pt x="58340" y="323254"/>
                  <a:pt x="106461" y="282575"/>
                  <a:pt x="144363" y="236934"/>
                </a:cubicBezTo>
                <a:lnTo>
                  <a:pt x="1786" y="236934"/>
                </a:lnTo>
                <a:lnTo>
                  <a:pt x="1786" y="182761"/>
                </a:lnTo>
                <a:lnTo>
                  <a:pt x="183356" y="182761"/>
                </a:lnTo>
                <a:cubicBezTo>
                  <a:pt x="189309" y="172839"/>
                  <a:pt x="194964" y="162718"/>
                  <a:pt x="200322" y="152400"/>
                </a:cubicBezTo>
                <a:lnTo>
                  <a:pt x="47029" y="152400"/>
                </a:lnTo>
                <a:lnTo>
                  <a:pt x="47029" y="101203"/>
                </a:lnTo>
                <a:lnTo>
                  <a:pt x="222349" y="101203"/>
                </a:lnTo>
                <a:cubicBezTo>
                  <a:pt x="225722" y="92075"/>
                  <a:pt x="228699" y="82847"/>
                  <a:pt x="231278" y="73521"/>
                </a:cubicBezTo>
                <a:lnTo>
                  <a:pt x="41671" y="77986"/>
                </a:lnTo>
                <a:cubicBezTo>
                  <a:pt x="39290" y="55364"/>
                  <a:pt x="36115" y="34131"/>
                  <a:pt x="32146" y="14287"/>
                </a:cubicBezTo>
                <a:cubicBezTo>
                  <a:pt x="230584" y="13097"/>
                  <a:pt x="402232" y="8334"/>
                  <a:pt x="547092" y="0"/>
                </a:cubicBezTo>
                <a:close/>
              </a:path>
            </a:pathLst>
          </a:custGeom>
          <a:solidFill>
            <a:schemeClr val="tx2"/>
          </a:solidFill>
          <a:ln w="9525">
            <a:noFill/>
            <a:round/>
          </a:ln>
        </p:spPr>
        <p:txBody>
          <a:bodyPr/>
          <a:lstStyle/>
          <a:p>
            <a:endParaRPr lang="zh-CN" altLang="en-US"/>
          </a:p>
        </p:txBody>
      </p:sp>
      <p:sp>
        <p:nvSpPr>
          <p:cNvPr id="32780" name="任意多边形 32"/>
          <p:cNvSpPr/>
          <p:nvPr/>
        </p:nvSpPr>
        <p:spPr bwMode="auto">
          <a:xfrm>
            <a:off x="7570788" y="2278063"/>
            <a:ext cx="1376362" cy="1376362"/>
          </a:xfrm>
          <a:custGeom>
            <a:avLst/>
            <a:gdLst/>
            <a:ahLst/>
            <a:cxnLst>
              <a:cxn ang="0">
                <a:pos x="766921" y="180973"/>
              </a:cxn>
              <a:cxn ang="0">
                <a:pos x="180974" y="766920"/>
              </a:cxn>
              <a:cxn ang="0">
                <a:pos x="766921" y="1352867"/>
              </a:cxn>
              <a:cxn ang="0">
                <a:pos x="1352868" y="766920"/>
              </a:cxn>
              <a:cxn ang="0">
                <a:pos x="766921" y="180973"/>
              </a:cxn>
              <a:cxn ang="0">
                <a:pos x="766922" y="0"/>
              </a:cxn>
              <a:cxn ang="0">
                <a:pos x="1533844" y="766921"/>
              </a:cxn>
              <a:cxn ang="0">
                <a:pos x="766922" y="1533842"/>
              </a:cxn>
              <a:cxn ang="0">
                <a:pos x="0" y="766921"/>
              </a:cxn>
              <a:cxn ang="0">
                <a:pos x="766922" y="0"/>
              </a:cxn>
            </a:cxnLst>
            <a:rect l="0" t="0" r="r" b="b"/>
            <a:pathLst>
              <a:path w="1533844" h="1533842">
                <a:moveTo>
                  <a:pt x="766921" y="180973"/>
                </a:moveTo>
                <a:cubicBezTo>
                  <a:pt x="443311" y="180973"/>
                  <a:pt x="180974" y="443310"/>
                  <a:pt x="180974" y="766920"/>
                </a:cubicBezTo>
                <a:cubicBezTo>
                  <a:pt x="180974" y="1090530"/>
                  <a:pt x="443311" y="1352867"/>
                  <a:pt x="766921" y="1352867"/>
                </a:cubicBezTo>
                <a:cubicBezTo>
                  <a:pt x="1090531" y="1352867"/>
                  <a:pt x="1352868" y="1090530"/>
                  <a:pt x="1352868" y="766920"/>
                </a:cubicBezTo>
                <a:cubicBezTo>
                  <a:pt x="1352868" y="443310"/>
                  <a:pt x="1090531" y="180973"/>
                  <a:pt x="766921" y="180973"/>
                </a:cubicBezTo>
                <a:close/>
                <a:moveTo>
                  <a:pt x="766922" y="0"/>
                </a:moveTo>
                <a:cubicBezTo>
                  <a:pt x="1190481" y="0"/>
                  <a:pt x="1533844" y="343362"/>
                  <a:pt x="1533844" y="766921"/>
                </a:cubicBezTo>
                <a:cubicBezTo>
                  <a:pt x="1533844" y="1190480"/>
                  <a:pt x="1190481" y="1533842"/>
                  <a:pt x="766922" y="1533842"/>
                </a:cubicBezTo>
                <a:cubicBezTo>
                  <a:pt x="343363" y="1533842"/>
                  <a:pt x="0" y="1190480"/>
                  <a:pt x="0" y="766921"/>
                </a:cubicBezTo>
                <a:cubicBezTo>
                  <a:pt x="0" y="343362"/>
                  <a:pt x="343363" y="0"/>
                  <a:pt x="766922" y="0"/>
                </a:cubicBezTo>
                <a:close/>
              </a:path>
            </a:pathLst>
          </a:custGeom>
          <a:solidFill>
            <a:srgbClr val="FFFFFF"/>
          </a:solidFill>
          <a:ln w="9525">
            <a:noFill/>
            <a:round/>
          </a:ln>
          <a:effectLst>
            <a:outerShdw dist="38100" dir="2700000" algn="ctr" rotWithShape="0">
              <a:srgbClr val="486209">
                <a:alpha val="37999"/>
              </a:srgbClr>
            </a:outerShdw>
          </a:effectLst>
        </p:spPr>
        <p:txBody>
          <a:bodyPr anchor="ctr"/>
          <a:lstStyle/>
          <a:p>
            <a:pPr>
              <a:defRPr/>
            </a:pPr>
            <a:endParaRPr lang="zh-CN" altLang="en-US"/>
          </a:p>
        </p:txBody>
      </p:sp>
      <p:sp>
        <p:nvSpPr>
          <p:cNvPr id="108557" name="椭圆 33"/>
          <p:cNvSpPr>
            <a:spLocks noChangeArrowheads="1"/>
          </p:cNvSpPr>
          <p:nvPr/>
        </p:nvSpPr>
        <p:spPr bwMode="auto">
          <a:xfrm>
            <a:off x="7651750" y="2352675"/>
            <a:ext cx="1214438" cy="1214438"/>
          </a:xfrm>
          <a:prstGeom prst="ellipse">
            <a:avLst/>
          </a:prstGeom>
          <a:noFill/>
          <a:ln w="12700">
            <a:solidFill>
              <a:srgbClr val="C5EF5E"/>
            </a:solidFill>
            <a:prstDash val="dash"/>
            <a:round/>
          </a:ln>
        </p:spPr>
        <p:txBody>
          <a:bodyPr anchor="ctr"/>
          <a:lstStyle/>
          <a:p>
            <a:pPr algn="ctr" eaLnBrk="0" hangingPunct="0"/>
            <a:endParaRPr lang="zh-CN" altLang="en-US">
              <a:solidFill>
                <a:srgbClr val="FFFFFF"/>
              </a:solidFill>
              <a:latin typeface="Times New Roman" panose="02020603050405020304" pitchFamily="18" charset="0"/>
              <a:ea typeface="幼圆" panose="02010509060101010101" pitchFamily="49" charset="-122"/>
            </a:endParaRPr>
          </a:p>
        </p:txBody>
      </p:sp>
      <p:sp>
        <p:nvSpPr>
          <p:cNvPr id="108558" name="任意多边形 34"/>
          <p:cNvSpPr>
            <a:spLocks noChangeAspect="1"/>
          </p:cNvSpPr>
          <p:nvPr/>
        </p:nvSpPr>
        <p:spPr bwMode="auto">
          <a:xfrm>
            <a:off x="3735388" y="2686050"/>
            <a:ext cx="969962" cy="969963"/>
          </a:xfrm>
          <a:custGeom>
            <a:avLst/>
            <a:gdLst>
              <a:gd name="T0" fmla="*/ 157101 w 970530"/>
              <a:gd name="T1" fmla="*/ 238906 h 968938"/>
              <a:gd name="T2" fmla="*/ 152603 w 970530"/>
              <a:gd name="T3" fmla="*/ 237214 h 968938"/>
              <a:gd name="T4" fmla="*/ 148126 w 970530"/>
              <a:gd name="T5" fmla="*/ 229918 h 968938"/>
              <a:gd name="T6" fmla="*/ 143628 w 970530"/>
              <a:gd name="T7" fmla="*/ 228224 h 968938"/>
              <a:gd name="T8" fmla="*/ 139152 w 970530"/>
              <a:gd name="T9" fmla="*/ 220928 h 968938"/>
              <a:gd name="T10" fmla="*/ 134653 w 970530"/>
              <a:gd name="T11" fmla="*/ 219235 h 968938"/>
              <a:gd name="T12" fmla="*/ 130177 w 970530"/>
              <a:gd name="T13" fmla="*/ 211939 h 968938"/>
              <a:gd name="T14" fmla="*/ 125678 w 970530"/>
              <a:gd name="T15" fmla="*/ 210245 h 968938"/>
              <a:gd name="T16" fmla="*/ 121201 w 970530"/>
              <a:gd name="T17" fmla="*/ 202947 h 968938"/>
              <a:gd name="T18" fmla="*/ 116703 w 970530"/>
              <a:gd name="T19" fmla="*/ 201255 h 968938"/>
              <a:gd name="T20" fmla="*/ 113081 w 970530"/>
              <a:gd name="T21" fmla="*/ 195351 h 968938"/>
              <a:gd name="T22" fmla="*/ 314850 w 970530"/>
              <a:gd name="T23" fmla="*/ 21429 h 968938"/>
              <a:gd name="T24" fmla="*/ 330915 w 970530"/>
              <a:gd name="T25" fmla="*/ 39215 h 968938"/>
              <a:gd name="T26" fmla="*/ 348865 w 970530"/>
              <a:gd name="T27" fmla="*/ 57194 h 968938"/>
              <a:gd name="T28" fmla="*/ 370068 w 970530"/>
              <a:gd name="T29" fmla="*/ 67443 h 968938"/>
              <a:gd name="T30" fmla="*/ 379386 w 970530"/>
              <a:gd name="T31" fmla="*/ 76468 h 968938"/>
              <a:gd name="T32" fmla="*/ 397335 w 970530"/>
              <a:gd name="T33" fmla="*/ 94447 h 968938"/>
              <a:gd name="T34" fmla="*/ 415286 w 970530"/>
              <a:gd name="T35" fmla="*/ 112427 h 968938"/>
              <a:gd name="T36" fmla="*/ 550937 w 970530"/>
              <a:gd name="T37" fmla="*/ 10131 h 968938"/>
              <a:gd name="T38" fmla="*/ 564762 w 970530"/>
              <a:gd name="T39" fmla="*/ 32711 h 968938"/>
              <a:gd name="T40" fmla="*/ 582712 w 970530"/>
              <a:gd name="T41" fmla="*/ 50690 h 968938"/>
              <a:gd name="T42" fmla="*/ 600662 w 970530"/>
              <a:gd name="T43" fmla="*/ 68670 h 968938"/>
              <a:gd name="T44" fmla="*/ 618612 w 970530"/>
              <a:gd name="T45" fmla="*/ 86649 h 968938"/>
              <a:gd name="T46" fmla="*/ 636562 w 970530"/>
              <a:gd name="T47" fmla="*/ 104629 h 968938"/>
              <a:gd name="T48" fmla="*/ 654512 w 970530"/>
              <a:gd name="T49" fmla="*/ 122608 h 968938"/>
              <a:gd name="T50" fmla="*/ 672462 w 970530"/>
              <a:gd name="T51" fmla="*/ 140588 h 968938"/>
              <a:gd name="T52" fmla="*/ 690412 w 970530"/>
              <a:gd name="T53" fmla="*/ 158567 h 968938"/>
              <a:gd name="T54" fmla="*/ 708362 w 970530"/>
              <a:gd name="T55" fmla="*/ 176547 h 968938"/>
              <a:gd name="T56" fmla="*/ 726312 w 970530"/>
              <a:gd name="T57" fmla="*/ 194526 h 968938"/>
              <a:gd name="T58" fmla="*/ 744261 w 970530"/>
              <a:gd name="T59" fmla="*/ 212505 h 968938"/>
              <a:gd name="T60" fmla="*/ 762212 w 970530"/>
              <a:gd name="T61" fmla="*/ 230485 h 968938"/>
              <a:gd name="T62" fmla="*/ 780162 w 970530"/>
              <a:gd name="T63" fmla="*/ 248465 h 968938"/>
              <a:gd name="T64" fmla="*/ 789137 w 970530"/>
              <a:gd name="T65" fmla="*/ 265435 h 968938"/>
              <a:gd name="T66" fmla="*/ 799120 w 970530"/>
              <a:gd name="T67" fmla="*/ 275434 h 968938"/>
              <a:gd name="T68" fmla="*/ 934099 w 970530"/>
              <a:gd name="T69" fmla="*/ 562280 h 968938"/>
              <a:gd name="T70" fmla="*/ 247942 w 970530"/>
              <a:gd name="T71" fmla="*/ 778516 h 968938"/>
              <a:gd name="T72" fmla="*/ 230061 w 970530"/>
              <a:gd name="T73" fmla="*/ 760621 h 968938"/>
              <a:gd name="T74" fmla="*/ 212111 w 970530"/>
              <a:gd name="T75" fmla="*/ 742641 h 968938"/>
              <a:gd name="T76" fmla="*/ 194161 w 970530"/>
              <a:gd name="T77" fmla="*/ 724662 h 968938"/>
              <a:gd name="T78" fmla="*/ 176211 w 970530"/>
              <a:gd name="T79" fmla="*/ 706682 h 968938"/>
              <a:gd name="T80" fmla="*/ 158261 w 970530"/>
              <a:gd name="T81" fmla="*/ 688703 h 968938"/>
              <a:gd name="T82" fmla="*/ 140311 w 970530"/>
              <a:gd name="T83" fmla="*/ 670723 h 968938"/>
              <a:gd name="T84" fmla="*/ 122361 w 970530"/>
              <a:gd name="T85" fmla="*/ 652744 h 968938"/>
              <a:gd name="T86" fmla="*/ 104411 w 970530"/>
              <a:gd name="T87" fmla="*/ 634764 h 968938"/>
              <a:gd name="T88" fmla="*/ 86461 w 970530"/>
              <a:gd name="T89" fmla="*/ 616785 h 968938"/>
              <a:gd name="T90" fmla="*/ 68511 w 970530"/>
              <a:gd name="T91" fmla="*/ 598805 h 968938"/>
              <a:gd name="T92" fmla="*/ 39863 w 970530"/>
              <a:gd name="T93" fmla="*/ 483309 h 968938"/>
              <a:gd name="T94" fmla="*/ 22800 w 970530"/>
              <a:gd name="T95" fmla="*/ 290804 h 968938"/>
              <a:gd name="T96" fmla="*/ 4849 w 970530"/>
              <a:gd name="T97" fmla="*/ 272824 h 968938"/>
              <a:gd name="T98" fmla="*/ 97825 w 970530"/>
              <a:gd name="T99" fmla="*/ 181762 h 968938"/>
              <a:gd name="T100" fmla="*/ 82790 w 970530"/>
              <a:gd name="T101" fmla="*/ 168534 h 968938"/>
              <a:gd name="T102" fmla="*/ 74966 w 970530"/>
              <a:gd name="T103" fmla="*/ 10727 h 968938"/>
              <a:gd name="T104" fmla="*/ 106740 w 970530"/>
              <a:gd name="T105" fmla="*/ 51286 h 968938"/>
              <a:gd name="T106" fmla="*/ 124691 w 970530"/>
              <a:gd name="T107" fmla="*/ 69266 h 968938"/>
              <a:gd name="T108" fmla="*/ 142640 w 970530"/>
              <a:gd name="T109" fmla="*/ 87245 h 968938"/>
              <a:gd name="T110" fmla="*/ 160591 w 970530"/>
              <a:gd name="T111" fmla="*/ 105225 h 968938"/>
              <a:gd name="T112" fmla="*/ 233821 w 970530"/>
              <a:gd name="T113" fmla="*/ 0 h 9689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70530"/>
              <a:gd name="T172" fmla="*/ 0 h 968938"/>
              <a:gd name="T173" fmla="*/ 970530 w 970530"/>
              <a:gd name="T174" fmla="*/ 968938 h 9689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70530" h="968938">
                <a:moveTo>
                  <a:pt x="157193" y="238654"/>
                </a:moveTo>
                <a:lnTo>
                  <a:pt x="154926" y="240047"/>
                </a:lnTo>
                <a:lnTo>
                  <a:pt x="158049" y="240047"/>
                </a:lnTo>
                <a:lnTo>
                  <a:pt x="157193" y="238654"/>
                </a:lnTo>
                <a:close/>
                <a:moveTo>
                  <a:pt x="152692" y="236963"/>
                </a:moveTo>
                <a:lnTo>
                  <a:pt x="152692" y="240047"/>
                </a:lnTo>
                <a:lnTo>
                  <a:pt x="154587" y="240047"/>
                </a:lnTo>
                <a:lnTo>
                  <a:pt x="152692" y="236963"/>
                </a:lnTo>
                <a:close/>
                <a:moveTo>
                  <a:pt x="148213" y="229675"/>
                </a:moveTo>
                <a:lnTo>
                  <a:pt x="145947" y="231066"/>
                </a:lnTo>
                <a:lnTo>
                  <a:pt x="149068" y="231066"/>
                </a:lnTo>
                <a:lnTo>
                  <a:pt x="148213" y="229675"/>
                </a:lnTo>
                <a:close/>
                <a:moveTo>
                  <a:pt x="143712" y="227983"/>
                </a:moveTo>
                <a:lnTo>
                  <a:pt x="143712" y="231066"/>
                </a:lnTo>
                <a:lnTo>
                  <a:pt x="145606" y="231066"/>
                </a:lnTo>
                <a:lnTo>
                  <a:pt x="143712" y="227983"/>
                </a:lnTo>
                <a:close/>
                <a:moveTo>
                  <a:pt x="139233" y="220695"/>
                </a:moveTo>
                <a:lnTo>
                  <a:pt x="136967" y="222086"/>
                </a:lnTo>
                <a:lnTo>
                  <a:pt x="140088" y="222086"/>
                </a:lnTo>
                <a:lnTo>
                  <a:pt x="139233" y="220695"/>
                </a:lnTo>
                <a:close/>
                <a:moveTo>
                  <a:pt x="134732" y="219003"/>
                </a:moveTo>
                <a:lnTo>
                  <a:pt x="134732" y="222086"/>
                </a:lnTo>
                <a:lnTo>
                  <a:pt x="136626" y="222086"/>
                </a:lnTo>
                <a:lnTo>
                  <a:pt x="134732" y="219003"/>
                </a:lnTo>
                <a:close/>
                <a:moveTo>
                  <a:pt x="130253" y="211715"/>
                </a:moveTo>
                <a:lnTo>
                  <a:pt x="127987" y="213106"/>
                </a:lnTo>
                <a:lnTo>
                  <a:pt x="131108" y="213106"/>
                </a:lnTo>
                <a:lnTo>
                  <a:pt x="130253" y="211715"/>
                </a:lnTo>
                <a:close/>
                <a:moveTo>
                  <a:pt x="125752" y="210023"/>
                </a:moveTo>
                <a:lnTo>
                  <a:pt x="125752" y="213106"/>
                </a:lnTo>
                <a:lnTo>
                  <a:pt x="127646" y="213106"/>
                </a:lnTo>
                <a:lnTo>
                  <a:pt x="125752" y="210023"/>
                </a:lnTo>
                <a:close/>
                <a:moveTo>
                  <a:pt x="121272" y="202733"/>
                </a:moveTo>
                <a:lnTo>
                  <a:pt x="119005" y="204126"/>
                </a:lnTo>
                <a:lnTo>
                  <a:pt x="122128" y="204126"/>
                </a:lnTo>
                <a:lnTo>
                  <a:pt x="121272" y="202733"/>
                </a:lnTo>
                <a:close/>
                <a:moveTo>
                  <a:pt x="116771" y="201042"/>
                </a:moveTo>
                <a:lnTo>
                  <a:pt x="116771" y="204126"/>
                </a:lnTo>
                <a:lnTo>
                  <a:pt x="118666" y="204126"/>
                </a:lnTo>
                <a:lnTo>
                  <a:pt x="116771" y="201042"/>
                </a:lnTo>
                <a:close/>
                <a:moveTo>
                  <a:pt x="112292" y="193754"/>
                </a:moveTo>
                <a:lnTo>
                  <a:pt x="111919" y="193983"/>
                </a:lnTo>
                <a:lnTo>
                  <a:pt x="111919" y="195145"/>
                </a:lnTo>
                <a:lnTo>
                  <a:pt x="113147" y="195145"/>
                </a:lnTo>
                <a:lnTo>
                  <a:pt x="112292" y="193754"/>
                </a:lnTo>
                <a:close/>
                <a:moveTo>
                  <a:pt x="233958" y="0"/>
                </a:moveTo>
                <a:lnTo>
                  <a:pt x="320874" y="8930"/>
                </a:lnTo>
                <a:lnTo>
                  <a:pt x="315034" y="21406"/>
                </a:lnTo>
                <a:lnTo>
                  <a:pt x="325726" y="22505"/>
                </a:lnTo>
                <a:lnTo>
                  <a:pt x="322127" y="30193"/>
                </a:lnTo>
                <a:lnTo>
                  <a:pt x="334707" y="31486"/>
                </a:lnTo>
                <a:lnTo>
                  <a:pt x="331109" y="39174"/>
                </a:lnTo>
                <a:lnTo>
                  <a:pt x="343687" y="40466"/>
                </a:lnTo>
                <a:lnTo>
                  <a:pt x="340089" y="48154"/>
                </a:lnTo>
                <a:lnTo>
                  <a:pt x="352667" y="49446"/>
                </a:lnTo>
                <a:lnTo>
                  <a:pt x="349069" y="57134"/>
                </a:lnTo>
                <a:lnTo>
                  <a:pt x="361647" y="58426"/>
                </a:lnTo>
                <a:lnTo>
                  <a:pt x="358622" y="64889"/>
                </a:lnTo>
                <a:lnTo>
                  <a:pt x="370285" y="64889"/>
                </a:lnTo>
                <a:lnTo>
                  <a:pt x="370285" y="67372"/>
                </a:lnTo>
                <a:lnTo>
                  <a:pt x="370628" y="67407"/>
                </a:lnTo>
                <a:lnTo>
                  <a:pt x="370285" y="68140"/>
                </a:lnTo>
                <a:lnTo>
                  <a:pt x="370285" y="75429"/>
                </a:lnTo>
                <a:lnTo>
                  <a:pt x="379608" y="76387"/>
                </a:lnTo>
                <a:lnTo>
                  <a:pt x="376010" y="84075"/>
                </a:lnTo>
                <a:lnTo>
                  <a:pt x="388588" y="85367"/>
                </a:lnTo>
                <a:lnTo>
                  <a:pt x="384990" y="93055"/>
                </a:lnTo>
                <a:lnTo>
                  <a:pt x="397568" y="94347"/>
                </a:lnTo>
                <a:lnTo>
                  <a:pt x="393969" y="102035"/>
                </a:lnTo>
                <a:lnTo>
                  <a:pt x="406549" y="103328"/>
                </a:lnTo>
                <a:lnTo>
                  <a:pt x="402951" y="111015"/>
                </a:lnTo>
                <a:lnTo>
                  <a:pt x="415529" y="112308"/>
                </a:lnTo>
                <a:lnTo>
                  <a:pt x="413482" y="116681"/>
                </a:lnTo>
                <a:lnTo>
                  <a:pt x="478036" y="116681"/>
                </a:lnTo>
                <a:lnTo>
                  <a:pt x="478036" y="10120"/>
                </a:lnTo>
                <a:lnTo>
                  <a:pt x="551260" y="10120"/>
                </a:lnTo>
                <a:lnTo>
                  <a:pt x="551260" y="23695"/>
                </a:lnTo>
                <a:lnTo>
                  <a:pt x="556112" y="23695"/>
                </a:lnTo>
                <a:lnTo>
                  <a:pt x="556112" y="32676"/>
                </a:lnTo>
                <a:lnTo>
                  <a:pt x="565093" y="32676"/>
                </a:lnTo>
                <a:lnTo>
                  <a:pt x="565093" y="41656"/>
                </a:lnTo>
                <a:lnTo>
                  <a:pt x="574073" y="41656"/>
                </a:lnTo>
                <a:lnTo>
                  <a:pt x="574073" y="50636"/>
                </a:lnTo>
                <a:lnTo>
                  <a:pt x="583053" y="50636"/>
                </a:lnTo>
                <a:lnTo>
                  <a:pt x="583053" y="59616"/>
                </a:lnTo>
                <a:lnTo>
                  <a:pt x="592033" y="59616"/>
                </a:lnTo>
                <a:lnTo>
                  <a:pt x="592033" y="68597"/>
                </a:lnTo>
                <a:lnTo>
                  <a:pt x="601014" y="68597"/>
                </a:lnTo>
                <a:lnTo>
                  <a:pt x="601014" y="77577"/>
                </a:lnTo>
                <a:lnTo>
                  <a:pt x="609994" y="77577"/>
                </a:lnTo>
                <a:lnTo>
                  <a:pt x="609994" y="86557"/>
                </a:lnTo>
                <a:lnTo>
                  <a:pt x="618974" y="86557"/>
                </a:lnTo>
                <a:lnTo>
                  <a:pt x="618974" y="95537"/>
                </a:lnTo>
                <a:lnTo>
                  <a:pt x="627954" y="95537"/>
                </a:lnTo>
                <a:lnTo>
                  <a:pt x="627954" y="104518"/>
                </a:lnTo>
                <a:lnTo>
                  <a:pt x="636935" y="104518"/>
                </a:lnTo>
                <a:lnTo>
                  <a:pt x="636935" y="113498"/>
                </a:lnTo>
                <a:lnTo>
                  <a:pt x="645915" y="113498"/>
                </a:lnTo>
                <a:lnTo>
                  <a:pt x="645915" y="122478"/>
                </a:lnTo>
                <a:lnTo>
                  <a:pt x="654895" y="122478"/>
                </a:lnTo>
                <a:lnTo>
                  <a:pt x="654895" y="131458"/>
                </a:lnTo>
                <a:lnTo>
                  <a:pt x="663875" y="131458"/>
                </a:lnTo>
                <a:lnTo>
                  <a:pt x="663875" y="140439"/>
                </a:lnTo>
                <a:lnTo>
                  <a:pt x="672856" y="140439"/>
                </a:lnTo>
                <a:lnTo>
                  <a:pt x="672856" y="149419"/>
                </a:lnTo>
                <a:lnTo>
                  <a:pt x="681836" y="149419"/>
                </a:lnTo>
                <a:lnTo>
                  <a:pt x="681836" y="158399"/>
                </a:lnTo>
                <a:lnTo>
                  <a:pt x="690816" y="158399"/>
                </a:lnTo>
                <a:lnTo>
                  <a:pt x="690816" y="167379"/>
                </a:lnTo>
                <a:lnTo>
                  <a:pt x="699796" y="167379"/>
                </a:lnTo>
                <a:lnTo>
                  <a:pt x="699796" y="176360"/>
                </a:lnTo>
                <a:lnTo>
                  <a:pt x="708777" y="176360"/>
                </a:lnTo>
                <a:lnTo>
                  <a:pt x="708777" y="185340"/>
                </a:lnTo>
                <a:lnTo>
                  <a:pt x="717757" y="185340"/>
                </a:lnTo>
                <a:lnTo>
                  <a:pt x="717757" y="194320"/>
                </a:lnTo>
                <a:lnTo>
                  <a:pt x="726737" y="194320"/>
                </a:lnTo>
                <a:lnTo>
                  <a:pt x="726737" y="203300"/>
                </a:lnTo>
                <a:lnTo>
                  <a:pt x="735717" y="203300"/>
                </a:lnTo>
                <a:lnTo>
                  <a:pt x="735717" y="212280"/>
                </a:lnTo>
                <a:lnTo>
                  <a:pt x="744697" y="212280"/>
                </a:lnTo>
                <a:lnTo>
                  <a:pt x="744697" y="221261"/>
                </a:lnTo>
                <a:lnTo>
                  <a:pt x="753678" y="221261"/>
                </a:lnTo>
                <a:lnTo>
                  <a:pt x="753678" y="230241"/>
                </a:lnTo>
                <a:lnTo>
                  <a:pt x="762658" y="230241"/>
                </a:lnTo>
                <a:lnTo>
                  <a:pt x="762658" y="239221"/>
                </a:lnTo>
                <a:lnTo>
                  <a:pt x="771638" y="239221"/>
                </a:lnTo>
                <a:lnTo>
                  <a:pt x="771638" y="248202"/>
                </a:lnTo>
                <a:lnTo>
                  <a:pt x="780619" y="248202"/>
                </a:lnTo>
                <a:lnTo>
                  <a:pt x="780619" y="256174"/>
                </a:lnTo>
                <a:lnTo>
                  <a:pt x="781627" y="257182"/>
                </a:lnTo>
                <a:lnTo>
                  <a:pt x="789599" y="257182"/>
                </a:lnTo>
                <a:lnTo>
                  <a:pt x="789599" y="265154"/>
                </a:lnTo>
                <a:lnTo>
                  <a:pt x="790607" y="266162"/>
                </a:lnTo>
                <a:lnTo>
                  <a:pt x="798579" y="266162"/>
                </a:lnTo>
                <a:lnTo>
                  <a:pt x="798579" y="274134"/>
                </a:lnTo>
                <a:lnTo>
                  <a:pt x="799588" y="275143"/>
                </a:lnTo>
                <a:lnTo>
                  <a:pt x="807560" y="275143"/>
                </a:lnTo>
                <a:lnTo>
                  <a:pt x="807560" y="283115"/>
                </a:lnTo>
                <a:lnTo>
                  <a:pt x="970530" y="446085"/>
                </a:lnTo>
                <a:lnTo>
                  <a:pt x="934646" y="561686"/>
                </a:lnTo>
                <a:cubicBezTo>
                  <a:pt x="847432" y="767882"/>
                  <a:pt x="662752" y="922817"/>
                  <a:pt x="438360" y="968734"/>
                </a:cubicBezTo>
                <a:lnTo>
                  <a:pt x="436340" y="968938"/>
                </a:lnTo>
                <a:lnTo>
                  <a:pt x="246591" y="779189"/>
                </a:lnTo>
                <a:lnTo>
                  <a:pt x="248087" y="777693"/>
                </a:lnTo>
                <a:lnTo>
                  <a:pt x="240094" y="768036"/>
                </a:lnTo>
                <a:lnTo>
                  <a:pt x="239176" y="768797"/>
                </a:lnTo>
                <a:lnTo>
                  <a:pt x="231114" y="759056"/>
                </a:lnTo>
                <a:lnTo>
                  <a:pt x="230196" y="759817"/>
                </a:lnTo>
                <a:lnTo>
                  <a:pt x="222134" y="750076"/>
                </a:lnTo>
                <a:lnTo>
                  <a:pt x="221216" y="750837"/>
                </a:lnTo>
                <a:lnTo>
                  <a:pt x="213153" y="741094"/>
                </a:lnTo>
                <a:lnTo>
                  <a:pt x="212235" y="741856"/>
                </a:lnTo>
                <a:lnTo>
                  <a:pt x="204173" y="732115"/>
                </a:lnTo>
                <a:lnTo>
                  <a:pt x="203255" y="732876"/>
                </a:lnTo>
                <a:lnTo>
                  <a:pt x="195193" y="723135"/>
                </a:lnTo>
                <a:lnTo>
                  <a:pt x="194275" y="723896"/>
                </a:lnTo>
                <a:lnTo>
                  <a:pt x="186213" y="714155"/>
                </a:lnTo>
                <a:lnTo>
                  <a:pt x="185295" y="714916"/>
                </a:lnTo>
                <a:lnTo>
                  <a:pt x="177232" y="705173"/>
                </a:lnTo>
                <a:lnTo>
                  <a:pt x="176314" y="705935"/>
                </a:lnTo>
                <a:lnTo>
                  <a:pt x="168252" y="696194"/>
                </a:lnTo>
                <a:lnTo>
                  <a:pt x="167334" y="696955"/>
                </a:lnTo>
                <a:lnTo>
                  <a:pt x="159272" y="687214"/>
                </a:lnTo>
                <a:lnTo>
                  <a:pt x="158354" y="687975"/>
                </a:lnTo>
                <a:lnTo>
                  <a:pt x="150292" y="678234"/>
                </a:lnTo>
                <a:lnTo>
                  <a:pt x="149374" y="678995"/>
                </a:lnTo>
                <a:lnTo>
                  <a:pt x="141311" y="669252"/>
                </a:lnTo>
                <a:lnTo>
                  <a:pt x="140393" y="670014"/>
                </a:lnTo>
                <a:lnTo>
                  <a:pt x="132331" y="660273"/>
                </a:lnTo>
                <a:lnTo>
                  <a:pt x="131413" y="661034"/>
                </a:lnTo>
                <a:lnTo>
                  <a:pt x="123351" y="651293"/>
                </a:lnTo>
                <a:lnTo>
                  <a:pt x="122433" y="652054"/>
                </a:lnTo>
                <a:lnTo>
                  <a:pt x="114371" y="642313"/>
                </a:lnTo>
                <a:lnTo>
                  <a:pt x="113453" y="643074"/>
                </a:lnTo>
                <a:lnTo>
                  <a:pt x="105390" y="633331"/>
                </a:lnTo>
                <a:lnTo>
                  <a:pt x="104472" y="634093"/>
                </a:lnTo>
                <a:lnTo>
                  <a:pt x="96410" y="624352"/>
                </a:lnTo>
                <a:lnTo>
                  <a:pt x="95492" y="625113"/>
                </a:lnTo>
                <a:lnTo>
                  <a:pt x="87430" y="615372"/>
                </a:lnTo>
                <a:lnTo>
                  <a:pt x="86512" y="616133"/>
                </a:lnTo>
                <a:lnTo>
                  <a:pt x="78450" y="606392"/>
                </a:lnTo>
                <a:lnTo>
                  <a:pt x="77532" y="607153"/>
                </a:lnTo>
                <a:lnTo>
                  <a:pt x="69469" y="597410"/>
                </a:lnTo>
                <a:lnTo>
                  <a:pt x="68551" y="598172"/>
                </a:lnTo>
                <a:lnTo>
                  <a:pt x="25688" y="546380"/>
                </a:lnTo>
                <a:lnTo>
                  <a:pt x="28430" y="541981"/>
                </a:lnTo>
                <a:lnTo>
                  <a:pt x="20836" y="532805"/>
                </a:lnTo>
                <a:cubicBezTo>
                  <a:pt x="33536" y="518914"/>
                  <a:pt x="39886" y="502245"/>
                  <a:pt x="39886" y="482798"/>
                </a:cubicBezTo>
                <a:lnTo>
                  <a:pt x="39886" y="299477"/>
                </a:lnTo>
                <a:lnTo>
                  <a:pt x="31793" y="299477"/>
                </a:lnTo>
                <a:lnTo>
                  <a:pt x="31793" y="290497"/>
                </a:lnTo>
                <a:lnTo>
                  <a:pt x="22813" y="290497"/>
                </a:lnTo>
                <a:lnTo>
                  <a:pt x="22813" y="281517"/>
                </a:lnTo>
                <a:lnTo>
                  <a:pt x="13833" y="281517"/>
                </a:lnTo>
                <a:lnTo>
                  <a:pt x="13833" y="272536"/>
                </a:lnTo>
                <a:lnTo>
                  <a:pt x="4852" y="272536"/>
                </a:lnTo>
                <a:lnTo>
                  <a:pt x="4852" y="258961"/>
                </a:lnTo>
                <a:lnTo>
                  <a:pt x="0" y="258961"/>
                </a:lnTo>
                <a:lnTo>
                  <a:pt x="0" y="181570"/>
                </a:lnTo>
                <a:lnTo>
                  <a:pt x="97882" y="181570"/>
                </a:lnTo>
                <a:lnTo>
                  <a:pt x="94332" y="175794"/>
                </a:lnTo>
                <a:lnTo>
                  <a:pt x="91819" y="177337"/>
                </a:lnTo>
                <a:lnTo>
                  <a:pt x="85351" y="166812"/>
                </a:lnTo>
                <a:lnTo>
                  <a:pt x="82838" y="168356"/>
                </a:lnTo>
                <a:cubicBezTo>
                  <a:pt x="62201" y="129859"/>
                  <a:pt x="40372" y="94339"/>
                  <a:pt x="17354" y="61795"/>
                </a:cubicBezTo>
                <a:lnTo>
                  <a:pt x="19904" y="60265"/>
                </a:lnTo>
                <a:lnTo>
                  <a:pt x="12502" y="48220"/>
                </a:lnTo>
                <a:lnTo>
                  <a:pt x="75010" y="10716"/>
                </a:lnTo>
                <a:lnTo>
                  <a:pt x="97120" y="42673"/>
                </a:lnTo>
                <a:lnTo>
                  <a:pt x="97823" y="42252"/>
                </a:lnTo>
                <a:lnTo>
                  <a:pt x="104847" y="52405"/>
                </a:lnTo>
                <a:lnTo>
                  <a:pt x="106803" y="51232"/>
                </a:lnTo>
                <a:lnTo>
                  <a:pt x="113827" y="61385"/>
                </a:lnTo>
                <a:lnTo>
                  <a:pt x="115783" y="60212"/>
                </a:lnTo>
                <a:lnTo>
                  <a:pt x="122808" y="70366"/>
                </a:lnTo>
                <a:lnTo>
                  <a:pt x="124764" y="69193"/>
                </a:lnTo>
                <a:lnTo>
                  <a:pt x="131788" y="79346"/>
                </a:lnTo>
                <a:lnTo>
                  <a:pt x="133744" y="78173"/>
                </a:lnTo>
                <a:lnTo>
                  <a:pt x="140768" y="88326"/>
                </a:lnTo>
                <a:lnTo>
                  <a:pt x="142724" y="87153"/>
                </a:lnTo>
                <a:lnTo>
                  <a:pt x="149748" y="97306"/>
                </a:lnTo>
                <a:lnTo>
                  <a:pt x="151704" y="96133"/>
                </a:lnTo>
                <a:lnTo>
                  <a:pt x="158729" y="106287"/>
                </a:lnTo>
                <a:lnTo>
                  <a:pt x="160685" y="105114"/>
                </a:lnTo>
                <a:lnTo>
                  <a:pt x="160735" y="105186"/>
                </a:lnTo>
                <a:lnTo>
                  <a:pt x="160735" y="64889"/>
                </a:lnTo>
                <a:lnTo>
                  <a:pt x="216396" y="64889"/>
                </a:lnTo>
                <a:cubicBezTo>
                  <a:pt x="222746" y="44847"/>
                  <a:pt x="228600" y="23217"/>
                  <a:pt x="233958" y="0"/>
                </a:cubicBezTo>
                <a:close/>
              </a:path>
            </a:pathLst>
          </a:custGeom>
          <a:gradFill rotWithShape="0">
            <a:gsLst>
              <a:gs pos="0">
                <a:srgbClr val="567D2B">
                  <a:alpha val="53000"/>
                </a:srgbClr>
              </a:gs>
              <a:gs pos="100000">
                <a:srgbClr val="567D2B">
                  <a:alpha val="0"/>
                </a:srgbClr>
              </a:gs>
            </a:gsLst>
            <a:lin ang="18900000"/>
          </a:gradFill>
          <a:ln w="9525">
            <a:noFill/>
            <a:round/>
          </a:ln>
        </p:spPr>
        <p:txBody>
          <a:bodyPr/>
          <a:lstStyle/>
          <a:p>
            <a:endParaRPr lang="zh-CN" altLang="en-US"/>
          </a:p>
        </p:txBody>
      </p:sp>
      <p:sp>
        <p:nvSpPr>
          <p:cNvPr id="108559" name="文本框 35"/>
          <p:cNvSpPr/>
          <p:nvPr/>
        </p:nvSpPr>
        <p:spPr bwMode="auto">
          <a:xfrm>
            <a:off x="3732213" y="2686050"/>
            <a:ext cx="590550" cy="587375"/>
          </a:xfrm>
          <a:custGeom>
            <a:avLst/>
            <a:gdLst>
              <a:gd name="T0" fmla="*/ 231705 w 591741"/>
              <a:gd name="T1" fmla="*/ 336750 h 586680"/>
              <a:gd name="T2" fmla="*/ 298246 w 591741"/>
              <a:gd name="T3" fmla="*/ 300989 h 586680"/>
              <a:gd name="T4" fmla="*/ 231705 w 591741"/>
              <a:gd name="T5" fmla="*/ 213970 h 586680"/>
              <a:gd name="T6" fmla="*/ 298246 w 591741"/>
              <a:gd name="T7" fmla="*/ 249731 h 586680"/>
              <a:gd name="T8" fmla="*/ 231705 w 591741"/>
              <a:gd name="T9" fmla="*/ 213970 h 586680"/>
              <a:gd name="T10" fmla="*/ 231705 w 591741"/>
              <a:gd name="T11" fmla="*/ 162713 h 586680"/>
              <a:gd name="T12" fmla="*/ 298246 w 591741"/>
              <a:gd name="T13" fmla="*/ 126952 h 586680"/>
              <a:gd name="T14" fmla="*/ 74859 w 591741"/>
              <a:gd name="T15" fmla="*/ 10729 h 586680"/>
              <a:gd name="T16" fmla="*/ 77829 w 591741"/>
              <a:gd name="T17" fmla="*/ 154964 h 586680"/>
              <a:gd name="T18" fmla="*/ 74859 w 591741"/>
              <a:gd name="T19" fmla="*/ 10729 h 586680"/>
              <a:gd name="T20" fmla="*/ 550150 w 591741"/>
              <a:gd name="T21" fmla="*/ 10132 h 586680"/>
              <a:gd name="T22" fmla="*/ 590550 w 591741"/>
              <a:gd name="T23" fmla="*/ 116819 h 586680"/>
              <a:gd name="T24" fmla="*/ 550150 w 591741"/>
              <a:gd name="T25" fmla="*/ 193706 h 586680"/>
              <a:gd name="T26" fmla="*/ 533218 w 591741"/>
              <a:gd name="T27" fmla="*/ 558618 h 586680"/>
              <a:gd name="T28" fmla="*/ 406968 w 591741"/>
              <a:gd name="T29" fmla="*/ 585885 h 586680"/>
              <a:gd name="T30" fmla="*/ 446774 w 591741"/>
              <a:gd name="T31" fmla="*/ 510787 h 586680"/>
              <a:gd name="T32" fmla="*/ 477074 w 591741"/>
              <a:gd name="T33" fmla="*/ 193706 h 586680"/>
              <a:gd name="T34" fmla="*/ 383204 w 591741"/>
              <a:gd name="T35" fmla="*/ 116819 h 586680"/>
              <a:gd name="T36" fmla="*/ 477074 w 591741"/>
              <a:gd name="T37" fmla="*/ 10132 h 586680"/>
              <a:gd name="T38" fmla="*/ 320228 w 591741"/>
              <a:gd name="T39" fmla="*/ 8941 h 586680"/>
              <a:gd name="T40" fmla="*/ 369540 w 591741"/>
              <a:gd name="T41" fmla="*/ 64966 h 586680"/>
              <a:gd name="T42" fmla="*/ 425980 w 591741"/>
              <a:gd name="T43" fmla="*/ 234831 h 586680"/>
              <a:gd name="T44" fmla="*/ 409344 w 591741"/>
              <a:gd name="T45" fmla="*/ 399331 h 586680"/>
              <a:gd name="T46" fmla="*/ 369540 w 591741"/>
              <a:gd name="T47" fmla="*/ 505423 h 586680"/>
              <a:gd name="T48" fmla="*/ 308940 w 591741"/>
              <a:gd name="T49" fmla="*/ 586779 h 586680"/>
              <a:gd name="T50" fmla="*/ 222793 w 591741"/>
              <a:gd name="T51" fmla="*/ 516152 h 586680"/>
              <a:gd name="T52" fmla="*/ 298246 w 591741"/>
              <a:gd name="T53" fmla="*/ 493503 h 586680"/>
              <a:gd name="T54" fmla="*/ 168135 w 591741"/>
              <a:gd name="T55" fmla="*/ 548933 h 586680"/>
              <a:gd name="T56" fmla="*/ 63571 w 591741"/>
              <a:gd name="T57" fmla="*/ 585290 h 586680"/>
              <a:gd name="T58" fmla="*/ 39806 w 591741"/>
              <a:gd name="T59" fmla="*/ 483370 h 586680"/>
              <a:gd name="T60" fmla="*/ 0 w 591741"/>
              <a:gd name="T61" fmla="*/ 259268 h 586680"/>
              <a:gd name="T62" fmla="*/ 111694 w 591741"/>
              <a:gd name="T63" fmla="*/ 181785 h 586680"/>
              <a:gd name="T64" fmla="*/ 160411 w 591741"/>
              <a:gd name="T65" fmla="*/ 420789 h 586680"/>
              <a:gd name="T66" fmla="*/ 256955 w 591741"/>
              <a:gd name="T67" fmla="*/ 398736 h 586680"/>
              <a:gd name="T68" fmla="*/ 133675 w 591741"/>
              <a:gd name="T69" fmla="*/ 336750 h 586680"/>
              <a:gd name="T70" fmla="*/ 160411 w 591741"/>
              <a:gd name="T71" fmla="*/ 64966 h 586680"/>
              <a:gd name="T72" fmla="*/ 233487 w 591741"/>
              <a:gd name="T73" fmla="*/ 0 h 586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1741"/>
              <a:gd name="T112" fmla="*/ 0 h 586680"/>
              <a:gd name="T113" fmla="*/ 591741 w 591741"/>
              <a:gd name="T114" fmla="*/ 586680 h 5866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1741" h="586680">
                <a:moveTo>
                  <a:pt x="232172" y="300633"/>
                </a:moveTo>
                <a:lnTo>
                  <a:pt x="232172" y="336352"/>
                </a:lnTo>
                <a:lnTo>
                  <a:pt x="298847" y="336352"/>
                </a:lnTo>
                <a:lnTo>
                  <a:pt x="298847" y="300633"/>
                </a:lnTo>
                <a:lnTo>
                  <a:pt x="232172" y="300633"/>
                </a:lnTo>
                <a:close/>
                <a:moveTo>
                  <a:pt x="232172" y="213717"/>
                </a:moveTo>
                <a:lnTo>
                  <a:pt x="232172" y="249436"/>
                </a:lnTo>
                <a:lnTo>
                  <a:pt x="298847" y="249436"/>
                </a:lnTo>
                <a:lnTo>
                  <a:pt x="298847" y="213717"/>
                </a:lnTo>
                <a:lnTo>
                  <a:pt x="232172" y="213717"/>
                </a:lnTo>
                <a:close/>
                <a:moveTo>
                  <a:pt x="232172" y="126802"/>
                </a:moveTo>
                <a:lnTo>
                  <a:pt x="232172" y="162520"/>
                </a:lnTo>
                <a:lnTo>
                  <a:pt x="298847" y="162520"/>
                </a:lnTo>
                <a:lnTo>
                  <a:pt x="298847" y="126802"/>
                </a:lnTo>
                <a:lnTo>
                  <a:pt x="232172" y="126802"/>
                </a:lnTo>
                <a:close/>
                <a:moveTo>
                  <a:pt x="75010" y="10716"/>
                </a:moveTo>
                <a:cubicBezTo>
                  <a:pt x="101600" y="46037"/>
                  <a:pt x="125214" y="80169"/>
                  <a:pt x="145852" y="113109"/>
                </a:cubicBezTo>
                <a:cubicBezTo>
                  <a:pt x="124024" y="126206"/>
                  <a:pt x="101402" y="140097"/>
                  <a:pt x="77986" y="154781"/>
                </a:cubicBezTo>
                <a:cubicBezTo>
                  <a:pt x="57349" y="116284"/>
                  <a:pt x="35520" y="80764"/>
                  <a:pt x="12502" y="48220"/>
                </a:cubicBezTo>
                <a:lnTo>
                  <a:pt x="75010" y="10716"/>
                </a:lnTo>
                <a:close/>
                <a:moveTo>
                  <a:pt x="478036" y="10120"/>
                </a:moveTo>
                <a:lnTo>
                  <a:pt x="551260" y="10120"/>
                </a:lnTo>
                <a:lnTo>
                  <a:pt x="551260" y="116681"/>
                </a:lnTo>
                <a:lnTo>
                  <a:pt x="591741" y="116681"/>
                </a:lnTo>
                <a:lnTo>
                  <a:pt x="591741" y="193477"/>
                </a:lnTo>
                <a:lnTo>
                  <a:pt x="551260" y="193477"/>
                </a:lnTo>
                <a:lnTo>
                  <a:pt x="551260" y="490538"/>
                </a:lnTo>
                <a:cubicBezTo>
                  <a:pt x="551260" y="520105"/>
                  <a:pt x="545604" y="542578"/>
                  <a:pt x="534293" y="557957"/>
                </a:cubicBezTo>
                <a:cubicBezTo>
                  <a:pt x="522982" y="573336"/>
                  <a:pt x="507008" y="581670"/>
                  <a:pt x="486370" y="582960"/>
                </a:cubicBezTo>
                <a:cubicBezTo>
                  <a:pt x="465733" y="584250"/>
                  <a:pt x="439539" y="584994"/>
                  <a:pt x="407789" y="585192"/>
                </a:cubicBezTo>
                <a:cubicBezTo>
                  <a:pt x="404614" y="558602"/>
                  <a:pt x="399653" y="533003"/>
                  <a:pt x="392906" y="508397"/>
                </a:cubicBezTo>
                <a:cubicBezTo>
                  <a:pt x="410766" y="509588"/>
                  <a:pt x="429022" y="510183"/>
                  <a:pt x="447675" y="510183"/>
                </a:cubicBezTo>
                <a:cubicBezTo>
                  <a:pt x="467916" y="510183"/>
                  <a:pt x="478036" y="499269"/>
                  <a:pt x="478036" y="477441"/>
                </a:cubicBezTo>
                <a:lnTo>
                  <a:pt x="478036" y="193477"/>
                </a:lnTo>
                <a:lnTo>
                  <a:pt x="383977" y="193477"/>
                </a:lnTo>
                <a:lnTo>
                  <a:pt x="383977" y="116681"/>
                </a:lnTo>
                <a:lnTo>
                  <a:pt x="478036" y="116681"/>
                </a:lnTo>
                <a:lnTo>
                  <a:pt x="478036" y="10120"/>
                </a:lnTo>
                <a:close/>
                <a:moveTo>
                  <a:pt x="233958" y="0"/>
                </a:moveTo>
                <a:lnTo>
                  <a:pt x="320874" y="8930"/>
                </a:lnTo>
                <a:cubicBezTo>
                  <a:pt x="312539" y="27384"/>
                  <a:pt x="303808" y="46037"/>
                  <a:pt x="294680" y="64889"/>
                </a:cubicBezTo>
                <a:lnTo>
                  <a:pt x="370285" y="64889"/>
                </a:lnTo>
                <a:lnTo>
                  <a:pt x="370285" y="255091"/>
                </a:lnTo>
                <a:lnTo>
                  <a:pt x="426839" y="234553"/>
                </a:lnTo>
                <a:cubicBezTo>
                  <a:pt x="448667" y="288925"/>
                  <a:pt x="464939" y="336153"/>
                  <a:pt x="475655" y="376237"/>
                </a:cubicBezTo>
                <a:lnTo>
                  <a:pt x="410170" y="398859"/>
                </a:lnTo>
                <a:cubicBezTo>
                  <a:pt x="398463" y="357386"/>
                  <a:pt x="385167" y="314127"/>
                  <a:pt x="370285" y="269081"/>
                </a:cubicBezTo>
                <a:lnTo>
                  <a:pt x="370285" y="504825"/>
                </a:lnTo>
                <a:cubicBezTo>
                  <a:pt x="370285" y="531614"/>
                  <a:pt x="364976" y="551755"/>
                  <a:pt x="354360" y="565249"/>
                </a:cubicBezTo>
                <a:cubicBezTo>
                  <a:pt x="343743" y="578743"/>
                  <a:pt x="328811" y="585688"/>
                  <a:pt x="309563" y="586085"/>
                </a:cubicBezTo>
                <a:cubicBezTo>
                  <a:pt x="290314" y="586482"/>
                  <a:pt x="266105" y="586680"/>
                  <a:pt x="236935" y="586680"/>
                </a:cubicBezTo>
                <a:cubicBezTo>
                  <a:pt x="233363" y="563066"/>
                  <a:pt x="228799" y="539353"/>
                  <a:pt x="223242" y="515541"/>
                </a:cubicBezTo>
                <a:cubicBezTo>
                  <a:pt x="245070" y="518319"/>
                  <a:pt x="262136" y="519708"/>
                  <a:pt x="274439" y="519708"/>
                </a:cubicBezTo>
                <a:cubicBezTo>
                  <a:pt x="290711" y="519708"/>
                  <a:pt x="298847" y="510778"/>
                  <a:pt x="298847" y="492919"/>
                </a:cubicBezTo>
                <a:lnTo>
                  <a:pt x="298847" y="439936"/>
                </a:lnTo>
                <a:cubicBezTo>
                  <a:pt x="257969" y="484188"/>
                  <a:pt x="214511" y="520303"/>
                  <a:pt x="168474" y="548283"/>
                </a:cubicBezTo>
                <a:cubicBezTo>
                  <a:pt x="162322" y="539155"/>
                  <a:pt x="155178" y="529729"/>
                  <a:pt x="147042" y="520005"/>
                </a:cubicBezTo>
                <a:cubicBezTo>
                  <a:pt x="113308" y="543421"/>
                  <a:pt x="85527" y="564952"/>
                  <a:pt x="63699" y="584597"/>
                </a:cubicBezTo>
                <a:lnTo>
                  <a:pt x="20836" y="532805"/>
                </a:lnTo>
                <a:cubicBezTo>
                  <a:pt x="33536" y="518914"/>
                  <a:pt x="39886" y="502245"/>
                  <a:pt x="39886" y="482798"/>
                </a:cubicBezTo>
                <a:lnTo>
                  <a:pt x="39886" y="258961"/>
                </a:lnTo>
                <a:lnTo>
                  <a:pt x="0" y="258961"/>
                </a:lnTo>
                <a:lnTo>
                  <a:pt x="0" y="181570"/>
                </a:lnTo>
                <a:lnTo>
                  <a:pt x="111919" y="181570"/>
                </a:lnTo>
                <a:lnTo>
                  <a:pt x="111919" y="451842"/>
                </a:lnTo>
                <a:cubicBezTo>
                  <a:pt x="117872" y="447477"/>
                  <a:pt x="134144" y="436959"/>
                  <a:pt x="160735" y="420291"/>
                </a:cubicBezTo>
                <a:cubicBezTo>
                  <a:pt x="161925" y="436563"/>
                  <a:pt x="163314" y="451842"/>
                  <a:pt x="164902" y="466130"/>
                </a:cubicBezTo>
                <a:cubicBezTo>
                  <a:pt x="197247" y="446881"/>
                  <a:pt x="228104" y="424259"/>
                  <a:pt x="257473" y="398264"/>
                </a:cubicBezTo>
                <a:lnTo>
                  <a:pt x="133945" y="398264"/>
                </a:lnTo>
                <a:lnTo>
                  <a:pt x="133945" y="336352"/>
                </a:lnTo>
                <a:lnTo>
                  <a:pt x="160735" y="336352"/>
                </a:lnTo>
                <a:lnTo>
                  <a:pt x="160735" y="64889"/>
                </a:lnTo>
                <a:lnTo>
                  <a:pt x="216396" y="64889"/>
                </a:lnTo>
                <a:cubicBezTo>
                  <a:pt x="222746" y="44847"/>
                  <a:pt x="228600" y="23217"/>
                  <a:pt x="233958" y="0"/>
                </a:cubicBezTo>
                <a:close/>
              </a:path>
            </a:pathLst>
          </a:custGeom>
          <a:solidFill>
            <a:schemeClr val="tx2"/>
          </a:solidFill>
          <a:ln w="9525">
            <a:noFill/>
            <a:round/>
          </a:ln>
        </p:spPr>
        <p:txBody>
          <a:bodyPr/>
          <a:lstStyle/>
          <a:p>
            <a:endParaRPr lang="zh-CN" altLang="en-US"/>
          </a:p>
        </p:txBody>
      </p:sp>
      <p:sp>
        <p:nvSpPr>
          <p:cNvPr id="32784" name="任意多边形 36"/>
          <p:cNvSpPr/>
          <p:nvPr/>
        </p:nvSpPr>
        <p:spPr bwMode="auto">
          <a:xfrm>
            <a:off x="3344863" y="2276475"/>
            <a:ext cx="1377950" cy="1377950"/>
          </a:xfrm>
          <a:custGeom>
            <a:avLst/>
            <a:gdLst/>
            <a:ahLst/>
            <a:cxnLst>
              <a:cxn ang="0">
                <a:pos x="766921" y="180973"/>
              </a:cxn>
              <a:cxn ang="0">
                <a:pos x="180974" y="766920"/>
              </a:cxn>
              <a:cxn ang="0">
                <a:pos x="766921" y="1352867"/>
              </a:cxn>
              <a:cxn ang="0">
                <a:pos x="1352868" y="766920"/>
              </a:cxn>
              <a:cxn ang="0">
                <a:pos x="766921" y="180973"/>
              </a:cxn>
              <a:cxn ang="0">
                <a:pos x="766922" y="0"/>
              </a:cxn>
              <a:cxn ang="0">
                <a:pos x="1533844" y="766921"/>
              </a:cxn>
              <a:cxn ang="0">
                <a:pos x="766922" y="1533842"/>
              </a:cxn>
              <a:cxn ang="0">
                <a:pos x="0" y="766921"/>
              </a:cxn>
              <a:cxn ang="0">
                <a:pos x="766922" y="0"/>
              </a:cxn>
            </a:cxnLst>
            <a:rect l="0" t="0" r="r" b="b"/>
            <a:pathLst>
              <a:path w="1533844" h="1533842">
                <a:moveTo>
                  <a:pt x="766921" y="180973"/>
                </a:moveTo>
                <a:cubicBezTo>
                  <a:pt x="443311" y="180973"/>
                  <a:pt x="180974" y="443310"/>
                  <a:pt x="180974" y="766920"/>
                </a:cubicBezTo>
                <a:cubicBezTo>
                  <a:pt x="180974" y="1090530"/>
                  <a:pt x="443311" y="1352867"/>
                  <a:pt x="766921" y="1352867"/>
                </a:cubicBezTo>
                <a:cubicBezTo>
                  <a:pt x="1090531" y="1352867"/>
                  <a:pt x="1352868" y="1090530"/>
                  <a:pt x="1352868" y="766920"/>
                </a:cubicBezTo>
                <a:cubicBezTo>
                  <a:pt x="1352868" y="443310"/>
                  <a:pt x="1090531" y="180973"/>
                  <a:pt x="766921" y="180973"/>
                </a:cubicBezTo>
                <a:close/>
                <a:moveTo>
                  <a:pt x="766922" y="0"/>
                </a:moveTo>
                <a:cubicBezTo>
                  <a:pt x="1190481" y="0"/>
                  <a:pt x="1533844" y="343362"/>
                  <a:pt x="1533844" y="766921"/>
                </a:cubicBezTo>
                <a:cubicBezTo>
                  <a:pt x="1533844" y="1190480"/>
                  <a:pt x="1190481" y="1533842"/>
                  <a:pt x="766922" y="1533842"/>
                </a:cubicBezTo>
                <a:cubicBezTo>
                  <a:pt x="343363" y="1533842"/>
                  <a:pt x="0" y="1190480"/>
                  <a:pt x="0" y="766921"/>
                </a:cubicBezTo>
                <a:cubicBezTo>
                  <a:pt x="0" y="343362"/>
                  <a:pt x="343363" y="0"/>
                  <a:pt x="766922" y="0"/>
                </a:cubicBezTo>
                <a:close/>
              </a:path>
            </a:pathLst>
          </a:custGeom>
          <a:solidFill>
            <a:srgbClr val="FFFFFF"/>
          </a:solidFill>
          <a:ln w="9525">
            <a:noFill/>
            <a:round/>
          </a:ln>
          <a:effectLst>
            <a:outerShdw dist="38100" dir="2700000" algn="ctr" rotWithShape="0">
              <a:srgbClr val="486209">
                <a:alpha val="37999"/>
              </a:srgbClr>
            </a:outerShdw>
          </a:effectLst>
        </p:spPr>
        <p:txBody>
          <a:bodyPr anchor="ctr"/>
          <a:lstStyle/>
          <a:p>
            <a:pPr>
              <a:defRPr/>
            </a:pPr>
            <a:endParaRPr lang="zh-CN" altLang="en-US"/>
          </a:p>
        </p:txBody>
      </p:sp>
      <p:sp>
        <p:nvSpPr>
          <p:cNvPr id="108561" name="椭圆 37"/>
          <p:cNvSpPr>
            <a:spLocks noChangeArrowheads="1"/>
          </p:cNvSpPr>
          <p:nvPr/>
        </p:nvSpPr>
        <p:spPr bwMode="auto">
          <a:xfrm>
            <a:off x="3425825" y="2360613"/>
            <a:ext cx="1216025" cy="1214437"/>
          </a:xfrm>
          <a:prstGeom prst="ellipse">
            <a:avLst/>
          </a:prstGeom>
          <a:noFill/>
          <a:ln w="12700">
            <a:solidFill>
              <a:srgbClr val="C5EF5E"/>
            </a:solidFill>
            <a:prstDash val="dash"/>
            <a:round/>
          </a:ln>
        </p:spPr>
        <p:txBody>
          <a:bodyPr anchor="ctr"/>
          <a:lstStyle/>
          <a:p>
            <a:pPr algn="ctr" eaLnBrk="0" hangingPunct="0"/>
            <a:endParaRPr lang="zh-CN" altLang="en-US">
              <a:solidFill>
                <a:srgbClr val="FFFFFF"/>
              </a:solidFill>
              <a:latin typeface="Times New Roman" panose="02020603050405020304" pitchFamily="18" charset="0"/>
              <a:ea typeface="幼圆" panose="02010509060101010101" pitchFamily="49" charset="-122"/>
            </a:endParaRPr>
          </a:p>
        </p:txBody>
      </p:sp>
      <p:cxnSp>
        <p:nvCxnSpPr>
          <p:cNvPr id="108562" name="直接连接符 38"/>
          <p:cNvCxnSpPr>
            <a:cxnSpLocks noChangeShapeType="1"/>
          </p:cNvCxnSpPr>
          <p:nvPr/>
        </p:nvCxnSpPr>
        <p:spPr bwMode="auto">
          <a:xfrm>
            <a:off x="3425825" y="4333875"/>
            <a:ext cx="5500688" cy="0"/>
          </a:xfrm>
          <a:prstGeom prst="line">
            <a:avLst/>
          </a:prstGeom>
          <a:noFill/>
          <a:ln w="6350">
            <a:solidFill>
              <a:srgbClr val="FFFFFF"/>
            </a:solidFill>
            <a:round/>
          </a:ln>
        </p:spPr>
      </p:cxnSp>
      <p:sp>
        <p:nvSpPr>
          <p:cNvPr id="108563" name="文本框 39"/>
          <p:cNvSpPr txBox="1">
            <a:spLocks noChangeArrowheads="1"/>
          </p:cNvSpPr>
          <p:nvPr/>
        </p:nvSpPr>
        <p:spPr bwMode="auto">
          <a:xfrm>
            <a:off x="3365500" y="3929063"/>
            <a:ext cx="5741988" cy="396875"/>
          </a:xfrm>
          <a:prstGeom prst="rect">
            <a:avLst/>
          </a:prstGeom>
          <a:noFill/>
          <a:ln w="9525">
            <a:noFill/>
            <a:miter lim="800000"/>
          </a:ln>
        </p:spPr>
        <p:txBody>
          <a:bodyPr>
            <a:spAutoFit/>
          </a:bodyPr>
          <a:lstStyle/>
          <a:p>
            <a:pPr algn="dist" eaLnBrk="0" hangingPunct="0"/>
            <a:r>
              <a:rPr lang="en-US" altLang="zh-CN" sz="2000">
                <a:solidFill>
                  <a:schemeClr val="tx2"/>
                </a:solidFill>
                <a:latin typeface="黑体" panose="02010609060101010101" pitchFamily="49" charset="-122"/>
                <a:ea typeface="黑体" panose="02010609060101010101" pitchFamily="49" charset="-122"/>
              </a:rPr>
              <a:t>THANK YOU FOR YOUR ATTENTION!</a:t>
            </a:r>
          </a:p>
        </p:txBody>
      </p:sp>
      <p:cxnSp>
        <p:nvCxnSpPr>
          <p:cNvPr id="108564" name="直接连接符 40"/>
          <p:cNvCxnSpPr>
            <a:cxnSpLocks noChangeShapeType="1"/>
          </p:cNvCxnSpPr>
          <p:nvPr/>
        </p:nvCxnSpPr>
        <p:spPr bwMode="auto">
          <a:xfrm>
            <a:off x="3425825" y="3910013"/>
            <a:ext cx="5500688" cy="0"/>
          </a:xfrm>
          <a:prstGeom prst="line">
            <a:avLst/>
          </a:prstGeom>
          <a:noFill/>
          <a:ln w="6350">
            <a:solidFill>
              <a:srgbClr val="FFFFFF"/>
            </a:solidFill>
            <a:round/>
          </a:ln>
        </p:spPr>
      </p:cxn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2"/>
          <p:cNvGrpSpPr/>
          <p:nvPr/>
        </p:nvGrpSpPr>
        <p:grpSpPr bwMode="auto">
          <a:xfrm>
            <a:off x="7459663" y="1100138"/>
            <a:ext cx="1962150" cy="1465262"/>
            <a:chOff x="0" y="0"/>
            <a:chExt cx="1406" cy="1402"/>
          </a:xfrm>
        </p:grpSpPr>
        <p:grpSp>
          <p:nvGrpSpPr>
            <p:cNvPr id="90152" name="Group 3"/>
            <p:cNvGrpSpPr/>
            <p:nvPr/>
          </p:nvGrpSpPr>
          <p:grpSpPr bwMode="auto">
            <a:xfrm>
              <a:off x="-61" y="-57"/>
              <a:ext cx="1657" cy="1658"/>
              <a:chOff x="0" y="0"/>
              <a:chExt cx="2188464" cy="2188464"/>
            </a:xfrm>
          </p:grpSpPr>
          <p:pic>
            <p:nvPicPr>
              <p:cNvPr id="90154" name="Oval 34"/>
              <p:cNvPicPr>
                <a:picLocks noChangeArrowheads="1"/>
              </p:cNvPicPr>
              <p:nvPr/>
            </p:nvPicPr>
            <p:blipFill>
              <a:blip r:embed="rId3" cstate="print"/>
              <a:srcRect/>
              <a:stretch>
                <a:fillRect/>
              </a:stretch>
            </p:blipFill>
            <p:spPr bwMode="auto">
              <a:xfrm>
                <a:off x="0" y="0"/>
                <a:ext cx="2188464" cy="2188464"/>
              </a:xfrm>
              <a:prstGeom prst="rect">
                <a:avLst/>
              </a:prstGeom>
              <a:noFill/>
              <a:ln w="9525">
                <a:noFill/>
                <a:miter lim="800000"/>
                <a:headEnd/>
                <a:tailEnd/>
              </a:ln>
            </p:spPr>
          </p:pic>
          <p:sp>
            <p:nvSpPr>
              <p:cNvPr id="90155" name="Text Box 5"/>
              <p:cNvSpPr txBox="1">
                <a:spLocks noChangeArrowheads="1"/>
              </p:cNvSpPr>
              <p:nvPr/>
            </p:nvSpPr>
            <p:spPr bwMode="auto">
              <a:xfrm>
                <a:off x="352524" y="345689"/>
                <a:ext cx="1313363" cy="1308873"/>
              </a:xfrm>
              <a:prstGeom prst="rect">
                <a:avLst/>
              </a:prstGeom>
              <a:noFill/>
              <a:ln w="9525">
                <a:noFill/>
                <a:miter lim="800000"/>
              </a:ln>
            </p:spPr>
            <p:txBody>
              <a:bodyPr wrap="none" lIns="72000" tIns="0" rIns="72000" bIns="0" anchor="ctr"/>
              <a:lstStyle/>
              <a:p>
                <a:pPr algn="ctr" latinLnBrk="0"/>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90153" name="Oval 35"/>
            <p:cNvSpPr>
              <a:spLocks noChangeArrowheads="1"/>
            </p:cNvSpPr>
            <p:nvPr/>
          </p:nvSpPr>
          <p:spPr bwMode="auto">
            <a:xfrm>
              <a:off x="278" y="176"/>
              <a:ext cx="236" cy="235"/>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ko-KR" altLang="en-US"/>
            </a:p>
          </p:txBody>
        </p:sp>
      </p:grpSp>
      <p:sp>
        <p:nvSpPr>
          <p:cNvPr id="90115" name="Oval 36"/>
          <p:cNvSpPr>
            <a:spLocks noChangeArrowheads="1"/>
          </p:cNvSpPr>
          <p:nvPr/>
        </p:nvSpPr>
        <p:spPr bwMode="auto">
          <a:xfrm>
            <a:off x="6251575" y="4418013"/>
            <a:ext cx="5207000" cy="1285875"/>
          </a:xfrm>
          <a:prstGeom prst="ellipse">
            <a:avLst/>
          </a:prstGeom>
          <a:gradFill rotWithShape="1">
            <a:gsLst>
              <a:gs pos="0">
                <a:schemeClr val="tx1"/>
              </a:gs>
              <a:gs pos="100000">
                <a:schemeClr val="bg1">
                  <a:alpha val="0"/>
                </a:schemeClr>
              </a:gs>
            </a:gsLst>
            <a:path path="shape">
              <a:fillToRect l="50000" t="50000" r="50000" b="50000"/>
            </a:path>
          </a:gradFill>
          <a:ln w="9525">
            <a:noFill/>
            <a:round/>
          </a:ln>
        </p:spPr>
        <p:txBody>
          <a:bodyPr wrap="none" anchor="ctr"/>
          <a:lstStyle/>
          <a:p>
            <a:endParaRPr lang="ko-KR" altLang="en-US"/>
          </a:p>
        </p:txBody>
      </p:sp>
      <p:grpSp>
        <p:nvGrpSpPr>
          <p:cNvPr id="90116" name="Group 8"/>
          <p:cNvGrpSpPr/>
          <p:nvPr/>
        </p:nvGrpSpPr>
        <p:grpSpPr bwMode="auto">
          <a:xfrm>
            <a:off x="6457950" y="3140075"/>
            <a:ext cx="4156075" cy="3249613"/>
            <a:chOff x="0" y="0"/>
            <a:chExt cx="1089" cy="1136"/>
          </a:xfrm>
        </p:grpSpPr>
        <p:grpSp>
          <p:nvGrpSpPr>
            <p:cNvPr id="90146" name="Group 9"/>
            <p:cNvGrpSpPr/>
            <p:nvPr/>
          </p:nvGrpSpPr>
          <p:grpSpPr bwMode="auto">
            <a:xfrm flipV="1">
              <a:off x="0" y="456"/>
              <a:ext cx="1089" cy="680"/>
              <a:chOff x="0" y="0"/>
              <a:chExt cx="1089" cy="681"/>
            </a:xfrm>
          </p:grpSpPr>
          <p:sp>
            <p:nvSpPr>
              <p:cNvPr id="90150" name="Freeform 39"/>
              <p:cNvSpPr/>
              <p:nvPr/>
            </p:nvSpPr>
            <p:spPr bwMode="auto">
              <a:xfrm>
                <a:off x="0" y="0"/>
                <a:ext cx="1089" cy="681"/>
              </a:xfrm>
              <a:custGeom>
                <a:avLst/>
                <a:gdLst>
                  <a:gd name="T0" fmla="*/ 1089 w 1862"/>
                  <a:gd name="T1" fmla="*/ 544 h 1164"/>
                  <a:gd name="T2" fmla="*/ 1085 w 1862"/>
                  <a:gd name="T3" fmla="*/ 558 h 1164"/>
                  <a:gd name="T4" fmla="*/ 1077 w 1862"/>
                  <a:gd name="T5" fmla="*/ 572 h 1164"/>
                  <a:gd name="T6" fmla="*/ 1064 w 1862"/>
                  <a:gd name="T7" fmla="*/ 585 h 1164"/>
                  <a:gd name="T8" fmla="*/ 1046 w 1862"/>
                  <a:gd name="T9" fmla="*/ 597 h 1164"/>
                  <a:gd name="T10" fmla="*/ 995 w 1862"/>
                  <a:gd name="T11" fmla="*/ 620 h 1164"/>
                  <a:gd name="T12" fmla="*/ 929 w 1862"/>
                  <a:gd name="T13" fmla="*/ 640 h 1164"/>
                  <a:gd name="T14" fmla="*/ 849 w 1862"/>
                  <a:gd name="T15" fmla="*/ 658 h 1164"/>
                  <a:gd name="T16" fmla="*/ 757 w 1862"/>
                  <a:gd name="T17" fmla="*/ 669 h 1164"/>
                  <a:gd name="T18" fmla="*/ 654 w 1862"/>
                  <a:gd name="T19" fmla="*/ 677 h 1164"/>
                  <a:gd name="T20" fmla="*/ 544 w 1862"/>
                  <a:gd name="T21" fmla="*/ 681 h 1164"/>
                  <a:gd name="T22" fmla="*/ 435 w 1862"/>
                  <a:gd name="T23" fmla="*/ 677 h 1164"/>
                  <a:gd name="T24" fmla="*/ 332 w 1862"/>
                  <a:gd name="T25" fmla="*/ 669 h 1164"/>
                  <a:gd name="T26" fmla="*/ 240 w 1862"/>
                  <a:gd name="T27" fmla="*/ 658 h 1164"/>
                  <a:gd name="T28" fmla="*/ 159 w 1862"/>
                  <a:gd name="T29" fmla="*/ 640 h 1164"/>
                  <a:gd name="T30" fmla="*/ 92 w 1862"/>
                  <a:gd name="T31" fmla="*/ 620 h 1164"/>
                  <a:gd name="T32" fmla="*/ 43 w 1862"/>
                  <a:gd name="T33" fmla="*/ 597 h 1164"/>
                  <a:gd name="T34" fmla="*/ 25 w 1862"/>
                  <a:gd name="T35" fmla="*/ 585 h 1164"/>
                  <a:gd name="T36" fmla="*/ 11 w 1862"/>
                  <a:gd name="T37" fmla="*/ 572 h 1164"/>
                  <a:gd name="T38" fmla="*/ 2 w 1862"/>
                  <a:gd name="T39" fmla="*/ 558 h 1164"/>
                  <a:gd name="T40" fmla="*/ 0 w 1862"/>
                  <a:gd name="T41" fmla="*/ 544 h 1164"/>
                  <a:gd name="T42" fmla="*/ 2 w 1862"/>
                  <a:gd name="T43" fmla="*/ 489 h 1164"/>
                  <a:gd name="T44" fmla="*/ 11 w 1862"/>
                  <a:gd name="T45" fmla="*/ 434 h 1164"/>
                  <a:gd name="T46" fmla="*/ 25 w 1862"/>
                  <a:gd name="T47" fmla="*/ 383 h 1164"/>
                  <a:gd name="T48" fmla="*/ 43 w 1862"/>
                  <a:gd name="T49" fmla="*/ 332 h 1164"/>
                  <a:gd name="T50" fmla="*/ 66 w 1862"/>
                  <a:gd name="T51" fmla="*/ 284 h 1164"/>
                  <a:gd name="T52" fmla="*/ 92 w 1862"/>
                  <a:gd name="T53" fmla="*/ 240 h 1164"/>
                  <a:gd name="T54" fmla="*/ 124 w 1862"/>
                  <a:gd name="T55" fmla="*/ 198 h 1164"/>
                  <a:gd name="T56" fmla="*/ 159 w 1862"/>
                  <a:gd name="T57" fmla="*/ 159 h 1164"/>
                  <a:gd name="T58" fmla="*/ 198 w 1862"/>
                  <a:gd name="T59" fmla="*/ 124 h 1164"/>
                  <a:gd name="T60" fmla="*/ 240 w 1862"/>
                  <a:gd name="T61" fmla="*/ 92 h 1164"/>
                  <a:gd name="T62" fmla="*/ 285 w 1862"/>
                  <a:gd name="T63" fmla="*/ 66 h 1164"/>
                  <a:gd name="T64" fmla="*/ 332 w 1862"/>
                  <a:gd name="T65" fmla="*/ 42 h 1164"/>
                  <a:gd name="T66" fmla="*/ 382 w 1862"/>
                  <a:gd name="T67" fmla="*/ 25 h 1164"/>
                  <a:gd name="T68" fmla="*/ 435 w 1862"/>
                  <a:gd name="T69" fmla="*/ 11 h 1164"/>
                  <a:gd name="T70" fmla="*/ 489 w 1862"/>
                  <a:gd name="T71" fmla="*/ 2 h 1164"/>
                  <a:gd name="T72" fmla="*/ 544 w 1862"/>
                  <a:gd name="T73" fmla="*/ 0 h 1164"/>
                  <a:gd name="T74" fmla="*/ 600 w 1862"/>
                  <a:gd name="T75" fmla="*/ 2 h 1164"/>
                  <a:gd name="T76" fmla="*/ 654 w 1862"/>
                  <a:gd name="T77" fmla="*/ 11 h 1164"/>
                  <a:gd name="T78" fmla="*/ 707 w 1862"/>
                  <a:gd name="T79" fmla="*/ 25 h 1164"/>
                  <a:gd name="T80" fmla="*/ 757 w 1862"/>
                  <a:gd name="T81" fmla="*/ 42 h 1164"/>
                  <a:gd name="T82" fmla="*/ 804 w 1862"/>
                  <a:gd name="T83" fmla="*/ 66 h 1164"/>
                  <a:gd name="T84" fmla="*/ 849 w 1862"/>
                  <a:gd name="T85" fmla="*/ 92 h 1164"/>
                  <a:gd name="T86" fmla="*/ 890 w 1862"/>
                  <a:gd name="T87" fmla="*/ 124 h 1164"/>
                  <a:gd name="T88" fmla="*/ 929 w 1862"/>
                  <a:gd name="T89" fmla="*/ 159 h 1164"/>
                  <a:gd name="T90" fmla="*/ 965 w 1862"/>
                  <a:gd name="T91" fmla="*/ 198 h 1164"/>
                  <a:gd name="T92" fmla="*/ 995 w 1862"/>
                  <a:gd name="T93" fmla="*/ 240 h 1164"/>
                  <a:gd name="T94" fmla="*/ 1023 w 1862"/>
                  <a:gd name="T95" fmla="*/ 284 h 1164"/>
                  <a:gd name="T96" fmla="*/ 1046 w 1862"/>
                  <a:gd name="T97" fmla="*/ 332 h 1164"/>
                  <a:gd name="T98" fmla="*/ 1064 w 1862"/>
                  <a:gd name="T99" fmla="*/ 383 h 1164"/>
                  <a:gd name="T100" fmla="*/ 1077 w 1862"/>
                  <a:gd name="T101" fmla="*/ 434 h 1164"/>
                  <a:gd name="T102" fmla="*/ 1085 w 1862"/>
                  <a:gd name="T103" fmla="*/ 489 h 1164"/>
                  <a:gd name="T104" fmla="*/ 1089 w 1862"/>
                  <a:gd name="T105" fmla="*/ 544 h 11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2"/>
                  <a:gd name="T160" fmla="*/ 0 h 1164"/>
                  <a:gd name="T161" fmla="*/ 1862 w 1862"/>
                  <a:gd name="T162" fmla="*/ 1164 h 11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solidFill>
                <a:schemeClr val="bg2">
                  <a:alpha val="50195"/>
                </a:schemeClr>
              </a:solidFill>
              <a:ln w="9525">
                <a:noFill/>
                <a:round/>
              </a:ln>
            </p:spPr>
            <p:txBody>
              <a:bodyPr rot="10800000" wrap="none" anchor="ctr"/>
              <a:lstStyle/>
              <a:p>
                <a:endParaRPr lang="zh-CN" altLang="en-US"/>
              </a:p>
            </p:txBody>
          </p:sp>
          <p:sp>
            <p:nvSpPr>
              <p:cNvPr id="90151" name="Oval 40"/>
              <p:cNvSpPr>
                <a:spLocks noChangeArrowheads="1"/>
              </p:cNvSpPr>
              <p:nvPr/>
            </p:nvSpPr>
            <p:spPr bwMode="auto">
              <a:xfrm>
                <a:off x="225" y="138"/>
                <a:ext cx="183" cy="182"/>
              </a:xfrm>
              <a:prstGeom prst="ellipse">
                <a:avLst/>
              </a:prstGeom>
              <a:gradFill rotWithShape="1">
                <a:gsLst>
                  <a:gs pos="0">
                    <a:schemeClr val="bg1">
                      <a:alpha val="29999"/>
                    </a:schemeClr>
                  </a:gs>
                  <a:gs pos="100000">
                    <a:srgbClr val="67ABF5">
                      <a:alpha val="0"/>
                    </a:srgbClr>
                  </a:gs>
                </a:gsLst>
                <a:path path="shape">
                  <a:fillToRect l="50000" t="50000" r="50000" b="50000"/>
                </a:path>
              </a:gradFill>
              <a:ln w="9525">
                <a:noFill/>
                <a:round/>
              </a:ln>
            </p:spPr>
            <p:txBody>
              <a:bodyPr rot="10800000" wrap="none" anchor="ctr"/>
              <a:lstStyle/>
              <a:p>
                <a:endParaRPr lang="ko-KR" altLang="en-US"/>
              </a:p>
            </p:txBody>
          </p:sp>
        </p:grpSp>
        <p:grpSp>
          <p:nvGrpSpPr>
            <p:cNvPr id="90147" name="Group 12"/>
            <p:cNvGrpSpPr/>
            <p:nvPr/>
          </p:nvGrpSpPr>
          <p:grpSpPr bwMode="auto">
            <a:xfrm>
              <a:off x="0" y="0"/>
              <a:ext cx="1089" cy="681"/>
              <a:chOff x="0" y="0"/>
              <a:chExt cx="1089" cy="681"/>
            </a:xfrm>
          </p:grpSpPr>
          <p:sp>
            <p:nvSpPr>
              <p:cNvPr id="90148" name="Freeform 42"/>
              <p:cNvSpPr/>
              <p:nvPr/>
            </p:nvSpPr>
            <p:spPr bwMode="auto">
              <a:xfrm>
                <a:off x="0" y="0"/>
                <a:ext cx="1089" cy="681"/>
              </a:xfrm>
              <a:custGeom>
                <a:avLst/>
                <a:gdLst>
                  <a:gd name="T0" fmla="*/ 1089 w 1862"/>
                  <a:gd name="T1" fmla="*/ 544 h 1164"/>
                  <a:gd name="T2" fmla="*/ 1085 w 1862"/>
                  <a:gd name="T3" fmla="*/ 558 h 1164"/>
                  <a:gd name="T4" fmla="*/ 1077 w 1862"/>
                  <a:gd name="T5" fmla="*/ 572 h 1164"/>
                  <a:gd name="T6" fmla="*/ 1064 w 1862"/>
                  <a:gd name="T7" fmla="*/ 585 h 1164"/>
                  <a:gd name="T8" fmla="*/ 1046 w 1862"/>
                  <a:gd name="T9" fmla="*/ 597 h 1164"/>
                  <a:gd name="T10" fmla="*/ 995 w 1862"/>
                  <a:gd name="T11" fmla="*/ 620 h 1164"/>
                  <a:gd name="T12" fmla="*/ 929 w 1862"/>
                  <a:gd name="T13" fmla="*/ 640 h 1164"/>
                  <a:gd name="T14" fmla="*/ 849 w 1862"/>
                  <a:gd name="T15" fmla="*/ 658 h 1164"/>
                  <a:gd name="T16" fmla="*/ 757 w 1862"/>
                  <a:gd name="T17" fmla="*/ 669 h 1164"/>
                  <a:gd name="T18" fmla="*/ 654 w 1862"/>
                  <a:gd name="T19" fmla="*/ 677 h 1164"/>
                  <a:gd name="T20" fmla="*/ 544 w 1862"/>
                  <a:gd name="T21" fmla="*/ 681 h 1164"/>
                  <a:gd name="T22" fmla="*/ 489 w 1862"/>
                  <a:gd name="T23" fmla="*/ 680 h 1164"/>
                  <a:gd name="T24" fmla="*/ 382 w 1862"/>
                  <a:gd name="T25" fmla="*/ 674 h 1164"/>
                  <a:gd name="T26" fmla="*/ 285 w 1862"/>
                  <a:gd name="T27" fmla="*/ 663 h 1164"/>
                  <a:gd name="T28" fmla="*/ 198 w 1862"/>
                  <a:gd name="T29" fmla="*/ 649 h 1164"/>
                  <a:gd name="T30" fmla="*/ 124 w 1862"/>
                  <a:gd name="T31" fmla="*/ 631 h 1164"/>
                  <a:gd name="T32" fmla="*/ 66 w 1862"/>
                  <a:gd name="T33" fmla="*/ 610 h 1164"/>
                  <a:gd name="T34" fmla="*/ 33 w 1862"/>
                  <a:gd name="T35" fmla="*/ 591 h 1164"/>
                  <a:gd name="T36" fmla="*/ 18 w 1862"/>
                  <a:gd name="T37" fmla="*/ 578 h 1164"/>
                  <a:gd name="T38" fmla="*/ 6 w 1862"/>
                  <a:gd name="T39" fmla="*/ 565 h 1164"/>
                  <a:gd name="T40" fmla="*/ 1 w 1862"/>
                  <a:gd name="T41" fmla="*/ 551 h 1164"/>
                  <a:gd name="T42" fmla="*/ 0 w 1862"/>
                  <a:gd name="T43" fmla="*/ 544 h 1164"/>
                  <a:gd name="T44" fmla="*/ 2 w 1862"/>
                  <a:gd name="T45" fmla="*/ 489 h 1164"/>
                  <a:gd name="T46" fmla="*/ 11 w 1862"/>
                  <a:gd name="T47" fmla="*/ 434 h 1164"/>
                  <a:gd name="T48" fmla="*/ 25 w 1862"/>
                  <a:gd name="T49" fmla="*/ 383 h 1164"/>
                  <a:gd name="T50" fmla="*/ 43 w 1862"/>
                  <a:gd name="T51" fmla="*/ 332 h 1164"/>
                  <a:gd name="T52" fmla="*/ 66 w 1862"/>
                  <a:gd name="T53" fmla="*/ 284 h 1164"/>
                  <a:gd name="T54" fmla="*/ 92 w 1862"/>
                  <a:gd name="T55" fmla="*/ 240 h 1164"/>
                  <a:gd name="T56" fmla="*/ 124 w 1862"/>
                  <a:gd name="T57" fmla="*/ 198 h 1164"/>
                  <a:gd name="T58" fmla="*/ 159 w 1862"/>
                  <a:gd name="T59" fmla="*/ 159 h 1164"/>
                  <a:gd name="T60" fmla="*/ 198 w 1862"/>
                  <a:gd name="T61" fmla="*/ 124 h 1164"/>
                  <a:gd name="T62" fmla="*/ 240 w 1862"/>
                  <a:gd name="T63" fmla="*/ 92 h 1164"/>
                  <a:gd name="T64" fmla="*/ 285 w 1862"/>
                  <a:gd name="T65" fmla="*/ 66 h 1164"/>
                  <a:gd name="T66" fmla="*/ 332 w 1862"/>
                  <a:gd name="T67" fmla="*/ 42 h 1164"/>
                  <a:gd name="T68" fmla="*/ 382 w 1862"/>
                  <a:gd name="T69" fmla="*/ 25 h 1164"/>
                  <a:gd name="T70" fmla="*/ 435 w 1862"/>
                  <a:gd name="T71" fmla="*/ 11 h 1164"/>
                  <a:gd name="T72" fmla="*/ 489 w 1862"/>
                  <a:gd name="T73" fmla="*/ 2 h 1164"/>
                  <a:gd name="T74" fmla="*/ 544 w 1862"/>
                  <a:gd name="T75" fmla="*/ 0 h 1164"/>
                  <a:gd name="T76" fmla="*/ 572 w 1862"/>
                  <a:gd name="T77" fmla="*/ 0 h 1164"/>
                  <a:gd name="T78" fmla="*/ 627 w 1862"/>
                  <a:gd name="T79" fmla="*/ 6 h 1164"/>
                  <a:gd name="T80" fmla="*/ 681 w 1862"/>
                  <a:gd name="T81" fmla="*/ 16 h 1164"/>
                  <a:gd name="T82" fmla="*/ 731 w 1862"/>
                  <a:gd name="T83" fmla="*/ 33 h 1164"/>
                  <a:gd name="T84" fmla="*/ 780 w 1862"/>
                  <a:gd name="T85" fmla="*/ 54 h 1164"/>
                  <a:gd name="T86" fmla="*/ 827 w 1862"/>
                  <a:gd name="T87" fmla="*/ 78 h 1164"/>
                  <a:gd name="T88" fmla="*/ 870 w 1862"/>
                  <a:gd name="T89" fmla="*/ 108 h 1164"/>
                  <a:gd name="T90" fmla="*/ 910 w 1862"/>
                  <a:gd name="T91" fmla="*/ 142 h 1164"/>
                  <a:gd name="T92" fmla="*/ 947 w 1862"/>
                  <a:gd name="T93" fmla="*/ 178 h 1164"/>
                  <a:gd name="T94" fmla="*/ 980 w 1862"/>
                  <a:gd name="T95" fmla="*/ 219 h 1164"/>
                  <a:gd name="T96" fmla="*/ 1009 w 1862"/>
                  <a:gd name="T97" fmla="*/ 262 h 1164"/>
                  <a:gd name="T98" fmla="*/ 1035 w 1862"/>
                  <a:gd name="T99" fmla="*/ 308 h 1164"/>
                  <a:gd name="T100" fmla="*/ 1056 w 1862"/>
                  <a:gd name="T101" fmla="*/ 357 h 1164"/>
                  <a:gd name="T102" fmla="*/ 1071 w 1862"/>
                  <a:gd name="T103" fmla="*/ 408 h 1164"/>
                  <a:gd name="T104" fmla="*/ 1082 w 1862"/>
                  <a:gd name="T105" fmla="*/ 461 h 1164"/>
                  <a:gd name="T106" fmla="*/ 1088 w 1862"/>
                  <a:gd name="T107" fmla="*/ 516 h 1164"/>
                  <a:gd name="T108" fmla="*/ 1089 w 1862"/>
                  <a:gd name="T109" fmla="*/ 544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rotWithShape="1">
                <a:gsLst>
                  <a:gs pos="0">
                    <a:srgbClr val="BABABA"/>
                  </a:gs>
                  <a:gs pos="100000">
                    <a:schemeClr val="bg2"/>
                  </a:gs>
                </a:gsLst>
                <a:lin ang="5400000" scaled="1"/>
              </a:gradFill>
              <a:ln w="9525">
                <a:noFill/>
                <a:round/>
              </a:ln>
            </p:spPr>
            <p:txBody>
              <a:bodyPr wrap="none" anchor="ctr"/>
              <a:lstStyle/>
              <a:p>
                <a:endParaRPr lang="zh-CN" altLang="en-US"/>
              </a:p>
            </p:txBody>
          </p:sp>
          <p:sp>
            <p:nvSpPr>
              <p:cNvPr id="90149" name="Oval 43"/>
              <p:cNvSpPr>
                <a:spLocks noChangeArrowheads="1"/>
              </p:cNvSpPr>
              <p:nvPr/>
            </p:nvSpPr>
            <p:spPr bwMode="auto">
              <a:xfrm>
                <a:off x="225" y="138"/>
                <a:ext cx="183" cy="182"/>
              </a:xfrm>
              <a:prstGeom prst="ellipse">
                <a:avLst/>
              </a:prstGeom>
              <a:gradFill rotWithShape="1">
                <a:gsLst>
                  <a:gs pos="0">
                    <a:schemeClr val="bg1">
                      <a:alpha val="50000"/>
                    </a:schemeClr>
                  </a:gs>
                  <a:gs pos="100000">
                    <a:srgbClr val="67ABF5">
                      <a:alpha val="0"/>
                    </a:srgbClr>
                  </a:gs>
                </a:gsLst>
                <a:path path="shape">
                  <a:fillToRect l="50000" t="50000" r="50000" b="50000"/>
                </a:path>
              </a:gradFill>
              <a:ln w="9525">
                <a:noFill/>
                <a:round/>
              </a:ln>
            </p:spPr>
            <p:txBody>
              <a:bodyPr wrap="none" anchor="ctr"/>
              <a:lstStyle/>
              <a:p>
                <a:endParaRPr lang="ko-KR" altLang="en-US"/>
              </a:p>
            </p:txBody>
          </p:sp>
        </p:grpSp>
      </p:grpSp>
      <p:sp>
        <p:nvSpPr>
          <p:cNvPr id="90117" name="Text Box 44"/>
          <p:cNvSpPr txBox="1">
            <a:spLocks noChangeArrowheads="1"/>
          </p:cNvSpPr>
          <p:nvPr/>
        </p:nvSpPr>
        <p:spPr bwMode="auto">
          <a:xfrm>
            <a:off x="7177707" y="3501008"/>
            <a:ext cx="2708275" cy="1692771"/>
          </a:xfrm>
          <a:prstGeom prst="rect">
            <a:avLst/>
          </a:prstGeom>
          <a:noFill/>
          <a:ln w="9525">
            <a:noFill/>
            <a:miter lim="800000"/>
          </a:ln>
        </p:spPr>
        <p:txBody>
          <a:bodyPr wrap="square">
            <a:spAutoFit/>
          </a:bodyPr>
          <a:lstStyle/>
          <a:p>
            <a:pPr algn="ctr"/>
            <a:r>
              <a:rPr lang="en-US" sz="1400" dirty="0">
                <a:solidFill>
                  <a:srgbClr val="FF0000"/>
                </a:solidFill>
                <a:latin typeface="方正黑体简体" panose="03000509000000000000" pitchFamily="65" charset="-122"/>
                <a:ea typeface="方正黑体简体" panose="03000509000000000000" pitchFamily="65" charset="-122"/>
              </a:rPr>
              <a:t>为了贯彻落实好中央</a:t>
            </a:r>
            <a:r>
              <a:rPr lang="en-US" altLang="zh-CN" sz="1400" dirty="0">
                <a:solidFill>
                  <a:srgbClr val="FF0000"/>
                </a:solidFill>
                <a:latin typeface="方正黑体简体" panose="03000509000000000000" pitchFamily="65" charset="-122"/>
                <a:ea typeface="方正黑体简体" panose="03000509000000000000" pitchFamily="65" charset="-122"/>
              </a:rPr>
              <a:t>1</a:t>
            </a:r>
            <a:r>
              <a:rPr lang="en-US" sz="1400" dirty="0">
                <a:solidFill>
                  <a:srgbClr val="FF0000"/>
                </a:solidFill>
                <a:latin typeface="方正黑体简体" panose="03000509000000000000" pitchFamily="65" charset="-122"/>
                <a:ea typeface="方正黑体简体" panose="03000509000000000000" pitchFamily="65" charset="-122"/>
              </a:rPr>
              <a:t>号文件精神，</a:t>
            </a:r>
            <a:r>
              <a:rPr lang="en-US" altLang="zh-CN" sz="1400" dirty="0">
                <a:solidFill>
                  <a:srgbClr val="FF0000"/>
                </a:solidFill>
                <a:latin typeface="方正黑体简体" panose="03000509000000000000" pitchFamily="65" charset="-122"/>
                <a:ea typeface="方正黑体简体" panose="03000509000000000000" pitchFamily="65" charset="-122"/>
              </a:rPr>
              <a:t>2012</a:t>
            </a:r>
            <a:r>
              <a:rPr lang="en-US" sz="1400" dirty="0">
                <a:solidFill>
                  <a:srgbClr val="FF0000"/>
                </a:solidFill>
                <a:latin typeface="方正黑体简体" panose="03000509000000000000" pitchFamily="65" charset="-122"/>
                <a:ea typeface="方正黑体简体" panose="03000509000000000000" pitchFamily="65" charset="-122"/>
              </a:rPr>
              <a:t>年</a:t>
            </a:r>
            <a:r>
              <a:rPr lang="en-US" altLang="zh-CN" sz="1400" dirty="0">
                <a:solidFill>
                  <a:srgbClr val="FF0000"/>
                </a:solidFill>
                <a:latin typeface="方正黑体简体" panose="03000509000000000000" pitchFamily="65" charset="-122"/>
                <a:ea typeface="方正黑体简体" panose="03000509000000000000" pitchFamily="65" charset="-122"/>
              </a:rPr>
              <a:t>1</a:t>
            </a:r>
            <a:r>
              <a:rPr lang="en-US" sz="1400" dirty="0">
                <a:solidFill>
                  <a:srgbClr val="FF0000"/>
                </a:solidFill>
                <a:latin typeface="方正黑体简体" panose="03000509000000000000" pitchFamily="65" charset="-122"/>
                <a:ea typeface="方正黑体简体" panose="03000509000000000000" pitchFamily="65" charset="-122"/>
              </a:rPr>
              <a:t>月</a:t>
            </a:r>
            <a:r>
              <a:rPr lang="en-US" altLang="zh-CN" sz="1400" dirty="0">
                <a:solidFill>
                  <a:srgbClr val="FF0000"/>
                </a:solidFill>
                <a:latin typeface="方正黑体简体" panose="03000509000000000000" pitchFamily="65" charset="-122"/>
                <a:ea typeface="方正黑体简体" panose="03000509000000000000" pitchFamily="65" charset="-122"/>
              </a:rPr>
              <a:t>12</a:t>
            </a:r>
            <a:r>
              <a:rPr lang="en-US" sz="1400" dirty="0">
                <a:solidFill>
                  <a:srgbClr val="FF0000"/>
                </a:solidFill>
                <a:latin typeface="方正黑体简体" panose="03000509000000000000" pitchFamily="65" charset="-122"/>
                <a:ea typeface="方正黑体简体" panose="03000509000000000000" pitchFamily="65" charset="-122"/>
              </a:rPr>
              <a:t>日国务院又以国发</a:t>
            </a:r>
            <a:r>
              <a:rPr lang="en-US" altLang="zh-CN" sz="1400" dirty="0">
                <a:solidFill>
                  <a:srgbClr val="FF0000"/>
                </a:solidFill>
                <a:latin typeface="方正黑体简体" panose="03000509000000000000" pitchFamily="65" charset="-122"/>
                <a:ea typeface="方正黑体简体" panose="03000509000000000000" pitchFamily="65" charset="-122"/>
              </a:rPr>
              <a:t>[2012]3</a:t>
            </a:r>
            <a:r>
              <a:rPr lang="en-US" sz="1400" dirty="0">
                <a:solidFill>
                  <a:srgbClr val="FF0000"/>
                </a:solidFill>
                <a:latin typeface="方正黑体简体" panose="03000509000000000000" pitchFamily="65" charset="-122"/>
                <a:ea typeface="方正黑体简体" panose="03000509000000000000" pitchFamily="65" charset="-122"/>
              </a:rPr>
              <a:t>号文件出台了</a:t>
            </a:r>
            <a:r>
              <a:rPr lang="en-US" altLang="zh-CN" sz="1600" b="1" dirty="0">
                <a:solidFill>
                  <a:srgbClr val="FF0000"/>
                </a:solidFill>
                <a:latin typeface="方正黑体简体" panose="03000509000000000000" pitchFamily="65" charset="-122"/>
                <a:ea typeface="方正黑体简体" panose="03000509000000000000" pitchFamily="65" charset="-122"/>
              </a:rPr>
              <a:t>《</a:t>
            </a:r>
            <a:r>
              <a:rPr lang="en-US" sz="1600" b="1" dirty="0">
                <a:solidFill>
                  <a:srgbClr val="FF0000"/>
                </a:solidFill>
                <a:latin typeface="方正黑体简体" panose="03000509000000000000" pitchFamily="65" charset="-122"/>
                <a:ea typeface="方正黑体简体" panose="03000509000000000000" pitchFamily="65" charset="-122"/>
              </a:rPr>
              <a:t>关于实行最严格水资源管理制度的意见</a:t>
            </a:r>
            <a:r>
              <a:rPr lang="en-US" altLang="zh-CN" sz="1600" b="1" dirty="0" smtClean="0">
                <a:solidFill>
                  <a:srgbClr val="FF0000"/>
                </a:solidFill>
                <a:latin typeface="方正黑体简体" panose="03000509000000000000" pitchFamily="65" charset="-122"/>
                <a:ea typeface="方正黑体简体" panose="03000509000000000000" pitchFamily="65" charset="-122"/>
              </a:rPr>
              <a:t>》</a:t>
            </a:r>
            <a:r>
              <a:rPr lang="en-US" sz="1400" dirty="0" smtClean="0">
                <a:solidFill>
                  <a:srgbClr val="FF0000"/>
                </a:solidFill>
                <a:latin typeface="方正黑体简体" panose="03000509000000000000" pitchFamily="65" charset="-122"/>
                <a:ea typeface="方正黑体简体" panose="03000509000000000000" pitchFamily="65" charset="-122"/>
              </a:rPr>
              <a:t>。</a:t>
            </a:r>
            <a:r>
              <a:rPr lang="zh-CN" altLang="zh-CN" sz="1400" dirty="0">
                <a:solidFill>
                  <a:srgbClr val="FF0000"/>
                </a:solidFill>
                <a:latin typeface="方正黑体简体" panose="03000509000000000000" pitchFamily="65" charset="-122"/>
                <a:ea typeface="方正黑体简体" panose="03000509000000000000" pitchFamily="65" charset="-122"/>
              </a:rPr>
              <a:t>对实行最严格水资源管理制度作出全面部署和具体安</a:t>
            </a:r>
            <a:r>
              <a:rPr lang="zh-CN" altLang="zh-CN" sz="1400" dirty="0" smtClean="0">
                <a:solidFill>
                  <a:srgbClr val="FF0000"/>
                </a:solidFill>
                <a:latin typeface="方正黑体简体" panose="03000509000000000000" pitchFamily="65" charset="-122"/>
                <a:ea typeface="方正黑体简体" panose="03000509000000000000" pitchFamily="65" charset="-122"/>
              </a:rPr>
              <a:t>排</a:t>
            </a:r>
            <a:r>
              <a:rPr lang="zh-CN" altLang="en-US" sz="1400" dirty="0" smtClean="0">
                <a:solidFill>
                  <a:srgbClr val="FF0000"/>
                </a:solidFill>
                <a:latin typeface="方正黑体简体" panose="03000509000000000000" pitchFamily="65" charset="-122"/>
                <a:ea typeface="方正黑体简体" panose="03000509000000000000" pitchFamily="65" charset="-122"/>
              </a:rPr>
              <a:t>。</a:t>
            </a:r>
            <a:endParaRPr lang="en-US" sz="1400" dirty="0">
              <a:solidFill>
                <a:srgbClr val="FF0000"/>
              </a:solidFill>
              <a:latin typeface="方正黑体简体" panose="03000509000000000000" pitchFamily="65" charset="-122"/>
              <a:ea typeface="方正黑体简体" panose="03000509000000000000" pitchFamily="65" charset="-122"/>
            </a:endParaRPr>
          </a:p>
        </p:txBody>
      </p:sp>
      <p:sp>
        <p:nvSpPr>
          <p:cNvPr id="90118" name="Text Box 45"/>
          <p:cNvSpPr txBox="1">
            <a:spLocks noChangeArrowheads="1"/>
          </p:cNvSpPr>
          <p:nvPr/>
        </p:nvSpPr>
        <p:spPr bwMode="auto">
          <a:xfrm>
            <a:off x="7466013" y="1555750"/>
            <a:ext cx="1585912" cy="579438"/>
          </a:xfrm>
          <a:prstGeom prst="rect">
            <a:avLst/>
          </a:prstGeom>
          <a:noFill/>
          <a:ln w="9525">
            <a:noFill/>
            <a:miter lim="800000"/>
          </a:ln>
        </p:spPr>
        <p:txBody>
          <a:bodyPr>
            <a:spAutoFit/>
          </a:bodyPr>
          <a:lstStyle/>
          <a:p>
            <a:pPr algn="ctr"/>
            <a:r>
              <a:rPr lang="zh-CN" altLang="en-US" sz="3200">
                <a:solidFill>
                  <a:srgbClr val="FFFF00"/>
                </a:solidFill>
                <a:latin typeface="Arial Black" panose="020B0A04020102020204" pitchFamily="34" charset="0"/>
                <a:ea typeface="方正大标宋简体" panose="03000509000000000000" pitchFamily="65" charset="-122"/>
                <a:sym typeface="方正大标宋简体" panose="03000509000000000000" pitchFamily="65" charset="-122"/>
              </a:rPr>
              <a:t>“</a:t>
            </a:r>
            <a:r>
              <a:rPr lang="zh-CN" altLang="en-US" sz="3200">
                <a:solidFill>
                  <a:srgbClr val="FFFF00"/>
                </a:solidFill>
                <a:latin typeface="Arial Black" panose="020B0A04020102020204" pitchFamily="34" charset="0"/>
                <a:ea typeface="方正大标宋简体" panose="03000509000000000000" pitchFamily="65" charset="-122"/>
              </a:rPr>
              <a:t>水 少</a:t>
            </a:r>
            <a:r>
              <a:rPr lang="zh-CN" altLang="en-US" sz="3200">
                <a:solidFill>
                  <a:srgbClr val="FFFF00"/>
                </a:solidFill>
                <a:latin typeface="Arial Black" panose="020B0A04020102020204" pitchFamily="34" charset="0"/>
                <a:ea typeface="方正大标宋简体" panose="03000509000000000000" pitchFamily="65" charset="-122"/>
                <a:sym typeface="方正大标宋简体" panose="03000509000000000000" pitchFamily="65" charset="-122"/>
              </a:rPr>
              <a:t>”</a:t>
            </a:r>
          </a:p>
        </p:txBody>
      </p:sp>
      <p:sp>
        <p:nvSpPr>
          <p:cNvPr id="90119" name="AutoShape 46"/>
          <p:cNvSpPr>
            <a:spLocks noChangeArrowheads="1"/>
          </p:cNvSpPr>
          <p:nvPr/>
        </p:nvSpPr>
        <p:spPr bwMode="auto">
          <a:xfrm>
            <a:off x="7970838" y="2347913"/>
            <a:ext cx="965200" cy="792162"/>
          </a:xfrm>
          <a:prstGeom prst="upArrow">
            <a:avLst>
              <a:gd name="adj1" fmla="val 52833"/>
              <a:gd name="adj2" fmla="val 45940"/>
            </a:avLst>
          </a:prstGeom>
          <a:gradFill rotWithShape="1">
            <a:gsLst>
              <a:gs pos="0">
                <a:schemeClr val="bg1"/>
              </a:gs>
              <a:gs pos="100000">
                <a:srgbClr val="FFFFFF">
                  <a:alpha val="0"/>
                </a:srgbClr>
              </a:gs>
            </a:gsLst>
            <a:lin ang="5400000" scaled="1"/>
          </a:gradFill>
          <a:ln w="9525">
            <a:noFill/>
            <a:miter lim="800000"/>
          </a:ln>
        </p:spPr>
        <p:txBody>
          <a:bodyPr wrap="none" anchor="ctr"/>
          <a:lstStyle/>
          <a:p>
            <a:endParaRPr lang="ko-KR" altLang="en-US"/>
          </a:p>
        </p:txBody>
      </p:sp>
      <p:sp>
        <p:nvSpPr>
          <p:cNvPr id="90120" name="Freeform 47"/>
          <p:cNvSpPr/>
          <p:nvPr/>
        </p:nvSpPr>
        <p:spPr bwMode="auto">
          <a:xfrm>
            <a:off x="7577138" y="860425"/>
            <a:ext cx="1673225" cy="415925"/>
          </a:xfrm>
          <a:custGeom>
            <a:avLst/>
            <a:gdLst>
              <a:gd name="T0" fmla="*/ 0 w 4756"/>
              <a:gd name="T1" fmla="*/ 415925 h 1576"/>
              <a:gd name="T2" fmla="*/ 17591 w 4756"/>
              <a:gd name="T3" fmla="*/ 385839 h 1576"/>
              <a:gd name="T4" fmla="*/ 37996 w 4756"/>
              <a:gd name="T5" fmla="*/ 356281 h 1576"/>
              <a:gd name="T6" fmla="*/ 59808 w 4756"/>
              <a:gd name="T7" fmla="*/ 327778 h 1576"/>
              <a:gd name="T8" fmla="*/ 83732 w 4756"/>
              <a:gd name="T9" fmla="*/ 300332 h 1576"/>
              <a:gd name="T10" fmla="*/ 109062 w 4756"/>
              <a:gd name="T11" fmla="*/ 273413 h 1576"/>
              <a:gd name="T12" fmla="*/ 135800 w 4756"/>
              <a:gd name="T13" fmla="*/ 248077 h 1576"/>
              <a:gd name="T14" fmla="*/ 164649 w 4756"/>
              <a:gd name="T15" fmla="*/ 223269 h 1576"/>
              <a:gd name="T16" fmla="*/ 194201 w 4756"/>
              <a:gd name="T17" fmla="*/ 199517 h 1576"/>
              <a:gd name="T18" fmla="*/ 225864 w 4756"/>
              <a:gd name="T19" fmla="*/ 176821 h 1576"/>
              <a:gd name="T20" fmla="*/ 258935 w 4756"/>
              <a:gd name="T21" fmla="*/ 155708 h 1576"/>
              <a:gd name="T22" fmla="*/ 293412 w 4756"/>
              <a:gd name="T23" fmla="*/ 135123 h 1576"/>
              <a:gd name="T24" fmla="*/ 328594 w 4756"/>
              <a:gd name="T25" fmla="*/ 116121 h 1576"/>
              <a:gd name="T26" fmla="*/ 365886 w 4756"/>
              <a:gd name="T27" fmla="*/ 98703 h 1576"/>
              <a:gd name="T28" fmla="*/ 403882 w 4756"/>
              <a:gd name="T29" fmla="*/ 82340 h 1576"/>
              <a:gd name="T30" fmla="*/ 442581 w 4756"/>
              <a:gd name="T31" fmla="*/ 67034 h 1576"/>
              <a:gd name="T32" fmla="*/ 483392 w 4756"/>
              <a:gd name="T33" fmla="*/ 53310 h 1576"/>
              <a:gd name="T34" fmla="*/ 524202 w 4756"/>
              <a:gd name="T35" fmla="*/ 41170 h 1576"/>
              <a:gd name="T36" fmla="*/ 566420 w 4756"/>
              <a:gd name="T37" fmla="*/ 30614 h 1576"/>
              <a:gd name="T38" fmla="*/ 609341 w 4756"/>
              <a:gd name="T39" fmla="*/ 21113 h 1576"/>
              <a:gd name="T40" fmla="*/ 653669 w 4756"/>
              <a:gd name="T41" fmla="*/ 13723 h 1576"/>
              <a:gd name="T42" fmla="*/ 697998 w 4756"/>
              <a:gd name="T43" fmla="*/ 7917 h 1576"/>
              <a:gd name="T44" fmla="*/ 743734 w 4756"/>
              <a:gd name="T45" fmla="*/ 3167 h 1576"/>
              <a:gd name="T46" fmla="*/ 790173 w 4756"/>
              <a:gd name="T47" fmla="*/ 528 h 1576"/>
              <a:gd name="T48" fmla="*/ 836613 w 4756"/>
              <a:gd name="T49" fmla="*/ 0 h 1576"/>
              <a:gd name="T50" fmla="*/ 883052 w 4756"/>
              <a:gd name="T51" fmla="*/ 528 h 1576"/>
              <a:gd name="T52" fmla="*/ 929491 w 4756"/>
              <a:gd name="T53" fmla="*/ 3167 h 1576"/>
              <a:gd name="T54" fmla="*/ 975227 w 4756"/>
              <a:gd name="T55" fmla="*/ 7917 h 1576"/>
              <a:gd name="T56" fmla="*/ 1019555 w 4756"/>
              <a:gd name="T57" fmla="*/ 13723 h 1576"/>
              <a:gd name="T58" fmla="*/ 1063884 w 4756"/>
              <a:gd name="T59" fmla="*/ 21113 h 1576"/>
              <a:gd name="T60" fmla="*/ 1106805 w 4756"/>
              <a:gd name="T61" fmla="*/ 30614 h 1576"/>
              <a:gd name="T62" fmla="*/ 1149023 w 4756"/>
              <a:gd name="T63" fmla="*/ 41170 h 1576"/>
              <a:gd name="T64" fmla="*/ 1189833 w 4756"/>
              <a:gd name="T65" fmla="*/ 53310 h 1576"/>
              <a:gd name="T66" fmla="*/ 1230643 w 4756"/>
              <a:gd name="T67" fmla="*/ 67034 h 1576"/>
              <a:gd name="T68" fmla="*/ 1269343 w 4756"/>
              <a:gd name="T69" fmla="*/ 82340 h 1576"/>
              <a:gd name="T70" fmla="*/ 1307339 w 4756"/>
              <a:gd name="T71" fmla="*/ 98703 h 1576"/>
              <a:gd name="T72" fmla="*/ 1344631 w 4756"/>
              <a:gd name="T73" fmla="*/ 116121 h 1576"/>
              <a:gd name="T74" fmla="*/ 1379812 w 4756"/>
              <a:gd name="T75" fmla="*/ 135123 h 1576"/>
              <a:gd name="T76" fmla="*/ 1414290 w 4756"/>
              <a:gd name="T77" fmla="*/ 155708 h 1576"/>
              <a:gd name="T78" fmla="*/ 1447361 w 4756"/>
              <a:gd name="T79" fmla="*/ 176821 h 1576"/>
              <a:gd name="T80" fmla="*/ 1479024 w 4756"/>
              <a:gd name="T81" fmla="*/ 199517 h 1576"/>
              <a:gd name="T82" fmla="*/ 1508576 w 4756"/>
              <a:gd name="T83" fmla="*/ 223269 h 1576"/>
              <a:gd name="T84" fmla="*/ 1537425 w 4756"/>
              <a:gd name="T85" fmla="*/ 248077 h 1576"/>
              <a:gd name="T86" fmla="*/ 1564163 w 4756"/>
              <a:gd name="T87" fmla="*/ 273413 h 1576"/>
              <a:gd name="T88" fmla="*/ 1589493 w 4756"/>
              <a:gd name="T89" fmla="*/ 300332 h 1576"/>
              <a:gd name="T90" fmla="*/ 1613417 w 4756"/>
              <a:gd name="T91" fmla="*/ 327778 h 1576"/>
              <a:gd name="T92" fmla="*/ 1635229 w 4756"/>
              <a:gd name="T93" fmla="*/ 356281 h 1576"/>
              <a:gd name="T94" fmla="*/ 1655634 w 4756"/>
              <a:gd name="T95" fmla="*/ 385839 h 1576"/>
              <a:gd name="T96" fmla="*/ 1673225 w 4756"/>
              <a:gd name="T97" fmla="*/ 415925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9525">
            <a:noFill/>
            <a:round/>
          </a:ln>
        </p:spPr>
        <p:txBody>
          <a:bodyPr/>
          <a:lstStyle/>
          <a:p>
            <a:endParaRPr lang="zh-CN" altLang="en-US"/>
          </a:p>
        </p:txBody>
      </p:sp>
      <p:grpSp>
        <p:nvGrpSpPr>
          <p:cNvPr id="90121" name="Group 19"/>
          <p:cNvGrpSpPr/>
          <p:nvPr/>
        </p:nvGrpSpPr>
        <p:grpSpPr bwMode="auto">
          <a:xfrm>
            <a:off x="4933950" y="2011363"/>
            <a:ext cx="2030413" cy="2192337"/>
            <a:chOff x="0" y="0"/>
            <a:chExt cx="1212" cy="1744"/>
          </a:xfrm>
        </p:grpSpPr>
        <p:grpSp>
          <p:nvGrpSpPr>
            <p:cNvPr id="90137" name="Group 20"/>
            <p:cNvGrpSpPr/>
            <p:nvPr/>
          </p:nvGrpSpPr>
          <p:grpSpPr bwMode="auto">
            <a:xfrm>
              <a:off x="0" y="0"/>
              <a:ext cx="1212" cy="1744"/>
              <a:chOff x="0" y="0"/>
              <a:chExt cx="1212" cy="1744"/>
            </a:xfrm>
          </p:grpSpPr>
          <p:sp>
            <p:nvSpPr>
              <p:cNvPr id="90140" name="Oval 50"/>
              <p:cNvSpPr>
                <a:spLocks noChangeArrowheads="1"/>
              </p:cNvSpPr>
              <p:nvPr/>
            </p:nvSpPr>
            <p:spPr bwMode="auto">
              <a:xfrm>
                <a:off x="0" y="1242"/>
                <a:ext cx="1212" cy="502"/>
              </a:xfrm>
              <a:prstGeom prst="ellipse">
                <a:avLst/>
              </a:prstGeom>
              <a:gradFill rotWithShape="1">
                <a:gsLst>
                  <a:gs pos="0">
                    <a:schemeClr val="tx1">
                      <a:alpha val="50000"/>
                    </a:schemeClr>
                  </a:gs>
                  <a:gs pos="100000">
                    <a:schemeClr val="bg1">
                      <a:alpha val="0"/>
                    </a:schemeClr>
                  </a:gs>
                </a:gsLst>
                <a:path path="shape">
                  <a:fillToRect l="50000" t="50000" r="50000" b="50000"/>
                </a:path>
              </a:gradFill>
              <a:ln w="9525">
                <a:noFill/>
                <a:round/>
              </a:ln>
            </p:spPr>
            <p:txBody>
              <a:bodyPr wrap="none" anchor="ctr"/>
              <a:lstStyle/>
              <a:p>
                <a:endParaRPr lang="ko-KR" altLang="en-US"/>
              </a:p>
            </p:txBody>
          </p:sp>
          <p:grpSp>
            <p:nvGrpSpPr>
              <p:cNvPr id="90141" name="Group 22"/>
              <p:cNvGrpSpPr/>
              <p:nvPr/>
            </p:nvGrpSpPr>
            <p:grpSpPr bwMode="auto">
              <a:xfrm>
                <a:off x="10" y="0"/>
                <a:ext cx="1170" cy="1166"/>
                <a:chOff x="0" y="0"/>
                <a:chExt cx="1406" cy="1402"/>
              </a:xfrm>
            </p:grpSpPr>
            <p:grpSp>
              <p:nvGrpSpPr>
                <p:cNvPr id="90142" name="Group 23"/>
                <p:cNvGrpSpPr/>
                <p:nvPr/>
              </p:nvGrpSpPr>
              <p:grpSpPr bwMode="auto">
                <a:xfrm>
                  <a:off x="-59" y="-56"/>
                  <a:ext cx="1652" cy="1658"/>
                  <a:chOff x="0" y="0"/>
                  <a:chExt cx="2182368" cy="2188464"/>
                </a:xfrm>
              </p:grpSpPr>
              <p:pic>
                <p:nvPicPr>
                  <p:cNvPr id="90144" name="Oval 52"/>
                  <p:cNvPicPr>
                    <a:picLocks noChangeArrowheads="1"/>
                  </p:cNvPicPr>
                  <p:nvPr/>
                </p:nvPicPr>
                <p:blipFill>
                  <a:blip r:embed="rId4" cstate="print"/>
                  <a:srcRect/>
                  <a:stretch>
                    <a:fillRect/>
                  </a:stretch>
                </p:blipFill>
                <p:spPr bwMode="auto">
                  <a:xfrm>
                    <a:off x="0" y="0"/>
                    <a:ext cx="2182368" cy="2188464"/>
                  </a:xfrm>
                  <a:prstGeom prst="rect">
                    <a:avLst/>
                  </a:prstGeom>
                  <a:noFill/>
                  <a:ln w="9525">
                    <a:noFill/>
                    <a:miter lim="800000"/>
                    <a:headEnd/>
                    <a:tailEnd/>
                  </a:ln>
                </p:spPr>
              </p:pic>
              <p:sp>
                <p:nvSpPr>
                  <p:cNvPr id="90145" name="Text Box 25"/>
                  <p:cNvSpPr txBox="1">
                    <a:spLocks noChangeArrowheads="1"/>
                  </p:cNvSpPr>
                  <p:nvPr/>
                </p:nvSpPr>
                <p:spPr bwMode="auto">
                  <a:xfrm>
                    <a:off x="349984" y="345498"/>
                    <a:ext cx="1313363" cy="1308873"/>
                  </a:xfrm>
                  <a:prstGeom prst="rect">
                    <a:avLst/>
                  </a:prstGeom>
                  <a:noFill/>
                  <a:ln w="9525">
                    <a:noFill/>
                    <a:miter lim="800000"/>
                  </a:ln>
                </p:spPr>
                <p:txBody>
                  <a:bodyPr wrap="none" lIns="72000" tIns="0" rIns="72000" bIns="0" anchor="ctr"/>
                  <a:lstStyle/>
                  <a:p>
                    <a:pPr algn="ctr" latinLnBrk="0"/>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90143" name="Oval 53"/>
                <p:cNvSpPr>
                  <a:spLocks noChangeArrowheads="1"/>
                </p:cNvSpPr>
                <p:nvPr/>
              </p:nvSpPr>
              <p:spPr bwMode="auto">
                <a:xfrm>
                  <a:off x="278" y="176"/>
                  <a:ext cx="236" cy="235"/>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ko-KR" altLang="en-US"/>
                </a:p>
              </p:txBody>
            </p:sp>
          </p:grpSp>
        </p:grpSp>
        <p:sp>
          <p:nvSpPr>
            <p:cNvPr id="90138" name="Text Box 54"/>
            <p:cNvSpPr txBox="1">
              <a:spLocks noChangeArrowheads="1"/>
            </p:cNvSpPr>
            <p:nvPr/>
          </p:nvSpPr>
          <p:spPr bwMode="auto">
            <a:xfrm>
              <a:off x="102" y="383"/>
              <a:ext cx="964" cy="404"/>
            </a:xfrm>
            <a:prstGeom prst="rect">
              <a:avLst/>
            </a:prstGeom>
            <a:noFill/>
            <a:ln w="9525">
              <a:noFill/>
              <a:miter lim="800000"/>
            </a:ln>
          </p:spPr>
          <p:txBody>
            <a:bodyPr wrap="none">
              <a:spAutoFit/>
            </a:bodyPr>
            <a:lstStyle/>
            <a:p>
              <a:pPr algn="ctr"/>
              <a:r>
                <a:rPr lang="zh-CN" altLang="en-US" sz="3200">
                  <a:solidFill>
                    <a:srgbClr val="FFFF00"/>
                  </a:solidFill>
                  <a:latin typeface="Arial Black" panose="020B0A04020102020204" pitchFamily="34" charset="0"/>
                  <a:ea typeface="方正大标宋简体" panose="03000509000000000000" pitchFamily="65" charset="-122"/>
                  <a:sym typeface="方正大标宋简体" panose="03000509000000000000" pitchFamily="65" charset="-122"/>
                </a:rPr>
                <a:t>“</a:t>
              </a:r>
              <a:r>
                <a:rPr lang="zh-CN" altLang="en-US" sz="3200">
                  <a:solidFill>
                    <a:srgbClr val="FFFF00"/>
                  </a:solidFill>
                  <a:latin typeface="Arial Black" panose="020B0A04020102020204" pitchFamily="34" charset="0"/>
                  <a:ea typeface="方正大标宋简体" panose="03000509000000000000" pitchFamily="65" charset="-122"/>
                </a:rPr>
                <a:t>水 多</a:t>
              </a:r>
              <a:r>
                <a:rPr lang="zh-CN" altLang="en-US" sz="3200">
                  <a:solidFill>
                    <a:srgbClr val="FFFF00"/>
                  </a:solidFill>
                  <a:latin typeface="Arial Black" panose="020B0A04020102020204" pitchFamily="34" charset="0"/>
                  <a:ea typeface="方正大标宋简体" panose="03000509000000000000" pitchFamily="65" charset="-122"/>
                  <a:sym typeface="方正大标宋简体" panose="03000509000000000000" pitchFamily="65" charset="-122"/>
                </a:rPr>
                <a:t>”</a:t>
              </a:r>
            </a:p>
          </p:txBody>
        </p:sp>
        <p:sp>
          <p:nvSpPr>
            <p:cNvPr id="90139" name="Freeform 55"/>
            <p:cNvSpPr/>
            <p:nvPr/>
          </p:nvSpPr>
          <p:spPr bwMode="auto">
            <a:xfrm>
              <a:off x="91" y="20"/>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35 w 4756"/>
                <a:gd name="T19" fmla="*/ 141 h 1576"/>
                <a:gd name="T20" fmla="*/ 154 w 4756"/>
                <a:gd name="T21" fmla="*/ 124 h 1576"/>
                <a:gd name="T22" fmla="*/ 175 w 4756"/>
                <a:gd name="T23" fmla="*/ 108 h 1576"/>
                <a:gd name="T24" fmla="*/ 196 w 4756"/>
                <a:gd name="T25" fmla="*/ 92 h 1576"/>
                <a:gd name="T26" fmla="*/ 218 w 4756"/>
                <a:gd name="T27" fmla="*/ 79 h 1576"/>
                <a:gd name="T28" fmla="*/ 241 w 4756"/>
                <a:gd name="T29" fmla="*/ 66 h 1576"/>
                <a:gd name="T30" fmla="*/ 264 w 4756"/>
                <a:gd name="T31" fmla="*/ 53 h 1576"/>
                <a:gd name="T32" fmla="*/ 288 w 4756"/>
                <a:gd name="T33" fmla="*/ 42 h 1576"/>
                <a:gd name="T34" fmla="*/ 313 w 4756"/>
                <a:gd name="T35" fmla="*/ 33 h 1576"/>
                <a:gd name="T36" fmla="*/ 338 w 4756"/>
                <a:gd name="T37" fmla="*/ 24 h 1576"/>
                <a:gd name="T38" fmla="*/ 363 w 4756"/>
                <a:gd name="T39" fmla="*/ 17 h 1576"/>
                <a:gd name="T40" fmla="*/ 390 w 4756"/>
                <a:gd name="T41" fmla="*/ 11 h 1576"/>
                <a:gd name="T42" fmla="*/ 416 w 4756"/>
                <a:gd name="T43" fmla="*/ 6 h 1576"/>
                <a:gd name="T44" fmla="*/ 444 w 4756"/>
                <a:gd name="T45" fmla="*/ 3 h 1576"/>
                <a:gd name="T46" fmla="*/ 471 w 4756"/>
                <a:gd name="T47" fmla="*/ 0 h 1576"/>
                <a:gd name="T48" fmla="*/ 499 w 4756"/>
                <a:gd name="T49" fmla="*/ 0 h 1576"/>
                <a:gd name="T50" fmla="*/ 527 w 4756"/>
                <a:gd name="T51" fmla="*/ 0 h 1576"/>
                <a:gd name="T52" fmla="*/ 554 w 4756"/>
                <a:gd name="T53" fmla="*/ 3 h 1576"/>
                <a:gd name="T54" fmla="*/ 582 w 4756"/>
                <a:gd name="T55" fmla="*/ 6 h 1576"/>
                <a:gd name="T56" fmla="*/ 608 w 4756"/>
                <a:gd name="T57" fmla="*/ 11 h 1576"/>
                <a:gd name="T58" fmla="*/ 635 w 4756"/>
                <a:gd name="T59" fmla="*/ 17 h 1576"/>
                <a:gd name="T60" fmla="*/ 660 w 4756"/>
                <a:gd name="T61" fmla="*/ 24 h 1576"/>
                <a:gd name="T62" fmla="*/ 685 w 4756"/>
                <a:gd name="T63" fmla="*/ 33 h 1576"/>
                <a:gd name="T64" fmla="*/ 710 w 4756"/>
                <a:gd name="T65" fmla="*/ 42 h 1576"/>
                <a:gd name="T66" fmla="*/ 734 w 4756"/>
                <a:gd name="T67" fmla="*/ 53 h 1576"/>
                <a:gd name="T68" fmla="*/ 757 w 4756"/>
                <a:gd name="T69" fmla="*/ 66 h 1576"/>
                <a:gd name="T70" fmla="*/ 780 w 4756"/>
                <a:gd name="T71" fmla="*/ 79 h 1576"/>
                <a:gd name="T72" fmla="*/ 802 w 4756"/>
                <a:gd name="T73" fmla="*/ 92 h 1576"/>
                <a:gd name="T74" fmla="*/ 823 w 4756"/>
                <a:gd name="T75" fmla="*/ 108 h 1576"/>
                <a:gd name="T76" fmla="*/ 844 w 4756"/>
                <a:gd name="T77" fmla="*/ 124 h 1576"/>
                <a:gd name="T78" fmla="*/ 863 w 4756"/>
                <a:gd name="T79" fmla="*/ 141 h 1576"/>
                <a:gd name="T80" fmla="*/ 882 w 4756"/>
                <a:gd name="T81" fmla="*/ 159 h 1576"/>
                <a:gd name="T82" fmla="*/ 900 w 4756"/>
                <a:gd name="T83" fmla="*/ 178 h 1576"/>
                <a:gd name="T84" fmla="*/ 917 w 4756"/>
                <a:gd name="T85" fmla="*/ 197 h 1576"/>
                <a:gd name="T86" fmla="*/ 933 w 4756"/>
                <a:gd name="T87" fmla="*/ 218 h 1576"/>
                <a:gd name="T88" fmla="*/ 948 w 4756"/>
                <a:gd name="T89" fmla="*/ 239 h 1576"/>
                <a:gd name="T90" fmla="*/ 962 w 4756"/>
                <a:gd name="T91" fmla="*/ 261 h 1576"/>
                <a:gd name="T92" fmla="*/ 975 w 4756"/>
                <a:gd name="T93" fmla="*/ 284 h 1576"/>
                <a:gd name="T94" fmla="*/ 988 w 4756"/>
                <a:gd name="T95" fmla="*/ 307 h 1576"/>
                <a:gd name="T96" fmla="*/ 998 w 4756"/>
                <a:gd name="T97" fmla="*/ 331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9525">
              <a:noFill/>
              <a:round/>
            </a:ln>
          </p:spPr>
          <p:txBody>
            <a:bodyPr/>
            <a:lstStyle/>
            <a:p>
              <a:endParaRPr lang="zh-CN" altLang="en-US"/>
            </a:p>
          </p:txBody>
        </p:sp>
      </p:grpSp>
      <p:grpSp>
        <p:nvGrpSpPr>
          <p:cNvPr id="90122" name="Group 29"/>
          <p:cNvGrpSpPr/>
          <p:nvPr/>
        </p:nvGrpSpPr>
        <p:grpSpPr bwMode="auto">
          <a:xfrm>
            <a:off x="9832975" y="1868488"/>
            <a:ext cx="2032000" cy="2190750"/>
            <a:chOff x="0" y="0"/>
            <a:chExt cx="1212" cy="1744"/>
          </a:xfrm>
        </p:grpSpPr>
        <p:grpSp>
          <p:nvGrpSpPr>
            <p:cNvPr id="90128" name="Group 30"/>
            <p:cNvGrpSpPr/>
            <p:nvPr/>
          </p:nvGrpSpPr>
          <p:grpSpPr bwMode="auto">
            <a:xfrm>
              <a:off x="0" y="0"/>
              <a:ext cx="1212" cy="1744"/>
              <a:chOff x="0" y="0"/>
              <a:chExt cx="1212" cy="1744"/>
            </a:xfrm>
          </p:grpSpPr>
          <p:sp>
            <p:nvSpPr>
              <p:cNvPr id="90131" name="Oval 58"/>
              <p:cNvSpPr>
                <a:spLocks noChangeArrowheads="1"/>
              </p:cNvSpPr>
              <p:nvPr/>
            </p:nvSpPr>
            <p:spPr bwMode="auto">
              <a:xfrm>
                <a:off x="0" y="1242"/>
                <a:ext cx="1212" cy="502"/>
              </a:xfrm>
              <a:prstGeom prst="ellipse">
                <a:avLst/>
              </a:prstGeom>
              <a:gradFill rotWithShape="1">
                <a:gsLst>
                  <a:gs pos="0">
                    <a:schemeClr val="tx1">
                      <a:alpha val="50000"/>
                    </a:schemeClr>
                  </a:gs>
                  <a:gs pos="100000">
                    <a:schemeClr val="bg1">
                      <a:alpha val="0"/>
                    </a:schemeClr>
                  </a:gs>
                </a:gsLst>
                <a:path path="shape">
                  <a:fillToRect l="50000" t="50000" r="50000" b="50000"/>
                </a:path>
              </a:gradFill>
              <a:ln w="9525">
                <a:noFill/>
                <a:round/>
              </a:ln>
            </p:spPr>
            <p:txBody>
              <a:bodyPr wrap="none" anchor="ctr"/>
              <a:lstStyle/>
              <a:p>
                <a:endParaRPr lang="ko-KR" altLang="en-US"/>
              </a:p>
            </p:txBody>
          </p:sp>
          <p:grpSp>
            <p:nvGrpSpPr>
              <p:cNvPr id="90132" name="Group 32"/>
              <p:cNvGrpSpPr/>
              <p:nvPr/>
            </p:nvGrpSpPr>
            <p:grpSpPr bwMode="auto">
              <a:xfrm>
                <a:off x="10" y="0"/>
                <a:ext cx="1170" cy="1166"/>
                <a:chOff x="0" y="0"/>
                <a:chExt cx="1406" cy="1402"/>
              </a:xfrm>
            </p:grpSpPr>
            <p:grpSp>
              <p:nvGrpSpPr>
                <p:cNvPr id="90133" name="Group 33"/>
                <p:cNvGrpSpPr/>
                <p:nvPr/>
              </p:nvGrpSpPr>
              <p:grpSpPr bwMode="auto">
                <a:xfrm>
                  <a:off x="-60" y="-56"/>
                  <a:ext cx="1657" cy="1658"/>
                  <a:chOff x="0" y="0"/>
                  <a:chExt cx="2188464" cy="2188464"/>
                </a:xfrm>
              </p:grpSpPr>
              <p:pic>
                <p:nvPicPr>
                  <p:cNvPr id="90135" name="Oval 60"/>
                  <p:cNvPicPr>
                    <a:picLocks noChangeArrowheads="1"/>
                  </p:cNvPicPr>
                  <p:nvPr/>
                </p:nvPicPr>
                <p:blipFill>
                  <a:blip r:embed="rId5" cstate="print"/>
                  <a:srcRect/>
                  <a:stretch>
                    <a:fillRect/>
                  </a:stretch>
                </p:blipFill>
                <p:spPr bwMode="auto">
                  <a:xfrm>
                    <a:off x="0" y="0"/>
                    <a:ext cx="2188464" cy="2188464"/>
                  </a:xfrm>
                  <a:prstGeom prst="rect">
                    <a:avLst/>
                  </a:prstGeom>
                  <a:noFill/>
                  <a:ln w="9525">
                    <a:noFill/>
                    <a:miter lim="800000"/>
                    <a:headEnd/>
                    <a:tailEnd/>
                  </a:ln>
                </p:spPr>
              </p:pic>
              <p:sp>
                <p:nvSpPr>
                  <p:cNvPr id="90136" name="Text Box 35"/>
                  <p:cNvSpPr txBox="1">
                    <a:spLocks noChangeArrowheads="1"/>
                  </p:cNvSpPr>
                  <p:nvPr/>
                </p:nvSpPr>
                <p:spPr bwMode="auto">
                  <a:xfrm>
                    <a:off x="351889" y="345498"/>
                    <a:ext cx="1313363" cy="1308873"/>
                  </a:xfrm>
                  <a:prstGeom prst="rect">
                    <a:avLst/>
                  </a:prstGeom>
                  <a:noFill/>
                  <a:ln w="9525">
                    <a:noFill/>
                    <a:miter lim="800000"/>
                  </a:ln>
                </p:spPr>
                <p:txBody>
                  <a:bodyPr wrap="none" lIns="72000" tIns="0" rIns="72000" bIns="0" anchor="ctr"/>
                  <a:lstStyle/>
                  <a:p>
                    <a:pPr algn="ctr" latinLnBrk="0"/>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90134" name="Oval 61"/>
                <p:cNvSpPr>
                  <a:spLocks noChangeArrowheads="1"/>
                </p:cNvSpPr>
                <p:nvPr/>
              </p:nvSpPr>
              <p:spPr bwMode="auto">
                <a:xfrm>
                  <a:off x="278" y="176"/>
                  <a:ext cx="236" cy="235"/>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ko-KR" altLang="en-US"/>
                </a:p>
              </p:txBody>
            </p:sp>
          </p:grpSp>
        </p:grpSp>
        <p:sp>
          <p:nvSpPr>
            <p:cNvPr id="90129" name="Text Box 62"/>
            <p:cNvSpPr txBox="1">
              <a:spLocks noChangeArrowheads="1"/>
            </p:cNvSpPr>
            <p:nvPr/>
          </p:nvSpPr>
          <p:spPr bwMode="auto">
            <a:xfrm>
              <a:off x="193" y="383"/>
              <a:ext cx="812" cy="404"/>
            </a:xfrm>
            <a:prstGeom prst="rect">
              <a:avLst/>
            </a:prstGeom>
            <a:noFill/>
            <a:ln w="9525">
              <a:noFill/>
              <a:miter lim="800000"/>
            </a:ln>
          </p:spPr>
          <p:txBody>
            <a:bodyPr wrap="none">
              <a:spAutoFit/>
            </a:bodyPr>
            <a:lstStyle/>
            <a:p>
              <a:pPr algn="ctr"/>
              <a:r>
                <a:rPr lang="zh-CN" altLang="en-US" sz="3200">
                  <a:solidFill>
                    <a:srgbClr val="FFFF00"/>
                  </a:solidFill>
                  <a:latin typeface="方正大标宋简体" panose="03000509000000000000" pitchFamily="65" charset="-122"/>
                  <a:ea typeface="方正大标宋简体" panose="03000509000000000000" pitchFamily="65" charset="-122"/>
                </a:rPr>
                <a:t>“水 脏”</a:t>
              </a:r>
            </a:p>
          </p:txBody>
        </p:sp>
        <p:sp>
          <p:nvSpPr>
            <p:cNvPr id="90130" name="Freeform 63"/>
            <p:cNvSpPr/>
            <p:nvPr/>
          </p:nvSpPr>
          <p:spPr bwMode="auto">
            <a:xfrm>
              <a:off x="90" y="20"/>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35 w 4756"/>
                <a:gd name="T19" fmla="*/ 141 h 1576"/>
                <a:gd name="T20" fmla="*/ 154 w 4756"/>
                <a:gd name="T21" fmla="*/ 124 h 1576"/>
                <a:gd name="T22" fmla="*/ 175 w 4756"/>
                <a:gd name="T23" fmla="*/ 108 h 1576"/>
                <a:gd name="T24" fmla="*/ 196 w 4756"/>
                <a:gd name="T25" fmla="*/ 92 h 1576"/>
                <a:gd name="T26" fmla="*/ 218 w 4756"/>
                <a:gd name="T27" fmla="*/ 79 h 1576"/>
                <a:gd name="T28" fmla="*/ 241 w 4756"/>
                <a:gd name="T29" fmla="*/ 66 h 1576"/>
                <a:gd name="T30" fmla="*/ 264 w 4756"/>
                <a:gd name="T31" fmla="*/ 53 h 1576"/>
                <a:gd name="T32" fmla="*/ 288 w 4756"/>
                <a:gd name="T33" fmla="*/ 42 h 1576"/>
                <a:gd name="T34" fmla="*/ 313 w 4756"/>
                <a:gd name="T35" fmla="*/ 33 h 1576"/>
                <a:gd name="T36" fmla="*/ 338 w 4756"/>
                <a:gd name="T37" fmla="*/ 24 h 1576"/>
                <a:gd name="T38" fmla="*/ 363 w 4756"/>
                <a:gd name="T39" fmla="*/ 17 h 1576"/>
                <a:gd name="T40" fmla="*/ 390 w 4756"/>
                <a:gd name="T41" fmla="*/ 11 h 1576"/>
                <a:gd name="T42" fmla="*/ 416 w 4756"/>
                <a:gd name="T43" fmla="*/ 6 h 1576"/>
                <a:gd name="T44" fmla="*/ 444 w 4756"/>
                <a:gd name="T45" fmla="*/ 3 h 1576"/>
                <a:gd name="T46" fmla="*/ 471 w 4756"/>
                <a:gd name="T47" fmla="*/ 0 h 1576"/>
                <a:gd name="T48" fmla="*/ 499 w 4756"/>
                <a:gd name="T49" fmla="*/ 0 h 1576"/>
                <a:gd name="T50" fmla="*/ 527 w 4756"/>
                <a:gd name="T51" fmla="*/ 0 h 1576"/>
                <a:gd name="T52" fmla="*/ 554 w 4756"/>
                <a:gd name="T53" fmla="*/ 3 h 1576"/>
                <a:gd name="T54" fmla="*/ 582 w 4756"/>
                <a:gd name="T55" fmla="*/ 6 h 1576"/>
                <a:gd name="T56" fmla="*/ 608 w 4756"/>
                <a:gd name="T57" fmla="*/ 11 h 1576"/>
                <a:gd name="T58" fmla="*/ 635 w 4756"/>
                <a:gd name="T59" fmla="*/ 17 h 1576"/>
                <a:gd name="T60" fmla="*/ 660 w 4756"/>
                <a:gd name="T61" fmla="*/ 24 h 1576"/>
                <a:gd name="T62" fmla="*/ 685 w 4756"/>
                <a:gd name="T63" fmla="*/ 33 h 1576"/>
                <a:gd name="T64" fmla="*/ 710 w 4756"/>
                <a:gd name="T65" fmla="*/ 42 h 1576"/>
                <a:gd name="T66" fmla="*/ 734 w 4756"/>
                <a:gd name="T67" fmla="*/ 53 h 1576"/>
                <a:gd name="T68" fmla="*/ 757 w 4756"/>
                <a:gd name="T69" fmla="*/ 66 h 1576"/>
                <a:gd name="T70" fmla="*/ 780 w 4756"/>
                <a:gd name="T71" fmla="*/ 79 h 1576"/>
                <a:gd name="T72" fmla="*/ 802 w 4756"/>
                <a:gd name="T73" fmla="*/ 92 h 1576"/>
                <a:gd name="T74" fmla="*/ 823 w 4756"/>
                <a:gd name="T75" fmla="*/ 108 h 1576"/>
                <a:gd name="T76" fmla="*/ 844 w 4756"/>
                <a:gd name="T77" fmla="*/ 124 h 1576"/>
                <a:gd name="T78" fmla="*/ 863 w 4756"/>
                <a:gd name="T79" fmla="*/ 141 h 1576"/>
                <a:gd name="T80" fmla="*/ 882 w 4756"/>
                <a:gd name="T81" fmla="*/ 159 h 1576"/>
                <a:gd name="T82" fmla="*/ 900 w 4756"/>
                <a:gd name="T83" fmla="*/ 178 h 1576"/>
                <a:gd name="T84" fmla="*/ 917 w 4756"/>
                <a:gd name="T85" fmla="*/ 197 h 1576"/>
                <a:gd name="T86" fmla="*/ 933 w 4756"/>
                <a:gd name="T87" fmla="*/ 218 h 1576"/>
                <a:gd name="T88" fmla="*/ 948 w 4756"/>
                <a:gd name="T89" fmla="*/ 239 h 1576"/>
                <a:gd name="T90" fmla="*/ 962 w 4756"/>
                <a:gd name="T91" fmla="*/ 261 h 1576"/>
                <a:gd name="T92" fmla="*/ 975 w 4756"/>
                <a:gd name="T93" fmla="*/ 284 h 1576"/>
                <a:gd name="T94" fmla="*/ 988 w 4756"/>
                <a:gd name="T95" fmla="*/ 307 h 1576"/>
                <a:gd name="T96" fmla="*/ 998 w 4756"/>
                <a:gd name="T97" fmla="*/ 331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9525">
              <a:noFill/>
              <a:round/>
            </a:ln>
          </p:spPr>
          <p:txBody>
            <a:bodyPr/>
            <a:lstStyle/>
            <a:p>
              <a:endParaRPr lang="zh-CN" altLang="en-US"/>
            </a:p>
          </p:txBody>
        </p:sp>
      </p:grpSp>
      <p:sp>
        <p:nvSpPr>
          <p:cNvPr id="90123" name="Freeform 64"/>
          <p:cNvSpPr/>
          <p:nvPr/>
        </p:nvSpPr>
        <p:spPr bwMode="auto">
          <a:xfrm>
            <a:off x="7034213" y="3140075"/>
            <a:ext cx="3079750" cy="835025"/>
          </a:xfrm>
          <a:custGeom>
            <a:avLst/>
            <a:gdLst>
              <a:gd name="T0" fmla="*/ 0 w 4756"/>
              <a:gd name="T1" fmla="*/ 835025 h 1576"/>
              <a:gd name="T2" fmla="*/ 32378 w 4756"/>
              <a:gd name="T3" fmla="*/ 774623 h 1576"/>
              <a:gd name="T4" fmla="*/ 69935 w 4756"/>
              <a:gd name="T5" fmla="*/ 715282 h 1576"/>
              <a:gd name="T6" fmla="*/ 110084 w 4756"/>
              <a:gd name="T7" fmla="*/ 658059 h 1576"/>
              <a:gd name="T8" fmla="*/ 154117 w 4756"/>
              <a:gd name="T9" fmla="*/ 602956 h 1576"/>
              <a:gd name="T10" fmla="*/ 200741 w 4756"/>
              <a:gd name="T11" fmla="*/ 548912 h 1576"/>
              <a:gd name="T12" fmla="*/ 249954 w 4756"/>
              <a:gd name="T13" fmla="*/ 498048 h 1576"/>
              <a:gd name="T14" fmla="*/ 303054 w 4756"/>
              <a:gd name="T15" fmla="*/ 448243 h 1576"/>
              <a:gd name="T16" fmla="*/ 357448 w 4756"/>
              <a:gd name="T17" fmla="*/ 400558 h 1576"/>
              <a:gd name="T18" fmla="*/ 415727 w 4756"/>
              <a:gd name="T19" fmla="*/ 354992 h 1576"/>
              <a:gd name="T20" fmla="*/ 476597 w 4756"/>
              <a:gd name="T21" fmla="*/ 312605 h 1576"/>
              <a:gd name="T22" fmla="*/ 540057 w 4756"/>
              <a:gd name="T23" fmla="*/ 271277 h 1576"/>
              <a:gd name="T24" fmla="*/ 604812 w 4756"/>
              <a:gd name="T25" fmla="*/ 233129 h 1576"/>
              <a:gd name="T26" fmla="*/ 673453 w 4756"/>
              <a:gd name="T27" fmla="*/ 198159 h 1576"/>
              <a:gd name="T28" fmla="*/ 743388 w 4756"/>
              <a:gd name="T29" fmla="*/ 165310 h 1576"/>
              <a:gd name="T30" fmla="*/ 814618 w 4756"/>
              <a:gd name="T31" fmla="*/ 134579 h 1576"/>
              <a:gd name="T32" fmla="*/ 889734 w 4756"/>
              <a:gd name="T33" fmla="*/ 107027 h 1576"/>
              <a:gd name="T34" fmla="*/ 964850 w 4756"/>
              <a:gd name="T35" fmla="*/ 82655 h 1576"/>
              <a:gd name="T36" fmla="*/ 1042556 w 4756"/>
              <a:gd name="T37" fmla="*/ 61461 h 1576"/>
              <a:gd name="T38" fmla="*/ 1121557 w 4756"/>
              <a:gd name="T39" fmla="*/ 42387 h 1576"/>
              <a:gd name="T40" fmla="*/ 1203149 w 4756"/>
              <a:gd name="T41" fmla="*/ 27552 h 1576"/>
              <a:gd name="T42" fmla="*/ 1284740 w 4756"/>
              <a:gd name="T43" fmla="*/ 15895 h 1576"/>
              <a:gd name="T44" fmla="*/ 1368922 w 4756"/>
              <a:gd name="T45" fmla="*/ 6358 h 1576"/>
              <a:gd name="T46" fmla="*/ 1454398 w 4756"/>
              <a:gd name="T47" fmla="*/ 1060 h 1576"/>
              <a:gd name="T48" fmla="*/ 1539875 w 4756"/>
              <a:gd name="T49" fmla="*/ 0 h 1576"/>
              <a:gd name="T50" fmla="*/ 1625352 w 4756"/>
              <a:gd name="T51" fmla="*/ 1060 h 1576"/>
              <a:gd name="T52" fmla="*/ 1710828 w 4756"/>
              <a:gd name="T53" fmla="*/ 6358 h 1576"/>
              <a:gd name="T54" fmla="*/ 1795010 w 4756"/>
              <a:gd name="T55" fmla="*/ 15895 h 1576"/>
              <a:gd name="T56" fmla="*/ 1876601 w 4756"/>
              <a:gd name="T57" fmla="*/ 27552 h 1576"/>
              <a:gd name="T58" fmla="*/ 1958192 w 4756"/>
              <a:gd name="T59" fmla="*/ 42387 h 1576"/>
              <a:gd name="T60" fmla="*/ 2037194 w 4756"/>
              <a:gd name="T61" fmla="*/ 61461 h 1576"/>
              <a:gd name="T62" fmla="*/ 2114900 w 4756"/>
              <a:gd name="T63" fmla="*/ 82655 h 1576"/>
              <a:gd name="T64" fmla="*/ 2190015 w 4756"/>
              <a:gd name="T65" fmla="*/ 107027 h 1576"/>
              <a:gd name="T66" fmla="*/ 2265131 w 4756"/>
              <a:gd name="T67" fmla="*/ 134579 h 1576"/>
              <a:gd name="T68" fmla="*/ 2336362 w 4756"/>
              <a:gd name="T69" fmla="*/ 165310 h 1576"/>
              <a:gd name="T70" fmla="*/ 2406297 w 4756"/>
              <a:gd name="T71" fmla="*/ 198159 h 1576"/>
              <a:gd name="T72" fmla="*/ 2474937 w 4756"/>
              <a:gd name="T73" fmla="*/ 233129 h 1576"/>
              <a:gd name="T74" fmla="*/ 2539693 w 4756"/>
              <a:gd name="T75" fmla="*/ 271277 h 1576"/>
              <a:gd name="T76" fmla="*/ 2603152 w 4756"/>
              <a:gd name="T77" fmla="*/ 312605 h 1576"/>
              <a:gd name="T78" fmla="*/ 2664023 w 4756"/>
              <a:gd name="T79" fmla="*/ 354992 h 1576"/>
              <a:gd name="T80" fmla="*/ 2722302 w 4756"/>
              <a:gd name="T81" fmla="*/ 400558 h 1576"/>
              <a:gd name="T82" fmla="*/ 2776697 w 4756"/>
              <a:gd name="T83" fmla="*/ 448243 h 1576"/>
              <a:gd name="T84" fmla="*/ 2829796 w 4756"/>
              <a:gd name="T85" fmla="*/ 498048 h 1576"/>
              <a:gd name="T86" fmla="*/ 2879009 w 4756"/>
              <a:gd name="T87" fmla="*/ 548912 h 1576"/>
              <a:gd name="T88" fmla="*/ 2925633 w 4756"/>
              <a:gd name="T89" fmla="*/ 602956 h 1576"/>
              <a:gd name="T90" fmla="*/ 2969666 w 4756"/>
              <a:gd name="T91" fmla="*/ 658059 h 1576"/>
              <a:gd name="T92" fmla="*/ 3009815 w 4756"/>
              <a:gd name="T93" fmla="*/ 715282 h 1576"/>
              <a:gd name="T94" fmla="*/ 3047372 w 4756"/>
              <a:gd name="T95" fmla="*/ 774623 h 1576"/>
              <a:gd name="T96" fmla="*/ 3079750 w 4756"/>
              <a:gd name="T97" fmla="*/ 835025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9525">
            <a:noFill/>
            <a:round/>
          </a:ln>
        </p:spPr>
        <p:txBody>
          <a:bodyPr/>
          <a:lstStyle/>
          <a:p>
            <a:endParaRPr lang="zh-CN" altLang="en-US"/>
          </a:p>
        </p:txBody>
      </p:sp>
      <p:sp>
        <p:nvSpPr>
          <p:cNvPr id="90124" name="AutoShape 65"/>
          <p:cNvSpPr>
            <a:spLocks noChangeArrowheads="1"/>
          </p:cNvSpPr>
          <p:nvPr/>
        </p:nvSpPr>
        <p:spPr bwMode="auto">
          <a:xfrm rot="-2367420">
            <a:off x="6170613" y="2995613"/>
            <a:ext cx="1125537" cy="825500"/>
          </a:xfrm>
          <a:prstGeom prst="upArrow">
            <a:avLst>
              <a:gd name="adj1" fmla="val 52833"/>
              <a:gd name="adj2" fmla="val 45940"/>
            </a:avLst>
          </a:prstGeom>
          <a:gradFill rotWithShape="1">
            <a:gsLst>
              <a:gs pos="0">
                <a:schemeClr val="bg1"/>
              </a:gs>
              <a:gs pos="100000">
                <a:srgbClr val="FFFFFF">
                  <a:alpha val="0"/>
                </a:srgbClr>
              </a:gs>
            </a:gsLst>
            <a:lin ang="5400000" scaled="1"/>
          </a:gradFill>
          <a:ln w="9525">
            <a:noFill/>
            <a:miter lim="800000"/>
          </a:ln>
        </p:spPr>
        <p:txBody>
          <a:bodyPr wrap="none" anchor="ctr"/>
          <a:lstStyle/>
          <a:p>
            <a:endParaRPr lang="ko-KR" altLang="en-US"/>
          </a:p>
        </p:txBody>
      </p:sp>
      <p:sp>
        <p:nvSpPr>
          <p:cNvPr id="90125" name="AutoShape 66"/>
          <p:cNvSpPr>
            <a:spLocks noChangeArrowheads="1"/>
          </p:cNvSpPr>
          <p:nvPr/>
        </p:nvSpPr>
        <p:spPr bwMode="auto">
          <a:xfrm rot="2480061">
            <a:off x="9553575" y="3068638"/>
            <a:ext cx="1246188" cy="931862"/>
          </a:xfrm>
          <a:prstGeom prst="upArrow">
            <a:avLst>
              <a:gd name="adj1" fmla="val 52833"/>
              <a:gd name="adj2" fmla="val 45940"/>
            </a:avLst>
          </a:prstGeom>
          <a:gradFill rotWithShape="1">
            <a:gsLst>
              <a:gs pos="0">
                <a:schemeClr val="bg1"/>
              </a:gs>
              <a:gs pos="100000">
                <a:srgbClr val="FFFFFF">
                  <a:alpha val="0"/>
                </a:srgbClr>
              </a:gs>
            </a:gsLst>
            <a:lin ang="5400000" scaled="1"/>
          </a:gradFill>
          <a:ln w="9525">
            <a:noFill/>
            <a:miter lim="800000"/>
          </a:ln>
        </p:spPr>
        <p:txBody>
          <a:bodyPr wrap="none" anchor="ctr"/>
          <a:lstStyle/>
          <a:p>
            <a:endParaRPr lang="ko-KR" altLang="en-US"/>
          </a:p>
        </p:txBody>
      </p:sp>
      <p:sp>
        <p:nvSpPr>
          <p:cNvPr id="90126" name="Text Box 67"/>
          <p:cNvSpPr txBox="1">
            <a:spLocks noChangeArrowheads="1"/>
          </p:cNvSpPr>
          <p:nvPr/>
        </p:nvSpPr>
        <p:spPr bwMode="auto">
          <a:xfrm>
            <a:off x="625475" y="1485900"/>
            <a:ext cx="4031952" cy="4546886"/>
          </a:xfrm>
          <a:prstGeom prst="rect">
            <a:avLst/>
          </a:prstGeom>
          <a:noFill/>
          <a:ln w="9525">
            <a:noFill/>
            <a:miter lim="800000"/>
          </a:ln>
        </p:spPr>
        <p:txBody>
          <a:bodyPr wrap="square">
            <a:spAutoFit/>
          </a:bodyPr>
          <a:lstStyle/>
          <a:p>
            <a:pPr algn="just">
              <a:lnSpc>
                <a:spcPct val="130000"/>
              </a:lnSpc>
            </a:pPr>
            <a:r>
              <a:rPr lang="en-US" altLang="zh-CN" sz="1400" dirty="0" smtClean="0">
                <a:latin typeface="方正黑体简体" panose="03000509000000000000" pitchFamily="65" charset="-122"/>
                <a:ea typeface="方正黑体简体" panose="03000509000000000000" pitchFamily="65" charset="-122"/>
              </a:rPr>
              <a:t>       </a:t>
            </a:r>
            <a:r>
              <a:rPr lang="zh-CN" altLang="zh-CN" sz="1400" dirty="0" smtClean="0">
                <a:latin typeface="方正黑体简体" panose="03000509000000000000" pitchFamily="65" charset="-122"/>
                <a:ea typeface="方正黑体简体" panose="03000509000000000000" pitchFamily="65" charset="-122"/>
              </a:rPr>
              <a:t>就</a:t>
            </a:r>
            <a:r>
              <a:rPr lang="zh-CN" altLang="zh-CN" sz="1400" dirty="0">
                <a:latin typeface="方正黑体简体" panose="03000509000000000000" pitchFamily="65" charset="-122"/>
                <a:ea typeface="方正黑体简体" panose="03000509000000000000" pitchFamily="65" charset="-122"/>
              </a:rPr>
              <a:t>是为了解决我国当前面临的“水多、水少、水脏”的基本国情（水多—并不是水多到用不完，而是因降雨时空分布不均导致洪涝灾害频发，每年都给我国造成巨大的人员和财产损失。水少—人多水少，我国人均水资源量仅为世界平均水平的</a:t>
            </a:r>
            <a:r>
              <a:rPr lang="en-US" altLang="zh-CN" sz="1400" dirty="0">
                <a:latin typeface="方正黑体简体" panose="03000509000000000000" pitchFamily="65" charset="-122"/>
                <a:ea typeface="方正黑体简体" panose="03000509000000000000" pitchFamily="65" charset="-122"/>
              </a:rPr>
              <a:t>28%</a:t>
            </a:r>
            <a:r>
              <a:rPr lang="zh-CN" altLang="zh-CN" sz="1400" dirty="0">
                <a:latin typeface="方正黑体简体" panose="03000509000000000000" pitchFamily="65" charset="-122"/>
                <a:ea typeface="方正黑体简体" panose="03000509000000000000" pitchFamily="65" charset="-122"/>
              </a:rPr>
              <a:t>，且时空分布不均，全国</a:t>
            </a:r>
            <a:r>
              <a:rPr lang="en-US" altLang="zh-CN" sz="1400" dirty="0">
                <a:latin typeface="方正黑体简体" panose="03000509000000000000" pitchFamily="65" charset="-122"/>
                <a:ea typeface="方正黑体简体" panose="03000509000000000000" pitchFamily="65" charset="-122"/>
              </a:rPr>
              <a:t>600</a:t>
            </a:r>
            <a:r>
              <a:rPr lang="zh-CN" altLang="zh-CN" sz="1400" dirty="0">
                <a:latin typeface="方正黑体简体" panose="03000509000000000000" pitchFamily="65" charset="-122"/>
                <a:ea typeface="方正黑体简体" panose="03000509000000000000" pitchFamily="65" charset="-122"/>
              </a:rPr>
              <a:t>多座大中城市，</a:t>
            </a:r>
            <a:r>
              <a:rPr lang="en-US" altLang="zh-CN" sz="1400" dirty="0">
                <a:latin typeface="方正黑体简体" panose="03000509000000000000" pitchFamily="65" charset="-122"/>
                <a:ea typeface="方正黑体简体" panose="03000509000000000000" pitchFamily="65" charset="-122"/>
              </a:rPr>
              <a:t>400</a:t>
            </a:r>
            <a:r>
              <a:rPr lang="zh-CN" altLang="zh-CN" sz="1400" dirty="0">
                <a:latin typeface="方正黑体简体" panose="03000509000000000000" pitchFamily="65" charset="-122"/>
                <a:ea typeface="方正黑体简体" panose="03000509000000000000" pitchFamily="65" charset="-122"/>
              </a:rPr>
              <a:t>多座城市存在不同程度的缺水。水脏—我国地表水污染依然较重，总量很大，但可利用量不多，黄河、淮河、辽河为中度污染，海河为重度污染</a:t>
            </a:r>
            <a:r>
              <a:rPr lang="zh-CN" altLang="zh-CN" sz="1400" dirty="0" smtClean="0">
                <a:latin typeface="方正黑体简体" panose="03000509000000000000" pitchFamily="65" charset="-122"/>
                <a:ea typeface="方正黑体简体" panose="03000509000000000000" pitchFamily="65" charset="-122"/>
              </a:rPr>
              <a:t>。</a:t>
            </a:r>
            <a:endParaRPr lang="en-US" altLang="zh-CN" sz="1400" dirty="0" smtClean="0">
              <a:latin typeface="方正黑体简体" panose="03000509000000000000" pitchFamily="65" charset="-122"/>
              <a:ea typeface="方正黑体简体" panose="03000509000000000000" pitchFamily="65" charset="-122"/>
            </a:endParaRPr>
          </a:p>
          <a:p>
            <a:pPr algn="just">
              <a:lnSpc>
                <a:spcPct val="130000"/>
              </a:lnSpc>
            </a:pPr>
            <a:r>
              <a:rPr lang="en-US" altLang="zh-CN" sz="1400" dirty="0">
                <a:latin typeface="方正黑体简体" panose="03000509000000000000" pitchFamily="65" charset="-122"/>
                <a:ea typeface="方正黑体简体" panose="03000509000000000000" pitchFamily="65" charset="-122"/>
              </a:rPr>
              <a:t> </a:t>
            </a:r>
            <a:r>
              <a:rPr lang="en-US" altLang="zh-CN" sz="1400" dirty="0" smtClean="0">
                <a:latin typeface="方正黑体简体" panose="03000509000000000000" pitchFamily="65" charset="-122"/>
                <a:ea typeface="方正黑体简体" panose="03000509000000000000" pitchFamily="65" charset="-122"/>
              </a:rPr>
              <a:t>      </a:t>
            </a:r>
            <a:r>
              <a:rPr lang="zh-CN" altLang="zh-CN" sz="1400" dirty="0" smtClean="0">
                <a:latin typeface="方正黑体简体" panose="03000509000000000000" pitchFamily="65" charset="-122"/>
                <a:ea typeface="方正黑体简体" panose="03000509000000000000" pitchFamily="65" charset="-122"/>
              </a:rPr>
              <a:t>一</a:t>
            </a:r>
            <a:r>
              <a:rPr lang="zh-CN" altLang="zh-CN" sz="1400" dirty="0">
                <a:latin typeface="方正黑体简体" panose="03000509000000000000" pitchFamily="65" charset="-122"/>
                <a:ea typeface="方正黑体简体" panose="03000509000000000000" pitchFamily="65" charset="-122"/>
              </a:rPr>
              <a:t>些地区“有河皆污、有水皆脏”，可以说我国的水环境非常严峻）。最严格水资源管理制度核心内容就是通过确立“三条红线”、建立“四项制度”，来规范、约束和引导用水行为，守住水资源管理“底线”，实现水资源合理开发、高效利用和有效保护。</a:t>
            </a:r>
            <a:endParaRPr lang="en-US" sz="1400" dirty="0">
              <a:solidFill>
                <a:srgbClr val="000000"/>
              </a:solidFill>
              <a:latin typeface="方正黑体简体" panose="03000509000000000000" pitchFamily="65" charset="-122"/>
              <a:ea typeface="方正黑体简体" panose="03000509000000000000" pitchFamily="65" charset="-122"/>
            </a:endParaRPr>
          </a:p>
        </p:txBody>
      </p:sp>
      <p:sp>
        <p:nvSpPr>
          <p:cNvPr id="90127" name="Rectangle 6"/>
          <p:cNvSpPr txBox="1">
            <a:spLocks noChangeArrowheads="1"/>
          </p:cNvSpPr>
          <p:nvPr/>
        </p:nvSpPr>
        <p:spPr bwMode="auto">
          <a:xfrm>
            <a:off x="481013" y="333375"/>
            <a:ext cx="10975975" cy="331788"/>
          </a:xfrm>
          <a:prstGeom prst="rect">
            <a:avLst/>
          </a:prstGeom>
          <a:noFill/>
          <a:ln w="9525">
            <a:noFill/>
            <a:miter lim="800000"/>
          </a:ln>
        </p:spPr>
        <p:txBody>
          <a:bodyPr/>
          <a:lstStyle/>
          <a:p>
            <a:r>
              <a:rPr lang="zh-CN" altLang="en-US" sz="3200">
                <a:solidFill>
                  <a:srgbClr val="008000"/>
                </a:solidFill>
                <a:latin typeface="Arial Black" panose="020B0A04020102020204" pitchFamily="34" charset="0"/>
                <a:ea typeface="方正大黑简体" panose="03000509000000000000" pitchFamily="65" charset="-122"/>
              </a:rPr>
              <a:t>为什么提最严格水资源管理制度？</a:t>
            </a:r>
            <a:r>
              <a:rPr lang="en-US" sz="3200">
                <a:solidFill>
                  <a:srgbClr val="008000"/>
                </a:solidFill>
                <a:latin typeface="Arial Black" panose="020B0A04020102020204" pitchFamily="34" charset="0"/>
                <a:ea typeface="HY헤드라인M" pitchFamily="2" charset="-127"/>
              </a:rPr>
              <a:t> </a:t>
            </a:r>
          </a:p>
        </p:txBody>
      </p: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p:nvPr/>
        </p:nvGrpSpPr>
        <p:grpSpPr bwMode="auto">
          <a:xfrm>
            <a:off x="985838" y="1196975"/>
            <a:ext cx="10666412" cy="4176713"/>
            <a:chOff x="0" y="0"/>
            <a:chExt cx="7997822" cy="4736608"/>
          </a:xfrm>
        </p:grpSpPr>
        <p:grpSp>
          <p:nvGrpSpPr>
            <p:cNvPr id="91146" name="Group 3"/>
            <p:cNvGrpSpPr/>
            <p:nvPr/>
          </p:nvGrpSpPr>
          <p:grpSpPr bwMode="auto">
            <a:xfrm>
              <a:off x="5016" y="-4002"/>
              <a:ext cx="7991853" cy="4749883"/>
              <a:chOff x="0" y="0"/>
              <a:chExt cx="7991856" cy="4748784"/>
            </a:xfrm>
          </p:grpSpPr>
          <p:pic>
            <p:nvPicPr>
              <p:cNvPr id="91167" name="AutoShape 127"/>
              <p:cNvPicPr>
                <a:picLocks noChangeArrowheads="1"/>
              </p:cNvPicPr>
              <p:nvPr/>
            </p:nvPicPr>
            <p:blipFill>
              <a:blip r:embed="rId3" cstate="print"/>
              <a:srcRect/>
              <a:stretch>
                <a:fillRect/>
              </a:stretch>
            </p:blipFill>
            <p:spPr bwMode="auto">
              <a:xfrm>
                <a:off x="0" y="0"/>
                <a:ext cx="7991856" cy="4748784"/>
              </a:xfrm>
              <a:prstGeom prst="rect">
                <a:avLst/>
              </a:prstGeom>
              <a:noFill/>
              <a:ln w="9525">
                <a:noFill/>
                <a:miter lim="800000"/>
                <a:headEnd/>
                <a:tailEnd/>
              </a:ln>
            </p:spPr>
          </p:pic>
          <p:sp>
            <p:nvSpPr>
              <p:cNvPr id="91168" name="Text Box 5"/>
              <p:cNvSpPr txBox="1">
                <a:spLocks noChangeArrowheads="1"/>
              </p:cNvSpPr>
              <p:nvPr/>
            </p:nvSpPr>
            <p:spPr bwMode="auto">
              <a:xfrm>
                <a:off x="168333" y="165459"/>
                <a:ext cx="7482221" cy="4230138"/>
              </a:xfrm>
              <a:prstGeom prst="rect">
                <a:avLst/>
              </a:prstGeom>
              <a:noFill/>
              <a:ln w="9525">
                <a:noFill/>
                <a:miter lim="800000"/>
              </a:ln>
            </p:spPr>
            <p:txBody>
              <a:bodyPr wrap="none" lIns="72000" tIns="0" rIns="72000" bIns="0" anchor="ctr"/>
              <a:lstStyle/>
              <a:p>
                <a:pPr algn="ctr" latinLnBrk="0"/>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91147" name="AutoShape 44"/>
            <p:cNvSpPr>
              <a:spLocks noChangeArrowheads="1"/>
            </p:cNvSpPr>
            <p:nvPr/>
          </p:nvSpPr>
          <p:spPr bwMode="auto">
            <a:xfrm>
              <a:off x="3965039" y="345059"/>
              <a:ext cx="3492500" cy="1871663"/>
            </a:xfrm>
            <a:prstGeom prst="roundRect">
              <a:avLst>
                <a:gd name="adj" fmla="val 8579"/>
              </a:avLst>
            </a:prstGeom>
            <a:gradFill rotWithShape="1">
              <a:gsLst>
                <a:gs pos="0">
                  <a:srgbClr val="9CADC8"/>
                </a:gs>
                <a:gs pos="100000">
                  <a:srgbClr val="FFFFFF"/>
                </a:gs>
              </a:gsLst>
              <a:lin ang="5400000" scaled="1"/>
            </a:gradFill>
            <a:ln w="19050">
              <a:solidFill>
                <a:srgbClr val="FFFFFF"/>
              </a:solidFill>
              <a:round/>
            </a:ln>
          </p:spPr>
          <p:txBody>
            <a:bodyPr wrap="none" lIns="342000" tIns="36000" bIns="36000" anchor="ctr"/>
            <a:lstStyle/>
            <a:p>
              <a:endParaRPr lang="ko-KR" altLang="en-US">
                <a:solidFill>
                  <a:srgbClr val="333333"/>
                </a:solidFill>
                <a:latin typeface="HY헤드라인M" pitchFamily="2" charset="-127"/>
                <a:ea typeface="HY헤드라인M" pitchFamily="2" charset="-127"/>
              </a:endParaRPr>
            </a:p>
          </p:txBody>
        </p:sp>
        <p:sp>
          <p:nvSpPr>
            <p:cNvPr id="91148" name="AutoShape 45"/>
            <p:cNvSpPr>
              <a:spLocks noChangeArrowheads="1"/>
            </p:cNvSpPr>
            <p:nvPr/>
          </p:nvSpPr>
          <p:spPr bwMode="auto">
            <a:xfrm>
              <a:off x="329664" y="345059"/>
              <a:ext cx="3492500" cy="1871663"/>
            </a:xfrm>
            <a:prstGeom prst="roundRect">
              <a:avLst>
                <a:gd name="adj" fmla="val 8579"/>
              </a:avLst>
            </a:prstGeom>
            <a:gradFill rotWithShape="1">
              <a:gsLst>
                <a:gs pos="0">
                  <a:srgbClr val="9CADC8"/>
                </a:gs>
                <a:gs pos="100000">
                  <a:srgbClr val="FFFFFF"/>
                </a:gs>
              </a:gsLst>
              <a:lin ang="5400000" scaled="1"/>
            </a:gradFill>
            <a:ln w="19050">
              <a:solidFill>
                <a:srgbClr val="FFFFFF"/>
              </a:solidFill>
              <a:round/>
            </a:ln>
          </p:spPr>
          <p:txBody>
            <a:bodyPr wrap="none" lIns="342000" tIns="36000" bIns="36000" anchor="ctr"/>
            <a:lstStyle/>
            <a:p>
              <a:endParaRPr lang="ko-KR" altLang="en-US">
                <a:solidFill>
                  <a:srgbClr val="333333"/>
                </a:solidFill>
                <a:latin typeface="HY헤드라인M" pitchFamily="2" charset="-127"/>
                <a:ea typeface="HY헤드라인M" pitchFamily="2" charset="-127"/>
              </a:endParaRPr>
            </a:p>
          </p:txBody>
        </p:sp>
        <p:sp>
          <p:nvSpPr>
            <p:cNvPr id="91149" name="AutoShape 46"/>
            <p:cNvSpPr>
              <a:spLocks noChangeArrowheads="1"/>
            </p:cNvSpPr>
            <p:nvPr/>
          </p:nvSpPr>
          <p:spPr bwMode="auto">
            <a:xfrm>
              <a:off x="401101" y="418084"/>
              <a:ext cx="3348038" cy="611188"/>
            </a:xfrm>
            <a:prstGeom prst="roundRect">
              <a:avLst>
                <a:gd name="adj" fmla="val 16884"/>
              </a:avLst>
            </a:prstGeom>
            <a:gradFill rotWithShape="1">
              <a:gsLst>
                <a:gs pos="0">
                  <a:srgbClr val="FFFFFF">
                    <a:alpha val="50000"/>
                  </a:srgbClr>
                </a:gs>
                <a:gs pos="100000">
                  <a:srgbClr val="767676">
                    <a:alpha val="0"/>
                  </a:srgbClr>
                </a:gs>
              </a:gsLst>
              <a:lin ang="5400000" scaled="1"/>
            </a:gradFill>
            <a:ln w="9525">
              <a:noFill/>
              <a:round/>
            </a:ln>
          </p:spPr>
          <p:txBody>
            <a:bodyPr/>
            <a:lstStyle/>
            <a:p>
              <a:endParaRPr lang="ko-KR" altLang="en-US"/>
            </a:p>
          </p:txBody>
        </p:sp>
        <p:sp>
          <p:nvSpPr>
            <p:cNvPr id="91150" name="AutoShape 47"/>
            <p:cNvSpPr>
              <a:spLocks noChangeArrowheads="1"/>
            </p:cNvSpPr>
            <p:nvPr/>
          </p:nvSpPr>
          <p:spPr bwMode="auto">
            <a:xfrm>
              <a:off x="3965039" y="2362772"/>
              <a:ext cx="3492500" cy="1871662"/>
            </a:xfrm>
            <a:prstGeom prst="roundRect">
              <a:avLst>
                <a:gd name="adj" fmla="val 8579"/>
              </a:avLst>
            </a:prstGeom>
            <a:gradFill rotWithShape="1">
              <a:gsLst>
                <a:gs pos="0">
                  <a:srgbClr val="9CADC8"/>
                </a:gs>
                <a:gs pos="100000">
                  <a:srgbClr val="FFFFFF"/>
                </a:gs>
              </a:gsLst>
              <a:lin ang="5400000" scaled="1"/>
            </a:gradFill>
            <a:ln w="19050">
              <a:solidFill>
                <a:srgbClr val="FFFFFF"/>
              </a:solidFill>
              <a:round/>
            </a:ln>
          </p:spPr>
          <p:txBody>
            <a:bodyPr wrap="none" lIns="342000" tIns="36000" bIns="36000" anchor="ctr"/>
            <a:lstStyle/>
            <a:p>
              <a:endParaRPr lang="ko-KR" altLang="en-US">
                <a:solidFill>
                  <a:srgbClr val="333333"/>
                </a:solidFill>
                <a:latin typeface="HY헤드라인M" pitchFamily="2" charset="-127"/>
                <a:ea typeface="HY헤드라인M" pitchFamily="2" charset="-127"/>
              </a:endParaRPr>
            </a:p>
          </p:txBody>
        </p:sp>
        <p:sp>
          <p:nvSpPr>
            <p:cNvPr id="91151" name="AutoShape 48"/>
            <p:cNvSpPr>
              <a:spLocks noChangeArrowheads="1"/>
            </p:cNvSpPr>
            <p:nvPr/>
          </p:nvSpPr>
          <p:spPr bwMode="auto">
            <a:xfrm>
              <a:off x="329664" y="2362772"/>
              <a:ext cx="3492500" cy="1871662"/>
            </a:xfrm>
            <a:prstGeom prst="roundRect">
              <a:avLst>
                <a:gd name="adj" fmla="val 8579"/>
              </a:avLst>
            </a:prstGeom>
            <a:gradFill rotWithShape="1">
              <a:gsLst>
                <a:gs pos="0">
                  <a:srgbClr val="9CADC8"/>
                </a:gs>
                <a:gs pos="100000">
                  <a:srgbClr val="FFFFFF"/>
                </a:gs>
              </a:gsLst>
              <a:lin ang="5400000" scaled="1"/>
            </a:gradFill>
            <a:ln w="19050">
              <a:solidFill>
                <a:srgbClr val="FFFFFF"/>
              </a:solidFill>
              <a:round/>
            </a:ln>
          </p:spPr>
          <p:txBody>
            <a:bodyPr wrap="none" lIns="342000" tIns="36000" bIns="36000" anchor="ctr"/>
            <a:lstStyle/>
            <a:p>
              <a:endParaRPr lang="ko-KR" altLang="en-US">
                <a:solidFill>
                  <a:srgbClr val="333333"/>
                </a:solidFill>
                <a:latin typeface="HY헤드라인M" pitchFamily="2" charset="-127"/>
                <a:ea typeface="HY헤드라인M" pitchFamily="2" charset="-127"/>
              </a:endParaRPr>
            </a:p>
          </p:txBody>
        </p:sp>
        <p:sp>
          <p:nvSpPr>
            <p:cNvPr id="91152" name="AutoShape 49"/>
            <p:cNvSpPr>
              <a:spLocks noChangeArrowheads="1"/>
            </p:cNvSpPr>
            <p:nvPr/>
          </p:nvSpPr>
          <p:spPr bwMode="auto">
            <a:xfrm>
              <a:off x="4038064" y="418084"/>
              <a:ext cx="3348037" cy="611188"/>
            </a:xfrm>
            <a:prstGeom prst="roundRect">
              <a:avLst>
                <a:gd name="adj" fmla="val 16884"/>
              </a:avLst>
            </a:prstGeom>
            <a:gradFill rotWithShape="1">
              <a:gsLst>
                <a:gs pos="0">
                  <a:srgbClr val="FFFFFF">
                    <a:alpha val="50000"/>
                  </a:srgbClr>
                </a:gs>
                <a:gs pos="100000">
                  <a:srgbClr val="767676">
                    <a:alpha val="0"/>
                  </a:srgbClr>
                </a:gs>
              </a:gsLst>
              <a:lin ang="5400000" scaled="1"/>
            </a:gradFill>
            <a:ln w="9525">
              <a:noFill/>
              <a:round/>
            </a:ln>
          </p:spPr>
          <p:txBody>
            <a:bodyPr/>
            <a:lstStyle/>
            <a:p>
              <a:endParaRPr lang="ko-KR" altLang="en-US"/>
            </a:p>
          </p:txBody>
        </p:sp>
        <p:sp>
          <p:nvSpPr>
            <p:cNvPr id="91153" name="AutoShape 50"/>
            <p:cNvSpPr>
              <a:spLocks noChangeArrowheads="1"/>
            </p:cNvSpPr>
            <p:nvPr/>
          </p:nvSpPr>
          <p:spPr bwMode="auto">
            <a:xfrm>
              <a:off x="401101" y="2434209"/>
              <a:ext cx="3348038" cy="611188"/>
            </a:xfrm>
            <a:prstGeom prst="roundRect">
              <a:avLst>
                <a:gd name="adj" fmla="val 16884"/>
              </a:avLst>
            </a:prstGeom>
            <a:gradFill rotWithShape="1">
              <a:gsLst>
                <a:gs pos="0">
                  <a:srgbClr val="FFFFFF">
                    <a:alpha val="50000"/>
                  </a:srgbClr>
                </a:gs>
                <a:gs pos="100000">
                  <a:srgbClr val="767676">
                    <a:alpha val="0"/>
                  </a:srgbClr>
                </a:gs>
              </a:gsLst>
              <a:lin ang="5400000" scaled="1"/>
            </a:gradFill>
            <a:ln w="9525">
              <a:noFill/>
              <a:round/>
            </a:ln>
          </p:spPr>
          <p:txBody>
            <a:bodyPr/>
            <a:lstStyle/>
            <a:p>
              <a:endParaRPr lang="ko-KR" altLang="en-US"/>
            </a:p>
          </p:txBody>
        </p:sp>
        <p:sp>
          <p:nvSpPr>
            <p:cNvPr id="91154" name="AutoShape 51"/>
            <p:cNvSpPr>
              <a:spLocks noChangeArrowheads="1"/>
            </p:cNvSpPr>
            <p:nvPr/>
          </p:nvSpPr>
          <p:spPr bwMode="auto">
            <a:xfrm>
              <a:off x="4038064" y="2434209"/>
              <a:ext cx="3348037" cy="611188"/>
            </a:xfrm>
            <a:prstGeom prst="roundRect">
              <a:avLst>
                <a:gd name="adj" fmla="val 16884"/>
              </a:avLst>
            </a:prstGeom>
            <a:gradFill rotWithShape="1">
              <a:gsLst>
                <a:gs pos="0">
                  <a:srgbClr val="FFFFFF">
                    <a:alpha val="50000"/>
                  </a:srgbClr>
                </a:gs>
                <a:gs pos="100000">
                  <a:srgbClr val="767676">
                    <a:alpha val="0"/>
                  </a:srgbClr>
                </a:gs>
              </a:gsLst>
              <a:lin ang="5400000" scaled="1"/>
            </a:gradFill>
            <a:ln w="9525">
              <a:noFill/>
              <a:round/>
            </a:ln>
          </p:spPr>
          <p:txBody>
            <a:bodyPr/>
            <a:lstStyle/>
            <a:p>
              <a:endParaRPr lang="ko-KR" altLang="en-US"/>
            </a:p>
          </p:txBody>
        </p:sp>
        <p:sp>
          <p:nvSpPr>
            <p:cNvPr id="91155" name="Oval 52"/>
            <p:cNvSpPr>
              <a:spLocks noChangeArrowheads="1"/>
            </p:cNvSpPr>
            <p:nvPr/>
          </p:nvSpPr>
          <p:spPr bwMode="auto">
            <a:xfrm>
              <a:off x="2093376" y="489522"/>
              <a:ext cx="3600450" cy="3600450"/>
            </a:xfrm>
            <a:prstGeom prst="ellipse">
              <a:avLst/>
            </a:prstGeom>
            <a:gradFill rotWithShape="1">
              <a:gsLst>
                <a:gs pos="0">
                  <a:schemeClr val="tx1">
                    <a:alpha val="50000"/>
                  </a:schemeClr>
                </a:gs>
                <a:gs pos="100000">
                  <a:schemeClr val="bg1">
                    <a:alpha val="0"/>
                  </a:schemeClr>
                </a:gs>
              </a:gsLst>
              <a:path path="shape">
                <a:fillToRect l="50000" t="50000" r="50000" b="50000"/>
              </a:path>
            </a:gradFill>
            <a:ln w="9525">
              <a:noFill/>
              <a:round/>
            </a:ln>
          </p:spPr>
          <p:txBody>
            <a:bodyPr wrap="none" anchor="ctr"/>
            <a:lstStyle/>
            <a:p>
              <a:endParaRPr lang="ko-KR" altLang="en-US"/>
            </a:p>
          </p:txBody>
        </p:sp>
        <p:grpSp>
          <p:nvGrpSpPr>
            <p:cNvPr id="91156" name="Group 15"/>
            <p:cNvGrpSpPr/>
            <p:nvPr/>
          </p:nvGrpSpPr>
          <p:grpSpPr bwMode="auto">
            <a:xfrm>
              <a:off x="2739489" y="1137222"/>
              <a:ext cx="2314575" cy="2301875"/>
              <a:chOff x="0" y="0"/>
              <a:chExt cx="1406" cy="1402"/>
            </a:xfrm>
          </p:grpSpPr>
          <p:grpSp>
            <p:nvGrpSpPr>
              <p:cNvPr id="91163" name="Group 16"/>
              <p:cNvGrpSpPr/>
              <p:nvPr/>
            </p:nvGrpSpPr>
            <p:grpSpPr bwMode="auto">
              <a:xfrm>
                <a:off x="-47" y="-45"/>
                <a:ext cx="1603" cy="1608"/>
                <a:chOff x="0" y="0"/>
                <a:chExt cx="2639568" cy="2639568"/>
              </a:xfrm>
            </p:grpSpPr>
            <p:pic>
              <p:nvPicPr>
                <p:cNvPr id="91165" name="Oval 54"/>
                <p:cNvPicPr>
                  <a:picLocks noChangeArrowheads="1"/>
                </p:cNvPicPr>
                <p:nvPr/>
              </p:nvPicPr>
              <p:blipFill>
                <a:blip r:embed="rId4" cstate="print"/>
                <a:srcRect/>
                <a:stretch>
                  <a:fillRect/>
                </a:stretch>
              </p:blipFill>
              <p:spPr bwMode="auto">
                <a:xfrm>
                  <a:off x="0" y="0"/>
                  <a:ext cx="2639568" cy="2639568"/>
                </a:xfrm>
                <a:prstGeom prst="rect">
                  <a:avLst/>
                </a:prstGeom>
                <a:noFill/>
                <a:ln w="9525">
                  <a:noFill/>
                  <a:miter lim="800000"/>
                  <a:headEnd/>
                  <a:tailEnd/>
                </a:ln>
              </p:spPr>
            </p:pic>
            <p:sp>
              <p:nvSpPr>
                <p:cNvPr id="91166" name="Text Box 18"/>
                <p:cNvSpPr txBox="1">
                  <a:spLocks noChangeArrowheads="1"/>
                </p:cNvSpPr>
                <p:nvPr/>
              </p:nvSpPr>
              <p:spPr bwMode="auto">
                <a:xfrm>
                  <a:off x="415580" y="411184"/>
                  <a:ext cx="1636652" cy="1627294"/>
                </a:xfrm>
                <a:prstGeom prst="rect">
                  <a:avLst/>
                </a:prstGeom>
                <a:noFill/>
                <a:ln w="9525">
                  <a:noFill/>
                  <a:miter lim="800000"/>
                </a:ln>
              </p:spPr>
              <p:txBody>
                <a:bodyPr wrap="none" lIns="72000" tIns="0" rIns="72000" bIns="0" anchor="ctr"/>
                <a:lstStyle/>
                <a:p>
                  <a:pPr algn="ctr" latinLnBrk="0"/>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91164" name="Oval 55"/>
              <p:cNvSpPr>
                <a:spLocks noChangeArrowheads="1"/>
              </p:cNvSpPr>
              <p:nvPr/>
            </p:nvSpPr>
            <p:spPr bwMode="auto">
              <a:xfrm>
                <a:off x="278" y="176"/>
                <a:ext cx="236" cy="235"/>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ko-KR" altLang="en-US"/>
              </a:p>
            </p:txBody>
          </p:sp>
        </p:grpSp>
        <p:sp>
          <p:nvSpPr>
            <p:cNvPr id="91157" name="Freeform 56"/>
            <p:cNvSpPr/>
            <p:nvPr/>
          </p:nvSpPr>
          <p:spPr bwMode="auto">
            <a:xfrm>
              <a:off x="2861726" y="1173734"/>
              <a:ext cx="2073275" cy="692150"/>
            </a:xfrm>
            <a:custGeom>
              <a:avLst/>
              <a:gdLst>
                <a:gd name="T0" fmla="*/ 0 w 4756"/>
                <a:gd name="T1" fmla="*/ 692150 h 1576"/>
                <a:gd name="T2" fmla="*/ 21796 w 4756"/>
                <a:gd name="T3" fmla="*/ 642083 h 1576"/>
                <a:gd name="T4" fmla="*/ 47080 w 4756"/>
                <a:gd name="T5" fmla="*/ 592895 h 1576"/>
                <a:gd name="T6" fmla="*/ 74108 w 4756"/>
                <a:gd name="T7" fmla="*/ 545463 h 1576"/>
                <a:gd name="T8" fmla="*/ 103751 w 4756"/>
                <a:gd name="T9" fmla="*/ 499789 h 1576"/>
                <a:gd name="T10" fmla="*/ 135138 w 4756"/>
                <a:gd name="T11" fmla="*/ 454992 h 1576"/>
                <a:gd name="T12" fmla="*/ 168268 w 4756"/>
                <a:gd name="T13" fmla="*/ 412831 h 1576"/>
                <a:gd name="T14" fmla="*/ 204014 w 4756"/>
                <a:gd name="T15" fmla="*/ 371548 h 1576"/>
                <a:gd name="T16" fmla="*/ 240632 w 4756"/>
                <a:gd name="T17" fmla="*/ 332021 h 1576"/>
                <a:gd name="T18" fmla="*/ 279866 w 4756"/>
                <a:gd name="T19" fmla="*/ 294252 h 1576"/>
                <a:gd name="T20" fmla="*/ 320843 w 4756"/>
                <a:gd name="T21" fmla="*/ 259117 h 1576"/>
                <a:gd name="T22" fmla="*/ 363564 w 4756"/>
                <a:gd name="T23" fmla="*/ 224861 h 1576"/>
                <a:gd name="T24" fmla="*/ 407157 w 4756"/>
                <a:gd name="T25" fmla="*/ 193240 h 1576"/>
                <a:gd name="T26" fmla="*/ 453365 w 4756"/>
                <a:gd name="T27" fmla="*/ 164254 h 1576"/>
                <a:gd name="T28" fmla="*/ 500446 w 4756"/>
                <a:gd name="T29" fmla="*/ 137025 h 1576"/>
                <a:gd name="T30" fmla="*/ 548398 w 4756"/>
                <a:gd name="T31" fmla="*/ 111552 h 1576"/>
                <a:gd name="T32" fmla="*/ 598965 w 4756"/>
                <a:gd name="T33" fmla="*/ 88715 h 1576"/>
                <a:gd name="T34" fmla="*/ 649533 w 4756"/>
                <a:gd name="T35" fmla="*/ 68512 h 1576"/>
                <a:gd name="T36" fmla="*/ 701844 w 4756"/>
                <a:gd name="T37" fmla="*/ 50945 h 1576"/>
                <a:gd name="T38" fmla="*/ 755028 w 4756"/>
                <a:gd name="T39" fmla="*/ 35135 h 1576"/>
                <a:gd name="T40" fmla="*/ 809955 w 4756"/>
                <a:gd name="T41" fmla="*/ 22837 h 1576"/>
                <a:gd name="T42" fmla="*/ 864882 w 4756"/>
                <a:gd name="T43" fmla="*/ 13175 h 1576"/>
                <a:gd name="T44" fmla="*/ 921552 w 4756"/>
                <a:gd name="T45" fmla="*/ 5270 h 1576"/>
                <a:gd name="T46" fmla="*/ 979095 w 4756"/>
                <a:gd name="T47" fmla="*/ 878 h 1576"/>
                <a:gd name="T48" fmla="*/ 1036638 w 4756"/>
                <a:gd name="T49" fmla="*/ 0 h 1576"/>
                <a:gd name="T50" fmla="*/ 1094180 w 4756"/>
                <a:gd name="T51" fmla="*/ 878 h 1576"/>
                <a:gd name="T52" fmla="*/ 1151723 w 4756"/>
                <a:gd name="T53" fmla="*/ 5270 h 1576"/>
                <a:gd name="T54" fmla="*/ 1208393 w 4756"/>
                <a:gd name="T55" fmla="*/ 13175 h 1576"/>
                <a:gd name="T56" fmla="*/ 1263320 w 4756"/>
                <a:gd name="T57" fmla="*/ 22837 h 1576"/>
                <a:gd name="T58" fmla="*/ 1318247 w 4756"/>
                <a:gd name="T59" fmla="*/ 35135 h 1576"/>
                <a:gd name="T60" fmla="*/ 1371430 w 4756"/>
                <a:gd name="T61" fmla="*/ 50945 h 1576"/>
                <a:gd name="T62" fmla="*/ 1423742 w 4756"/>
                <a:gd name="T63" fmla="*/ 68512 h 1576"/>
                <a:gd name="T64" fmla="*/ 1474309 w 4756"/>
                <a:gd name="T65" fmla="*/ 88715 h 1576"/>
                <a:gd name="T66" fmla="*/ 1524877 w 4756"/>
                <a:gd name="T67" fmla="*/ 111552 h 1576"/>
                <a:gd name="T68" fmla="*/ 1572829 w 4756"/>
                <a:gd name="T69" fmla="*/ 137025 h 1576"/>
                <a:gd name="T70" fmla="*/ 1619909 w 4756"/>
                <a:gd name="T71" fmla="*/ 164254 h 1576"/>
                <a:gd name="T72" fmla="*/ 1666118 w 4756"/>
                <a:gd name="T73" fmla="*/ 193240 h 1576"/>
                <a:gd name="T74" fmla="*/ 1709711 w 4756"/>
                <a:gd name="T75" fmla="*/ 224861 h 1576"/>
                <a:gd name="T76" fmla="*/ 1752431 w 4756"/>
                <a:gd name="T77" fmla="*/ 259117 h 1576"/>
                <a:gd name="T78" fmla="*/ 1793409 w 4756"/>
                <a:gd name="T79" fmla="*/ 294252 h 1576"/>
                <a:gd name="T80" fmla="*/ 1832643 w 4756"/>
                <a:gd name="T81" fmla="*/ 332021 h 1576"/>
                <a:gd name="T82" fmla="*/ 1869261 w 4756"/>
                <a:gd name="T83" fmla="*/ 371548 h 1576"/>
                <a:gd name="T84" fmla="*/ 1905007 w 4756"/>
                <a:gd name="T85" fmla="*/ 412831 h 1576"/>
                <a:gd name="T86" fmla="*/ 1938137 w 4756"/>
                <a:gd name="T87" fmla="*/ 454992 h 1576"/>
                <a:gd name="T88" fmla="*/ 1969524 w 4756"/>
                <a:gd name="T89" fmla="*/ 499789 h 1576"/>
                <a:gd name="T90" fmla="*/ 1999167 w 4756"/>
                <a:gd name="T91" fmla="*/ 545463 h 1576"/>
                <a:gd name="T92" fmla="*/ 2026195 w 4756"/>
                <a:gd name="T93" fmla="*/ 592895 h 1576"/>
                <a:gd name="T94" fmla="*/ 2051479 w 4756"/>
                <a:gd name="T95" fmla="*/ 642083 h 1576"/>
                <a:gd name="T96" fmla="*/ 2073275 w 4756"/>
                <a:gd name="T97" fmla="*/ 692150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9525">
              <a:noFill/>
              <a:round/>
            </a:ln>
          </p:spPr>
          <p:txBody>
            <a:bodyPr/>
            <a:lstStyle/>
            <a:p>
              <a:endParaRPr lang="zh-CN" altLang="en-US"/>
            </a:p>
          </p:txBody>
        </p:sp>
        <p:sp>
          <p:nvSpPr>
            <p:cNvPr id="91158" name="Text Box 57"/>
            <p:cNvSpPr txBox="1">
              <a:spLocks noChangeArrowheads="1"/>
            </p:cNvSpPr>
            <p:nvPr/>
          </p:nvSpPr>
          <p:spPr bwMode="auto">
            <a:xfrm>
              <a:off x="2922051" y="1918272"/>
              <a:ext cx="1960563" cy="731837"/>
            </a:xfrm>
            <a:prstGeom prst="rect">
              <a:avLst/>
            </a:prstGeom>
            <a:noFill/>
            <a:ln w="9525">
              <a:noFill/>
              <a:miter lim="800000"/>
            </a:ln>
          </p:spPr>
          <p:txBody>
            <a:bodyPr wrap="none">
              <a:spAutoFit/>
            </a:bodyPr>
            <a:lstStyle/>
            <a:p>
              <a:pPr algn="ctr">
                <a:lnSpc>
                  <a:spcPct val="130000"/>
                </a:lnSpc>
              </a:pPr>
              <a:endParaRPr lang="zh-CN" altLang="en-US" sz="2400">
                <a:solidFill>
                  <a:srgbClr val="FF0000"/>
                </a:solidFill>
                <a:ea typeface="方正大黑简体" panose="03000509000000000000" pitchFamily="65" charset="-122"/>
              </a:endParaRPr>
            </a:p>
          </p:txBody>
        </p:sp>
        <p:sp>
          <p:nvSpPr>
            <p:cNvPr id="91159" name="Text Box 58"/>
            <p:cNvSpPr txBox="1">
              <a:spLocks noChangeArrowheads="1"/>
            </p:cNvSpPr>
            <p:nvPr/>
          </p:nvSpPr>
          <p:spPr bwMode="auto">
            <a:xfrm>
              <a:off x="439737" y="2469134"/>
              <a:ext cx="2409824" cy="1279821"/>
            </a:xfrm>
            <a:prstGeom prst="rect">
              <a:avLst/>
            </a:prstGeom>
            <a:noFill/>
            <a:ln w="9525">
              <a:noFill/>
              <a:miter lim="800000"/>
            </a:ln>
          </p:spPr>
          <p:txBody>
            <a:bodyPr>
              <a:spAutoFit/>
            </a:bodyPr>
            <a:lstStyle/>
            <a:p>
              <a:endParaRPr lang="ko-KR" altLang="en-US"/>
            </a:p>
          </p:txBody>
        </p:sp>
        <p:sp>
          <p:nvSpPr>
            <p:cNvPr id="91160" name="Text Box 59"/>
            <p:cNvSpPr txBox="1">
              <a:spLocks noChangeArrowheads="1"/>
            </p:cNvSpPr>
            <p:nvPr/>
          </p:nvSpPr>
          <p:spPr bwMode="auto">
            <a:xfrm>
              <a:off x="439737" y="436663"/>
              <a:ext cx="2914649" cy="1097217"/>
            </a:xfrm>
            <a:prstGeom prst="rect">
              <a:avLst/>
            </a:prstGeom>
            <a:noFill/>
            <a:ln w="9525">
              <a:noFill/>
              <a:miter lim="800000"/>
            </a:ln>
          </p:spPr>
          <p:txBody>
            <a:bodyPr>
              <a:spAutoFit/>
            </a:bodyPr>
            <a:lstStyle/>
            <a:p>
              <a:pPr algn="just">
                <a:lnSpc>
                  <a:spcPct val="120000"/>
                </a:lnSpc>
              </a:pPr>
              <a:r>
                <a:rPr lang="zh-CN" altLang="en-US" sz="1200">
                  <a:latin typeface="Arial Black" panose="020B0A04020102020204" pitchFamily="34" charset="0"/>
                  <a:ea typeface="黑体" panose="02010609060101010101" pitchFamily="49" charset="-122"/>
                </a:rPr>
                <a:t>     </a:t>
              </a:r>
              <a:endParaRPr lang="en-US" altLang="zh-CN" sz="1200">
                <a:latin typeface="Arial Black" panose="020B0A04020102020204" pitchFamily="34" charset="0"/>
                <a:ea typeface="黑体" panose="02010609060101010101" pitchFamily="49" charset="-122"/>
              </a:endParaRPr>
            </a:p>
          </p:txBody>
        </p:sp>
        <p:sp>
          <p:nvSpPr>
            <p:cNvPr id="91161" name="Text Box 60"/>
            <p:cNvSpPr txBox="1">
              <a:spLocks noChangeArrowheads="1"/>
            </p:cNvSpPr>
            <p:nvPr/>
          </p:nvSpPr>
          <p:spPr bwMode="auto">
            <a:xfrm>
              <a:off x="5081586" y="2469134"/>
              <a:ext cx="2266949" cy="1279821"/>
            </a:xfrm>
            <a:prstGeom prst="rect">
              <a:avLst/>
            </a:prstGeom>
            <a:noFill/>
            <a:ln w="9525">
              <a:noFill/>
              <a:miter lim="800000"/>
            </a:ln>
          </p:spPr>
          <p:txBody>
            <a:bodyPr>
              <a:spAutoFit/>
            </a:bodyPr>
            <a:lstStyle/>
            <a:p>
              <a:pPr algn="r"/>
              <a:endParaRPr lang="ko-KR" altLang="en-US"/>
            </a:p>
          </p:txBody>
        </p:sp>
        <p:sp>
          <p:nvSpPr>
            <p:cNvPr id="91162" name="Text Box 61"/>
            <p:cNvSpPr txBox="1">
              <a:spLocks noChangeArrowheads="1"/>
            </p:cNvSpPr>
            <p:nvPr/>
          </p:nvSpPr>
          <p:spPr bwMode="auto">
            <a:xfrm>
              <a:off x="4217666" y="437135"/>
              <a:ext cx="3130498" cy="1096966"/>
            </a:xfrm>
            <a:prstGeom prst="rect">
              <a:avLst/>
            </a:prstGeom>
            <a:noFill/>
            <a:ln w="9525">
              <a:noFill/>
              <a:miter lim="800000"/>
            </a:ln>
          </p:spPr>
          <p:txBody>
            <a:bodyPr>
              <a:spAutoFit/>
            </a:bodyPr>
            <a:lstStyle/>
            <a:p>
              <a:pPr algn="r"/>
              <a:endParaRPr lang="ko-KR" altLang="en-US"/>
            </a:p>
          </p:txBody>
        </p:sp>
      </p:grpSp>
      <p:sp>
        <p:nvSpPr>
          <p:cNvPr id="91139" name="Text Box 26"/>
          <p:cNvSpPr txBox="1">
            <a:spLocks noChangeArrowheads="1"/>
          </p:cNvSpPr>
          <p:nvPr/>
        </p:nvSpPr>
        <p:spPr bwMode="auto">
          <a:xfrm>
            <a:off x="5521325" y="2492375"/>
            <a:ext cx="1439863" cy="1555750"/>
          </a:xfrm>
          <a:prstGeom prst="rect">
            <a:avLst/>
          </a:prstGeom>
          <a:noFill/>
          <a:ln w="9525">
            <a:noFill/>
            <a:miter lim="800000"/>
          </a:ln>
        </p:spPr>
        <p:txBody>
          <a:bodyPr>
            <a:spAutoFit/>
          </a:bodyPr>
          <a:lstStyle/>
          <a:p>
            <a:r>
              <a:rPr lang="zh-CN" altLang="en-US" sz="2400" dirty="0">
                <a:solidFill>
                  <a:srgbClr val="FFFF00"/>
                </a:solidFill>
                <a:latin typeface="方正正大黑简体" panose="02000000000000000000" pitchFamily="2" charset="-122"/>
                <a:ea typeface="方正正大黑简体" panose="02000000000000000000" pitchFamily="2" charset="-122"/>
              </a:rPr>
              <a:t>节水优先  </a:t>
            </a:r>
          </a:p>
          <a:p>
            <a:r>
              <a:rPr lang="zh-CN" altLang="en-US" sz="2400" dirty="0">
                <a:solidFill>
                  <a:srgbClr val="FFFF00"/>
                </a:solidFill>
                <a:latin typeface="方正正大黑简体" panose="02000000000000000000" pitchFamily="2" charset="-122"/>
                <a:ea typeface="方正正大黑简体" panose="02000000000000000000" pitchFamily="2" charset="-122"/>
              </a:rPr>
              <a:t>空间均衡</a:t>
            </a:r>
          </a:p>
          <a:p>
            <a:r>
              <a:rPr lang="zh-CN" altLang="en-US" sz="2400" dirty="0">
                <a:solidFill>
                  <a:srgbClr val="FFFF00"/>
                </a:solidFill>
                <a:latin typeface="方正正大黑简体" panose="02000000000000000000" pitchFamily="2" charset="-122"/>
                <a:ea typeface="方正正大黑简体" panose="02000000000000000000" pitchFamily="2" charset="-122"/>
              </a:rPr>
              <a:t>系统治理  </a:t>
            </a:r>
          </a:p>
          <a:p>
            <a:r>
              <a:rPr lang="zh-CN" altLang="en-US" sz="2400" dirty="0">
                <a:solidFill>
                  <a:srgbClr val="FFFF00"/>
                </a:solidFill>
                <a:latin typeface="方正正大黑简体" panose="02000000000000000000" pitchFamily="2" charset="-122"/>
                <a:ea typeface="方正正大黑简体" panose="02000000000000000000" pitchFamily="2" charset="-122"/>
              </a:rPr>
              <a:t>两手发力</a:t>
            </a:r>
          </a:p>
        </p:txBody>
      </p:sp>
      <p:sp>
        <p:nvSpPr>
          <p:cNvPr id="91140" name="Text Box 27"/>
          <p:cNvSpPr txBox="1">
            <a:spLocks noChangeArrowheads="1"/>
          </p:cNvSpPr>
          <p:nvPr/>
        </p:nvSpPr>
        <p:spPr bwMode="auto">
          <a:xfrm>
            <a:off x="1490663" y="1520825"/>
            <a:ext cx="3313112" cy="1624013"/>
          </a:xfrm>
          <a:prstGeom prst="rect">
            <a:avLst/>
          </a:prstGeom>
          <a:noFill/>
          <a:ln w="9525">
            <a:noFill/>
            <a:miter lim="800000"/>
          </a:ln>
        </p:spPr>
        <p:txBody>
          <a:bodyPr>
            <a:spAutoFit/>
          </a:bodyPr>
          <a:lstStyle/>
          <a:p>
            <a:pPr algn="just">
              <a:lnSpc>
                <a:spcPct val="120000"/>
              </a:lnSpc>
            </a:pPr>
            <a:r>
              <a:rPr lang="zh-CN" altLang="en-US" sz="1200" dirty="0">
                <a:latin typeface="黑体" panose="02010609060101010101" pitchFamily="49" charset="-122"/>
                <a:ea typeface="黑体" panose="02010609060101010101" pitchFamily="49" charset="-122"/>
              </a:rPr>
              <a:t>    </a:t>
            </a:r>
            <a:r>
              <a:rPr lang="en-US" sz="1200" b="1" dirty="0">
                <a:latin typeface="黑体" panose="02010609060101010101" pitchFamily="49" charset="-122"/>
                <a:ea typeface="黑体" panose="02010609060101010101" pitchFamily="49" charset="-122"/>
              </a:rPr>
              <a:t>节水优先</a:t>
            </a:r>
            <a:r>
              <a:rPr lang="en-US" sz="1200" dirty="0">
                <a:latin typeface="黑体" panose="02010609060101010101" pitchFamily="49" charset="-122"/>
                <a:ea typeface="黑体" panose="02010609060101010101" pitchFamily="49" charset="-122"/>
              </a:rPr>
              <a:t>，这是针对我国国情水情，总结世界各国发展教训，着眼中华民族永续发展作出的关键选择，是新时期治水工作必须始终遵循的根本方针。节水优先，这是针对我国国情水情，总结世界各国发展教训，着眼中华民族永续发展作出的关键选择，是新时期治水工作必须始终遵循的根本方针。</a:t>
            </a:r>
          </a:p>
        </p:txBody>
      </p:sp>
      <p:sp>
        <p:nvSpPr>
          <p:cNvPr id="91141" name="Text Box 28"/>
          <p:cNvSpPr txBox="1">
            <a:spLocks noChangeArrowheads="1"/>
          </p:cNvSpPr>
          <p:nvPr/>
        </p:nvSpPr>
        <p:spPr bwMode="auto">
          <a:xfrm>
            <a:off x="7537450" y="1558925"/>
            <a:ext cx="3313113" cy="1185863"/>
          </a:xfrm>
          <a:prstGeom prst="rect">
            <a:avLst/>
          </a:prstGeom>
          <a:noFill/>
          <a:ln w="9525">
            <a:noFill/>
            <a:miter lim="800000"/>
          </a:ln>
        </p:spPr>
        <p:txBody>
          <a:bodyPr>
            <a:spAutoFit/>
          </a:bodyPr>
          <a:lstStyle/>
          <a:p>
            <a:pPr algn="just">
              <a:lnSpc>
                <a:spcPct val="120000"/>
              </a:lnSpc>
            </a:pPr>
            <a:r>
              <a:rPr lang="zh-CN" altLang="en-US" sz="1200">
                <a:latin typeface="黑体" panose="02010609060101010101" pitchFamily="49" charset="-122"/>
                <a:ea typeface="黑体" panose="02010609060101010101" pitchFamily="49" charset="-122"/>
              </a:rPr>
              <a:t>    </a:t>
            </a:r>
            <a:r>
              <a:rPr lang="en-US" sz="1200" b="1">
                <a:latin typeface="黑体" panose="02010609060101010101" pitchFamily="49" charset="-122"/>
                <a:ea typeface="黑体" panose="02010609060101010101" pitchFamily="49" charset="-122"/>
              </a:rPr>
              <a:t>空间均衡</a:t>
            </a:r>
            <a:r>
              <a:rPr lang="en-US" sz="1200">
                <a:latin typeface="黑体" panose="02010609060101010101" pitchFamily="49" charset="-122"/>
                <a:ea typeface="黑体" panose="02010609060101010101" pitchFamily="49" charset="-122"/>
              </a:rPr>
              <a:t>，这是从生态文明建设高度，审视人口经济与资源环境关系，在新型工业化、城镇化和农业现代化进程中做到人与自然和谐的科学路径，是新时期治水工作必须始终坚守的重大原则。</a:t>
            </a:r>
          </a:p>
        </p:txBody>
      </p:sp>
      <p:sp>
        <p:nvSpPr>
          <p:cNvPr id="91142" name="Text Box 29"/>
          <p:cNvSpPr txBox="1">
            <a:spLocks noChangeArrowheads="1"/>
          </p:cNvSpPr>
          <p:nvPr/>
        </p:nvSpPr>
        <p:spPr bwMode="auto">
          <a:xfrm>
            <a:off x="1489075" y="3502025"/>
            <a:ext cx="3313113" cy="966788"/>
          </a:xfrm>
          <a:prstGeom prst="rect">
            <a:avLst/>
          </a:prstGeom>
          <a:noFill/>
          <a:ln w="9525">
            <a:noFill/>
            <a:miter lim="800000"/>
          </a:ln>
        </p:spPr>
        <p:txBody>
          <a:bodyPr>
            <a:spAutoFit/>
          </a:bodyPr>
          <a:lstStyle/>
          <a:p>
            <a:pPr algn="just">
              <a:lnSpc>
                <a:spcPct val="120000"/>
              </a:lnSpc>
            </a:pPr>
            <a:r>
              <a:rPr lang="zh-CN" altLang="en-US" sz="1200">
                <a:latin typeface="黑体" panose="02010609060101010101" pitchFamily="49" charset="-122"/>
                <a:ea typeface="黑体" panose="02010609060101010101" pitchFamily="49" charset="-122"/>
              </a:rPr>
              <a:t>    </a:t>
            </a:r>
            <a:r>
              <a:rPr lang="en-US" sz="1200" b="1">
                <a:latin typeface="黑体" panose="02010609060101010101" pitchFamily="49" charset="-122"/>
                <a:ea typeface="黑体" panose="02010609060101010101" pitchFamily="49" charset="-122"/>
              </a:rPr>
              <a:t>系统治理</a:t>
            </a:r>
            <a:r>
              <a:rPr lang="en-US" sz="1200">
                <a:latin typeface="黑体" panose="02010609060101010101" pitchFamily="49" charset="-122"/>
                <a:ea typeface="黑体" panose="02010609060101010101" pitchFamily="49" charset="-122"/>
              </a:rPr>
              <a:t>，这是立足山水林田湖生命共同体，统筹自然生态各要素，解决我国复杂水问题的根本出路，是新时期治水工作必须始终坚持的思想方法。</a:t>
            </a:r>
          </a:p>
        </p:txBody>
      </p:sp>
      <p:sp>
        <p:nvSpPr>
          <p:cNvPr id="91143" name="Text Box 30"/>
          <p:cNvSpPr txBox="1">
            <a:spLocks noChangeArrowheads="1"/>
          </p:cNvSpPr>
          <p:nvPr/>
        </p:nvSpPr>
        <p:spPr bwMode="auto">
          <a:xfrm>
            <a:off x="7610475" y="3503613"/>
            <a:ext cx="3313113" cy="966787"/>
          </a:xfrm>
          <a:prstGeom prst="rect">
            <a:avLst/>
          </a:prstGeom>
          <a:noFill/>
          <a:ln w="9525">
            <a:noFill/>
            <a:miter lim="800000"/>
          </a:ln>
        </p:spPr>
        <p:txBody>
          <a:bodyPr>
            <a:spAutoFit/>
          </a:bodyPr>
          <a:lstStyle/>
          <a:p>
            <a:pPr algn="just">
              <a:lnSpc>
                <a:spcPct val="120000"/>
              </a:lnSpc>
            </a:pPr>
            <a:r>
              <a:rPr lang="zh-CN" altLang="en-US" sz="1200">
                <a:latin typeface="黑体" panose="02010609060101010101" pitchFamily="49" charset="-122"/>
                <a:ea typeface="黑体" panose="02010609060101010101" pitchFamily="49" charset="-122"/>
              </a:rPr>
              <a:t>    </a:t>
            </a:r>
            <a:r>
              <a:rPr lang="en-US" sz="1200" b="1">
                <a:latin typeface="黑体" panose="02010609060101010101" pitchFamily="49" charset="-122"/>
                <a:ea typeface="黑体" panose="02010609060101010101" pitchFamily="49" charset="-122"/>
              </a:rPr>
              <a:t>两手发力</a:t>
            </a:r>
            <a:r>
              <a:rPr lang="en-US" sz="1200">
                <a:latin typeface="黑体" panose="02010609060101010101" pitchFamily="49" charset="-122"/>
                <a:ea typeface="黑体" panose="02010609060101010101" pitchFamily="49" charset="-122"/>
              </a:rPr>
              <a:t>，这是从水的公共产品属性出发，充分发挥政府作用和市场机制，提高水治理能力的重要保障，是新时期治水工作必须始终把握的基本要求。</a:t>
            </a:r>
          </a:p>
        </p:txBody>
      </p:sp>
      <p:sp>
        <p:nvSpPr>
          <p:cNvPr id="91144" name="Rectangle 6"/>
          <p:cNvSpPr txBox="1">
            <a:spLocks noChangeArrowheads="1"/>
          </p:cNvSpPr>
          <p:nvPr/>
        </p:nvSpPr>
        <p:spPr bwMode="auto">
          <a:xfrm>
            <a:off x="1057275" y="333375"/>
            <a:ext cx="10369550" cy="331788"/>
          </a:xfrm>
          <a:prstGeom prst="rect">
            <a:avLst/>
          </a:prstGeom>
          <a:noFill/>
          <a:ln w="9525">
            <a:noFill/>
            <a:miter lim="800000"/>
          </a:ln>
        </p:spPr>
        <p:txBody>
          <a:bodyPr/>
          <a:lstStyle/>
          <a:p>
            <a:pPr>
              <a:lnSpc>
                <a:spcPct val="160000"/>
              </a:lnSpc>
            </a:pPr>
            <a:r>
              <a:rPr lang="zh-CN" altLang="en-US" sz="1600">
                <a:solidFill>
                  <a:srgbClr val="194D39"/>
                </a:solidFill>
                <a:latin typeface="Arial Black" panose="020B0A04020102020204" pitchFamily="34" charset="0"/>
                <a:ea typeface="方正大黑简体" panose="03000509000000000000" pitchFamily="65" charset="-122"/>
              </a:rPr>
              <a:t>      </a:t>
            </a:r>
            <a:r>
              <a:rPr lang="zh-CN" altLang="en-US" sz="1600">
                <a:solidFill>
                  <a:srgbClr val="008000"/>
                </a:solidFill>
                <a:latin typeface="Arial Black" panose="020B0A04020102020204" pitchFamily="34" charset="0"/>
                <a:ea typeface="方正大黑简体" panose="03000509000000000000" pitchFamily="65" charset="-122"/>
              </a:rPr>
              <a:t>2014年习近平总书记提出了“节水优先、空间均衡、系统治理、两手发力”的治水思路，赋予了新时期治水的新内涵、新要求、新任务，为我们强化水治理、保障水安全指明了方向，是我们做好水利工作的科学指南。</a:t>
            </a:r>
          </a:p>
        </p:txBody>
      </p:sp>
      <p:sp>
        <p:nvSpPr>
          <p:cNvPr id="91145" name="Text Box 32"/>
          <p:cNvSpPr txBox="1">
            <a:spLocks noChangeArrowheads="1"/>
          </p:cNvSpPr>
          <p:nvPr/>
        </p:nvSpPr>
        <p:spPr bwMode="auto">
          <a:xfrm>
            <a:off x="1130300" y="5446713"/>
            <a:ext cx="10074275" cy="858837"/>
          </a:xfrm>
          <a:prstGeom prst="rect">
            <a:avLst/>
          </a:prstGeom>
          <a:noFill/>
          <a:ln w="9525">
            <a:noFill/>
            <a:miter lim="800000"/>
          </a:ln>
        </p:spPr>
        <p:txBody>
          <a:bodyPr>
            <a:spAutoFit/>
          </a:bodyPr>
          <a:lstStyle/>
          <a:p>
            <a:pPr algn="just">
              <a:lnSpc>
                <a:spcPct val="120000"/>
              </a:lnSpc>
            </a:pPr>
            <a:r>
              <a:rPr lang="zh-CN" altLang="en-US" sz="1400">
                <a:ea typeface="楷体_GB2312" panose="02010609030101010101" pitchFamily="49" charset="-122"/>
              </a:rPr>
              <a:t>      </a:t>
            </a:r>
            <a:r>
              <a:rPr lang="zh-CN" altLang="en-US" sz="1400">
                <a:ea typeface="黑体" panose="02010609060101010101" pitchFamily="49" charset="-122"/>
              </a:rPr>
              <a:t>水利系统广大干部职工要把学习贯彻习近平总书记重要讲话精神作为当前和今后一个时期的首要政治任务，用总书记重要讲话精神武装头脑、统领思路、指导实践、推动工作，不断增强保障国家水安全的思想自觉和行动自觉，以更加强烈的使命意识、责任意识和担当意识，肩负起时代赋予的历史重任。</a:t>
            </a:r>
          </a:p>
        </p:txBody>
      </p:sp>
    </p:spTree>
  </p:cSld>
  <p:clrMapOvr>
    <a:masterClrMapping/>
  </p:clrMapOvr>
  <p:transition spd="slow">
    <p:random/>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iterate type="lt">
                                    <p:tmPct val="0"/>
                                  </p:iterate>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heel(4)">
                                      <p:cBhvr>
                                        <p:cTn id="7" dur="2000"/>
                                        <p:tgtEl>
                                          <p:spTgt spid="91139">
                                            <p:txEl>
                                              <p:pRg st="0" end="0"/>
                                            </p:txEl>
                                          </p:spTgt>
                                        </p:tgtEl>
                                      </p:cBhvr>
                                    </p:animEffect>
                                  </p:childTnLst>
                                </p:cTn>
                              </p:par>
                            </p:childTnLst>
                          </p:cTn>
                        </p:par>
                        <p:par>
                          <p:cTn id="8" fill="hold">
                            <p:stCondLst>
                              <p:cond delay="2000"/>
                            </p:stCondLst>
                            <p:childTnLst>
                              <p:par>
                                <p:cTn id="9" presetID="21" presetClass="entr" presetSubtype="4" fill="hold" grpId="0" nodeType="afterEffect">
                                  <p:stCondLst>
                                    <p:cond delay="0"/>
                                  </p:stCondLst>
                                  <p:iterate type="lt">
                                    <p:tmPct val="0"/>
                                  </p:iterate>
                                  <p:childTnLst>
                                    <p:set>
                                      <p:cBhvr>
                                        <p:cTn id="10" dur="1" fill="hold">
                                          <p:stCondLst>
                                            <p:cond delay="0"/>
                                          </p:stCondLst>
                                        </p:cTn>
                                        <p:tgtEl>
                                          <p:spTgt spid="91139">
                                            <p:txEl>
                                              <p:pRg st="1" end="1"/>
                                            </p:txEl>
                                          </p:spTgt>
                                        </p:tgtEl>
                                        <p:attrNameLst>
                                          <p:attrName>style.visibility</p:attrName>
                                        </p:attrNameLst>
                                      </p:cBhvr>
                                      <p:to>
                                        <p:strVal val="visible"/>
                                      </p:to>
                                    </p:set>
                                    <p:animEffect transition="in" filter="wheel(4)">
                                      <p:cBhvr>
                                        <p:cTn id="11" dur="2000"/>
                                        <p:tgtEl>
                                          <p:spTgt spid="91139">
                                            <p:txEl>
                                              <p:pRg st="1" end="1"/>
                                            </p:txEl>
                                          </p:spTgt>
                                        </p:tgtEl>
                                      </p:cBhvr>
                                    </p:animEffect>
                                  </p:childTnLst>
                                </p:cTn>
                              </p:par>
                            </p:childTnLst>
                          </p:cTn>
                        </p:par>
                        <p:par>
                          <p:cTn id="12" fill="hold">
                            <p:stCondLst>
                              <p:cond delay="4000"/>
                            </p:stCondLst>
                            <p:childTnLst>
                              <p:par>
                                <p:cTn id="13" presetID="21" presetClass="entr" presetSubtype="4" fill="hold" grpId="0" nodeType="afterEffect">
                                  <p:stCondLst>
                                    <p:cond delay="0"/>
                                  </p:stCondLst>
                                  <p:iterate type="lt">
                                    <p:tmPct val="0"/>
                                  </p:iterate>
                                  <p:childTnLst>
                                    <p:set>
                                      <p:cBhvr>
                                        <p:cTn id="14" dur="1" fill="hold">
                                          <p:stCondLst>
                                            <p:cond delay="0"/>
                                          </p:stCondLst>
                                        </p:cTn>
                                        <p:tgtEl>
                                          <p:spTgt spid="91139">
                                            <p:txEl>
                                              <p:pRg st="2" end="2"/>
                                            </p:txEl>
                                          </p:spTgt>
                                        </p:tgtEl>
                                        <p:attrNameLst>
                                          <p:attrName>style.visibility</p:attrName>
                                        </p:attrNameLst>
                                      </p:cBhvr>
                                      <p:to>
                                        <p:strVal val="visible"/>
                                      </p:to>
                                    </p:set>
                                    <p:animEffect transition="in" filter="wheel(4)">
                                      <p:cBhvr>
                                        <p:cTn id="15" dur="2000"/>
                                        <p:tgtEl>
                                          <p:spTgt spid="91139">
                                            <p:txEl>
                                              <p:pRg st="2" end="2"/>
                                            </p:txEl>
                                          </p:spTgt>
                                        </p:tgtEl>
                                      </p:cBhvr>
                                    </p:animEffect>
                                  </p:childTnLst>
                                </p:cTn>
                              </p:par>
                            </p:childTnLst>
                          </p:cTn>
                        </p:par>
                        <p:par>
                          <p:cTn id="16" fill="hold">
                            <p:stCondLst>
                              <p:cond delay="6000"/>
                            </p:stCondLst>
                            <p:childTnLst>
                              <p:par>
                                <p:cTn id="17" presetID="21" presetClass="entr" presetSubtype="4" fill="hold" grpId="0" nodeType="afterEffect">
                                  <p:stCondLst>
                                    <p:cond delay="0"/>
                                  </p:stCondLst>
                                  <p:iterate type="lt">
                                    <p:tmPct val="0"/>
                                  </p:iterate>
                                  <p:childTnLst>
                                    <p:set>
                                      <p:cBhvr>
                                        <p:cTn id="18" dur="1" fill="hold">
                                          <p:stCondLst>
                                            <p:cond delay="0"/>
                                          </p:stCondLst>
                                        </p:cTn>
                                        <p:tgtEl>
                                          <p:spTgt spid="91139">
                                            <p:txEl>
                                              <p:pRg st="3" end="3"/>
                                            </p:txEl>
                                          </p:spTgt>
                                        </p:tgtEl>
                                        <p:attrNameLst>
                                          <p:attrName>style.visibility</p:attrName>
                                        </p:attrNameLst>
                                      </p:cBhvr>
                                      <p:to>
                                        <p:strVal val="visible"/>
                                      </p:to>
                                    </p:set>
                                    <p:animEffect transition="in" filter="wheel(4)">
                                      <p:cBhvr>
                                        <p:cTn id="19" dur="2000"/>
                                        <p:tgtEl>
                                          <p:spTgt spid="91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108"/>
          <p:cNvSpPr>
            <a:spLocks noChangeShapeType="1"/>
          </p:cNvSpPr>
          <p:nvPr/>
        </p:nvSpPr>
        <p:spPr bwMode="auto">
          <a:xfrm>
            <a:off x="6057900" y="1668463"/>
            <a:ext cx="0" cy="1295400"/>
          </a:xfrm>
          <a:prstGeom prst="line">
            <a:avLst/>
          </a:prstGeom>
          <a:noFill/>
          <a:ln w="19050">
            <a:solidFill>
              <a:srgbClr val="194D39"/>
            </a:solidFill>
            <a:round/>
          </a:ln>
        </p:spPr>
        <p:txBody>
          <a:bodyPr wrap="none" anchor="ctr"/>
          <a:lstStyle/>
          <a:p>
            <a:endParaRPr lang="zh-CN" altLang="en-US"/>
          </a:p>
        </p:txBody>
      </p:sp>
      <p:sp>
        <p:nvSpPr>
          <p:cNvPr id="92163" name="Freeform 109"/>
          <p:cNvSpPr/>
          <p:nvPr/>
        </p:nvSpPr>
        <p:spPr bwMode="auto">
          <a:xfrm>
            <a:off x="2649538" y="1920875"/>
            <a:ext cx="6865937" cy="1042988"/>
          </a:xfrm>
          <a:custGeom>
            <a:avLst/>
            <a:gdLst>
              <a:gd name="T0" fmla="*/ 0 w 3289"/>
              <a:gd name="T1" fmla="*/ 1042988 h 113"/>
              <a:gd name="T2" fmla="*/ 0 w 3289"/>
              <a:gd name="T3" fmla="*/ 0 h 113"/>
              <a:gd name="T4" fmla="*/ 6865937 w 3289"/>
              <a:gd name="T5" fmla="*/ 0 h 113"/>
              <a:gd name="T6" fmla="*/ 6865937 w 3289"/>
              <a:gd name="T7" fmla="*/ 1042988 h 113"/>
              <a:gd name="T8" fmla="*/ 0 60000 65536"/>
              <a:gd name="T9" fmla="*/ 0 60000 65536"/>
              <a:gd name="T10" fmla="*/ 0 60000 65536"/>
              <a:gd name="T11" fmla="*/ 0 60000 65536"/>
              <a:gd name="T12" fmla="*/ 0 w 3289"/>
              <a:gd name="T13" fmla="*/ 0 h 113"/>
              <a:gd name="T14" fmla="*/ 3289 w 3289"/>
              <a:gd name="T15" fmla="*/ 113 h 113"/>
            </a:gdLst>
            <a:ahLst/>
            <a:cxnLst>
              <a:cxn ang="T8">
                <a:pos x="T0" y="T1"/>
              </a:cxn>
              <a:cxn ang="T9">
                <a:pos x="T2" y="T3"/>
              </a:cxn>
              <a:cxn ang="T10">
                <a:pos x="T4" y="T5"/>
              </a:cxn>
              <a:cxn ang="T11">
                <a:pos x="T6" y="T7"/>
              </a:cxn>
            </a:cxnLst>
            <a:rect l="T12" t="T13" r="T14" b="T15"/>
            <a:pathLst>
              <a:path w="3289" h="113">
                <a:moveTo>
                  <a:pt x="0" y="113"/>
                </a:moveTo>
                <a:lnTo>
                  <a:pt x="0" y="0"/>
                </a:lnTo>
                <a:lnTo>
                  <a:pt x="3289" y="0"/>
                </a:lnTo>
                <a:lnTo>
                  <a:pt x="3289" y="113"/>
                </a:lnTo>
              </a:path>
            </a:pathLst>
          </a:custGeom>
          <a:noFill/>
          <a:ln w="19050">
            <a:solidFill>
              <a:srgbClr val="194D39"/>
            </a:solidFill>
            <a:round/>
          </a:ln>
        </p:spPr>
        <p:txBody>
          <a:bodyPr wrap="none" anchor="ctr"/>
          <a:lstStyle/>
          <a:p>
            <a:endParaRPr lang="zh-CN" altLang="en-US"/>
          </a:p>
        </p:txBody>
      </p:sp>
      <p:sp>
        <p:nvSpPr>
          <p:cNvPr id="92164" name="AutoShape 110"/>
          <p:cNvSpPr>
            <a:spLocks noChangeArrowheads="1"/>
          </p:cNvSpPr>
          <p:nvPr/>
        </p:nvSpPr>
        <p:spPr bwMode="auto">
          <a:xfrm>
            <a:off x="1016000" y="2965450"/>
            <a:ext cx="3216275" cy="2336800"/>
          </a:xfrm>
          <a:prstGeom prst="roundRect">
            <a:avLst>
              <a:gd name="adj" fmla="val 5528"/>
            </a:avLst>
          </a:prstGeom>
          <a:gradFill rotWithShape="1">
            <a:gsLst>
              <a:gs pos="0">
                <a:srgbClr val="669933"/>
              </a:gs>
              <a:gs pos="100000">
                <a:srgbClr val="FFFFFF"/>
              </a:gs>
            </a:gsLst>
            <a:lin ang="5400000" scaled="1"/>
          </a:gradFill>
          <a:ln w="19050">
            <a:solidFill>
              <a:srgbClr val="FFFFFF"/>
            </a:solidFill>
            <a:round/>
          </a:ln>
        </p:spPr>
        <p:txBody>
          <a:bodyPr wrap="none" lIns="342000" tIns="36000" bIns="36000" anchor="ctr"/>
          <a:lstStyle/>
          <a:p>
            <a:endParaRPr lang="ko-KR" altLang="en-US">
              <a:solidFill>
                <a:srgbClr val="333333"/>
              </a:solidFill>
              <a:latin typeface="HY헤드라인M" pitchFamily="2" charset="-127"/>
              <a:ea typeface="HY헤드라인M" pitchFamily="2" charset="-127"/>
            </a:endParaRPr>
          </a:p>
        </p:txBody>
      </p:sp>
      <p:grpSp>
        <p:nvGrpSpPr>
          <p:cNvPr id="92165" name="Group 5"/>
          <p:cNvGrpSpPr/>
          <p:nvPr/>
        </p:nvGrpSpPr>
        <p:grpSpPr bwMode="auto">
          <a:xfrm>
            <a:off x="4370388" y="981075"/>
            <a:ext cx="3649662" cy="1019175"/>
            <a:chOff x="0" y="0"/>
            <a:chExt cx="1724" cy="642"/>
          </a:xfrm>
        </p:grpSpPr>
        <p:pic>
          <p:nvPicPr>
            <p:cNvPr id="92184" name="AutoShape 111"/>
            <p:cNvPicPr>
              <a:picLocks noChangeArrowheads="1"/>
            </p:cNvPicPr>
            <p:nvPr/>
          </p:nvPicPr>
          <p:blipFill>
            <a:blip r:embed="rId3" cstate="print"/>
            <a:srcRect/>
            <a:stretch>
              <a:fillRect/>
            </a:stretch>
          </p:blipFill>
          <p:spPr bwMode="auto">
            <a:xfrm>
              <a:off x="0" y="0"/>
              <a:ext cx="1724" cy="642"/>
            </a:xfrm>
            <a:prstGeom prst="rect">
              <a:avLst/>
            </a:prstGeom>
            <a:noFill/>
            <a:ln w="9525">
              <a:noFill/>
              <a:miter lim="800000"/>
              <a:headEnd/>
              <a:tailEnd/>
            </a:ln>
          </p:spPr>
        </p:pic>
        <p:sp>
          <p:nvSpPr>
            <p:cNvPr id="92185" name="Text Box 7"/>
            <p:cNvSpPr txBox="1">
              <a:spLocks noChangeArrowheads="1"/>
            </p:cNvSpPr>
            <p:nvPr/>
          </p:nvSpPr>
          <p:spPr bwMode="auto">
            <a:xfrm>
              <a:off x="69" y="68"/>
              <a:ext cx="1476" cy="389"/>
            </a:xfrm>
            <a:prstGeom prst="rect">
              <a:avLst/>
            </a:prstGeom>
            <a:noFill/>
            <a:ln w="9525">
              <a:noFill/>
              <a:miter lim="800000"/>
            </a:ln>
          </p:spPr>
          <p:txBody>
            <a:bodyPr wrap="none" lIns="72000" tIns="0" rIns="72000" bIns="0" anchor="ctr"/>
            <a:lstStyle/>
            <a:p>
              <a:pPr algn="ctr" latinLnBrk="0"/>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92166" name="AutoShape 112"/>
          <p:cNvSpPr>
            <a:spLocks noChangeArrowheads="1"/>
          </p:cNvSpPr>
          <p:nvPr/>
        </p:nvSpPr>
        <p:spPr bwMode="auto">
          <a:xfrm>
            <a:off x="4521200" y="1092200"/>
            <a:ext cx="3121025" cy="323850"/>
          </a:xfrm>
          <a:prstGeom prst="roundRect">
            <a:avLst>
              <a:gd name="adj" fmla="val 25981"/>
            </a:avLst>
          </a:prstGeom>
          <a:gradFill rotWithShape="1">
            <a:gsLst>
              <a:gs pos="0">
                <a:schemeClr val="bg1"/>
              </a:gs>
              <a:gs pos="100000">
                <a:srgbClr val="FFFFFF">
                  <a:alpha val="0"/>
                </a:srgbClr>
              </a:gs>
            </a:gsLst>
            <a:lin ang="5400000" scaled="1"/>
          </a:gradFill>
          <a:ln w="9525">
            <a:noFill/>
            <a:round/>
          </a:ln>
        </p:spPr>
        <p:txBody>
          <a:bodyPr wrap="none" anchor="ctr"/>
          <a:lstStyle/>
          <a:p>
            <a:endParaRPr lang="ko-KR" altLang="en-US"/>
          </a:p>
        </p:txBody>
      </p:sp>
      <p:sp>
        <p:nvSpPr>
          <p:cNvPr id="92167" name="Text Box 113"/>
          <p:cNvSpPr txBox="1">
            <a:spLocks noChangeArrowheads="1"/>
          </p:cNvSpPr>
          <p:nvPr/>
        </p:nvSpPr>
        <p:spPr bwMode="auto">
          <a:xfrm>
            <a:off x="4521200" y="1198563"/>
            <a:ext cx="3073400" cy="457200"/>
          </a:xfrm>
          <a:prstGeom prst="rect">
            <a:avLst/>
          </a:prstGeom>
          <a:noFill/>
          <a:ln w="9525">
            <a:noFill/>
            <a:miter lim="800000"/>
          </a:ln>
        </p:spPr>
        <p:txBody>
          <a:bodyPr>
            <a:spAutoFit/>
          </a:bodyPr>
          <a:lstStyle/>
          <a:p>
            <a:pPr algn="ctr"/>
            <a:r>
              <a:rPr lang="zh-CN" altLang="en-US" sz="2400">
                <a:solidFill>
                  <a:srgbClr val="FF0000"/>
                </a:solidFill>
                <a:latin typeface="Arial Black" panose="020B0A04020102020204" pitchFamily="34" charset="0"/>
                <a:ea typeface="方正大黑简体" panose="03000509000000000000" pitchFamily="65" charset="-122"/>
              </a:rPr>
              <a:t>三条红线</a:t>
            </a:r>
          </a:p>
        </p:txBody>
      </p:sp>
      <p:sp>
        <p:nvSpPr>
          <p:cNvPr id="92168" name="Text Box 116"/>
          <p:cNvSpPr txBox="1">
            <a:spLocks noChangeArrowheads="1"/>
          </p:cNvSpPr>
          <p:nvPr/>
        </p:nvSpPr>
        <p:spPr bwMode="auto">
          <a:xfrm>
            <a:off x="1057275" y="3213100"/>
            <a:ext cx="3168650" cy="1754188"/>
          </a:xfrm>
          <a:prstGeom prst="rect">
            <a:avLst/>
          </a:prstGeom>
          <a:noFill/>
          <a:ln w="9525">
            <a:noFill/>
            <a:miter lim="800000"/>
          </a:ln>
        </p:spPr>
        <p:txBody>
          <a:bodyPr>
            <a:spAutoFit/>
          </a:bodyPr>
          <a:lstStyle/>
          <a:p>
            <a:pPr algn="just">
              <a:lnSpc>
                <a:spcPct val="120000"/>
              </a:lnSpc>
            </a:pPr>
            <a:r>
              <a:rPr lang="en-US" sz="1300" b="1">
                <a:latin typeface="Arial" panose="020B0604020202020204" pitchFamily="34" charset="0"/>
                <a:ea typeface="黑体" panose="02010609060101010101" pitchFamily="49" charset="-122"/>
              </a:rPr>
              <a:t>重点六个方面</a:t>
            </a:r>
            <a:r>
              <a:rPr lang="zh-CN" altLang="en-US" sz="1300" b="1">
                <a:latin typeface="Arial" panose="020B0604020202020204" pitchFamily="34" charset="0"/>
                <a:ea typeface="黑体" panose="02010609060101010101" pitchFamily="49" charset="-122"/>
              </a:rPr>
              <a:t>：</a:t>
            </a:r>
            <a:endParaRPr lang="zh-CN" altLang="en-US" sz="1300" b="1">
              <a:latin typeface="Arial" panose="020B0604020202020204" pitchFamily="34" charset="0"/>
              <a:ea typeface="黑体" panose="02010609060101010101" pitchFamily="49" charset="-122"/>
              <a:sym typeface="Arial" panose="020B0604020202020204" pitchFamily="34" charset="0"/>
            </a:endParaRPr>
          </a:p>
          <a:p>
            <a:pPr algn="just">
              <a:lnSpc>
                <a:spcPct val="120000"/>
              </a:lnSpc>
            </a:pPr>
            <a:r>
              <a:rPr lang="en-US" sz="1300">
                <a:latin typeface="Arial" panose="020B0604020202020204" pitchFamily="34" charset="0"/>
                <a:ea typeface="黑体" panose="02010609060101010101" pitchFamily="49" charset="-122"/>
              </a:rPr>
              <a:t>一是严格水资</a:t>
            </a:r>
            <a:r>
              <a:rPr lang="en-US" sz="1300">
                <a:latin typeface="Arial" panose="020B0604020202020204" pitchFamily="34" charset="0"/>
                <a:ea typeface="黑体" panose="02010609060101010101" pitchFamily="49" charset="-122"/>
                <a:sym typeface="Arial" panose="020B0604020202020204" pitchFamily="34" charset="0"/>
              </a:rPr>
              <a:t>源规划管理和水资源论证；</a:t>
            </a:r>
          </a:p>
          <a:p>
            <a:pPr algn="just">
              <a:lnSpc>
                <a:spcPct val="120000"/>
              </a:lnSpc>
            </a:pPr>
            <a:r>
              <a:rPr lang="en-US" sz="1300">
                <a:latin typeface="Arial" panose="020B0604020202020204" pitchFamily="34" charset="0"/>
                <a:ea typeface="黑体" panose="02010609060101010101" pitchFamily="49" charset="-122"/>
                <a:sym typeface="Arial" panose="020B0604020202020204" pitchFamily="34" charset="0"/>
              </a:rPr>
              <a:t>二是严格控制流</a:t>
            </a:r>
            <a:r>
              <a:rPr lang="en-US" sz="1300">
                <a:latin typeface="Arial" panose="020B0604020202020204" pitchFamily="34" charset="0"/>
                <a:ea typeface="黑体" panose="02010609060101010101" pitchFamily="49" charset="-122"/>
              </a:rPr>
              <a:t>域和区域取用水总量；</a:t>
            </a:r>
          </a:p>
          <a:p>
            <a:pPr algn="just">
              <a:lnSpc>
                <a:spcPct val="120000"/>
              </a:lnSpc>
            </a:pPr>
            <a:r>
              <a:rPr lang="en-US" sz="1300">
                <a:latin typeface="Arial" panose="020B0604020202020204" pitchFamily="34" charset="0"/>
                <a:ea typeface="黑体" panose="02010609060101010101" pitchFamily="49" charset="-122"/>
              </a:rPr>
              <a:t>三是严格实施取水许可；</a:t>
            </a:r>
          </a:p>
          <a:p>
            <a:pPr algn="just">
              <a:lnSpc>
                <a:spcPct val="120000"/>
              </a:lnSpc>
            </a:pPr>
            <a:r>
              <a:rPr lang="en-US" sz="1300">
                <a:latin typeface="Arial" panose="020B0604020202020204" pitchFamily="34" charset="0"/>
                <a:ea typeface="黑体" panose="02010609060101010101" pitchFamily="49" charset="-122"/>
              </a:rPr>
              <a:t>四是严格水资源有偿使用；</a:t>
            </a:r>
          </a:p>
          <a:p>
            <a:pPr algn="just">
              <a:lnSpc>
                <a:spcPct val="120000"/>
              </a:lnSpc>
            </a:pPr>
            <a:r>
              <a:rPr lang="en-US" sz="1300">
                <a:latin typeface="Arial" panose="020B0604020202020204" pitchFamily="34" charset="0"/>
                <a:ea typeface="黑体" panose="02010609060101010101" pitchFamily="49" charset="-122"/>
              </a:rPr>
              <a:t>五是严格地下水管理和保护；</a:t>
            </a:r>
          </a:p>
          <a:p>
            <a:pPr algn="just">
              <a:lnSpc>
                <a:spcPct val="120000"/>
              </a:lnSpc>
            </a:pPr>
            <a:r>
              <a:rPr lang="en-US" sz="1300">
                <a:latin typeface="Arial" panose="020B0604020202020204" pitchFamily="34" charset="0"/>
                <a:ea typeface="黑体" panose="02010609060101010101" pitchFamily="49" charset="-122"/>
              </a:rPr>
              <a:t>六是强化水资源统一调度。</a:t>
            </a:r>
          </a:p>
        </p:txBody>
      </p:sp>
      <p:sp>
        <p:nvSpPr>
          <p:cNvPr id="92169" name="AutoShape 118"/>
          <p:cNvSpPr>
            <a:spLocks noChangeArrowheads="1"/>
          </p:cNvSpPr>
          <p:nvPr/>
        </p:nvSpPr>
        <p:spPr bwMode="auto">
          <a:xfrm>
            <a:off x="4473575" y="2965450"/>
            <a:ext cx="3216275" cy="2336800"/>
          </a:xfrm>
          <a:prstGeom prst="roundRect">
            <a:avLst>
              <a:gd name="adj" fmla="val 5134"/>
            </a:avLst>
          </a:prstGeom>
          <a:gradFill rotWithShape="1">
            <a:gsLst>
              <a:gs pos="0">
                <a:srgbClr val="669933"/>
              </a:gs>
              <a:gs pos="100000">
                <a:srgbClr val="FFFFFF"/>
              </a:gs>
            </a:gsLst>
            <a:lin ang="5400000" scaled="1"/>
          </a:gradFill>
          <a:ln w="19050">
            <a:solidFill>
              <a:srgbClr val="FFFFFF"/>
            </a:solidFill>
            <a:round/>
          </a:ln>
        </p:spPr>
        <p:txBody>
          <a:bodyPr wrap="none" lIns="342000" tIns="36000" bIns="36000" anchor="ctr"/>
          <a:lstStyle/>
          <a:p>
            <a:endParaRPr lang="ko-KR" altLang="en-US">
              <a:solidFill>
                <a:srgbClr val="333333"/>
              </a:solidFill>
              <a:latin typeface="HY헤드라인M" pitchFamily="2" charset="-127"/>
              <a:ea typeface="HY헤드라인M" pitchFamily="2" charset="-127"/>
            </a:endParaRPr>
          </a:p>
        </p:txBody>
      </p:sp>
      <p:sp>
        <p:nvSpPr>
          <p:cNvPr id="92170" name="Text Box 121"/>
          <p:cNvSpPr txBox="1">
            <a:spLocks noChangeArrowheads="1"/>
          </p:cNvSpPr>
          <p:nvPr/>
        </p:nvSpPr>
        <p:spPr bwMode="auto">
          <a:xfrm>
            <a:off x="4802188" y="3213100"/>
            <a:ext cx="2519362" cy="1198563"/>
          </a:xfrm>
          <a:prstGeom prst="rect">
            <a:avLst/>
          </a:prstGeom>
          <a:noFill/>
          <a:ln w="9525">
            <a:noFill/>
            <a:miter lim="800000"/>
          </a:ln>
        </p:spPr>
        <p:txBody>
          <a:bodyPr>
            <a:spAutoFit/>
          </a:bodyPr>
          <a:lstStyle/>
          <a:p>
            <a:pPr>
              <a:lnSpc>
                <a:spcPct val="130000"/>
              </a:lnSpc>
            </a:pPr>
            <a:r>
              <a:rPr lang="en-US" sz="1400" b="1">
                <a:latin typeface="Arial" panose="020B0604020202020204" pitchFamily="34" charset="0"/>
                <a:ea typeface="黑体" panose="02010609060101010101" pitchFamily="49" charset="-122"/>
              </a:rPr>
              <a:t>重点三个方面</a:t>
            </a:r>
            <a:r>
              <a:rPr lang="zh-CN" altLang="en-US" sz="1400" b="1">
                <a:latin typeface="Arial" panose="020B0604020202020204" pitchFamily="34" charset="0"/>
                <a:ea typeface="黑体" panose="02010609060101010101" pitchFamily="49" charset="-122"/>
              </a:rPr>
              <a:t>：</a:t>
            </a:r>
          </a:p>
          <a:p>
            <a:pPr>
              <a:lnSpc>
                <a:spcPct val="130000"/>
              </a:lnSpc>
            </a:pPr>
            <a:r>
              <a:rPr lang="en-US" sz="1400">
                <a:latin typeface="Arial" panose="020B0604020202020204" pitchFamily="34" charset="0"/>
                <a:ea typeface="黑体" panose="02010609060101010101" pitchFamily="49" charset="-122"/>
              </a:rPr>
              <a:t>一是全面加强节约用水管理；</a:t>
            </a:r>
          </a:p>
          <a:p>
            <a:pPr>
              <a:lnSpc>
                <a:spcPct val="130000"/>
              </a:lnSpc>
            </a:pPr>
            <a:r>
              <a:rPr lang="en-US" sz="1400">
                <a:latin typeface="Arial" panose="020B0604020202020204" pitchFamily="34" charset="0"/>
                <a:ea typeface="黑体" panose="02010609060101010101" pitchFamily="49" charset="-122"/>
              </a:rPr>
              <a:t>二是强化用水定额管理；</a:t>
            </a:r>
          </a:p>
          <a:p>
            <a:pPr>
              <a:lnSpc>
                <a:spcPct val="130000"/>
              </a:lnSpc>
            </a:pPr>
            <a:r>
              <a:rPr lang="en-US" sz="1400">
                <a:latin typeface="Arial" panose="020B0604020202020204" pitchFamily="34" charset="0"/>
                <a:ea typeface="黑体" panose="02010609060101010101" pitchFamily="49" charset="-122"/>
              </a:rPr>
              <a:t>三是加快节水技术改造。</a:t>
            </a:r>
          </a:p>
        </p:txBody>
      </p:sp>
      <p:sp>
        <p:nvSpPr>
          <p:cNvPr id="92171" name="AutoShape 123"/>
          <p:cNvSpPr>
            <a:spLocks noChangeArrowheads="1"/>
          </p:cNvSpPr>
          <p:nvPr/>
        </p:nvSpPr>
        <p:spPr bwMode="auto">
          <a:xfrm>
            <a:off x="7931150" y="2965450"/>
            <a:ext cx="3216275" cy="2336800"/>
          </a:xfrm>
          <a:prstGeom prst="roundRect">
            <a:avLst>
              <a:gd name="adj" fmla="val 5134"/>
            </a:avLst>
          </a:prstGeom>
          <a:gradFill rotWithShape="1">
            <a:gsLst>
              <a:gs pos="0">
                <a:srgbClr val="669933"/>
              </a:gs>
              <a:gs pos="100000">
                <a:srgbClr val="FFFFFF"/>
              </a:gs>
            </a:gsLst>
            <a:lin ang="5400000" scaled="1"/>
          </a:gradFill>
          <a:ln w="19050">
            <a:solidFill>
              <a:srgbClr val="FFFFFF"/>
            </a:solidFill>
            <a:round/>
          </a:ln>
        </p:spPr>
        <p:txBody>
          <a:bodyPr wrap="none" lIns="342000" tIns="36000" bIns="36000" anchor="ctr"/>
          <a:lstStyle/>
          <a:p>
            <a:endParaRPr lang="ko-KR" altLang="en-US">
              <a:solidFill>
                <a:srgbClr val="333333"/>
              </a:solidFill>
              <a:latin typeface="HY헤드라인M" pitchFamily="2" charset="-127"/>
              <a:ea typeface="HY헤드라인M" pitchFamily="2" charset="-127"/>
            </a:endParaRPr>
          </a:p>
        </p:txBody>
      </p:sp>
      <p:sp>
        <p:nvSpPr>
          <p:cNvPr id="92172" name="Text Box 126"/>
          <p:cNvSpPr txBox="1">
            <a:spLocks noChangeArrowheads="1"/>
          </p:cNvSpPr>
          <p:nvPr/>
        </p:nvSpPr>
        <p:spPr bwMode="auto">
          <a:xfrm>
            <a:off x="8042275" y="3141663"/>
            <a:ext cx="3121025" cy="1198562"/>
          </a:xfrm>
          <a:prstGeom prst="rect">
            <a:avLst/>
          </a:prstGeom>
          <a:noFill/>
          <a:ln w="9525">
            <a:noFill/>
            <a:miter lim="800000"/>
          </a:ln>
        </p:spPr>
        <p:txBody>
          <a:bodyPr>
            <a:spAutoFit/>
          </a:bodyPr>
          <a:lstStyle/>
          <a:p>
            <a:pPr algn="just">
              <a:lnSpc>
                <a:spcPct val="130000"/>
              </a:lnSpc>
            </a:pPr>
            <a:r>
              <a:rPr lang="en-US" sz="1400">
                <a:latin typeface="Arial" panose="020B0604020202020204" pitchFamily="34" charset="0"/>
                <a:ea typeface="黑体" panose="02010609060101010101" pitchFamily="49" charset="-122"/>
              </a:rPr>
              <a:t>重点三个方面</a:t>
            </a:r>
            <a:r>
              <a:rPr lang="zh-CN" altLang="en-US" sz="1400">
                <a:latin typeface="Arial" panose="020B0604020202020204" pitchFamily="34" charset="0"/>
                <a:ea typeface="黑体" panose="02010609060101010101" pitchFamily="49" charset="-122"/>
              </a:rPr>
              <a:t>：</a:t>
            </a:r>
          </a:p>
          <a:p>
            <a:pPr algn="just">
              <a:lnSpc>
                <a:spcPct val="130000"/>
              </a:lnSpc>
            </a:pPr>
            <a:r>
              <a:rPr lang="en-US" sz="1400">
                <a:latin typeface="Arial" panose="020B0604020202020204" pitchFamily="34" charset="0"/>
                <a:ea typeface="黑体" panose="02010609060101010101" pitchFamily="49" charset="-122"/>
              </a:rPr>
              <a:t>一是严格水功能区监督管理；</a:t>
            </a:r>
          </a:p>
          <a:p>
            <a:pPr algn="just">
              <a:lnSpc>
                <a:spcPct val="130000"/>
              </a:lnSpc>
            </a:pPr>
            <a:r>
              <a:rPr lang="en-US" sz="1400">
                <a:latin typeface="Arial" panose="020B0604020202020204" pitchFamily="34" charset="0"/>
                <a:ea typeface="黑体" panose="02010609060101010101" pitchFamily="49" charset="-122"/>
              </a:rPr>
              <a:t>二是加强饮用水水源保护；</a:t>
            </a:r>
          </a:p>
          <a:p>
            <a:pPr algn="just">
              <a:lnSpc>
                <a:spcPct val="130000"/>
              </a:lnSpc>
            </a:pPr>
            <a:r>
              <a:rPr lang="en-US" sz="1400">
                <a:latin typeface="Arial" panose="020B0604020202020204" pitchFamily="34" charset="0"/>
                <a:ea typeface="黑体" panose="02010609060101010101" pitchFamily="49" charset="-122"/>
              </a:rPr>
              <a:t>三是推进水生态系统保护与修复。</a:t>
            </a:r>
          </a:p>
        </p:txBody>
      </p:sp>
      <p:sp>
        <p:nvSpPr>
          <p:cNvPr id="16399" name="AutoShape 128"/>
          <p:cNvSpPr>
            <a:spLocks noChangeArrowheads="1"/>
          </p:cNvSpPr>
          <p:nvPr/>
        </p:nvSpPr>
        <p:spPr bwMode="auto">
          <a:xfrm>
            <a:off x="4476750" y="2098675"/>
            <a:ext cx="3213100" cy="684213"/>
          </a:xfrm>
          <a:prstGeom prst="roundRect">
            <a:avLst>
              <a:gd name="adj" fmla="val 16667"/>
            </a:avLst>
          </a:prstGeom>
          <a:gradFill rotWithShape="1">
            <a:gsLst>
              <a:gs pos="0">
                <a:srgbClr val="B2B2B2"/>
              </a:gs>
              <a:gs pos="100000">
                <a:srgbClr val="878787"/>
              </a:gs>
            </a:gsLst>
            <a:lin ang="5400000" scaled="1"/>
          </a:gradFill>
          <a:ln w="9525">
            <a:noFill/>
            <a:round/>
          </a:ln>
          <a:effectLst>
            <a:outerShdw dist="35921" dir="2700000" algn="ctr" rotWithShape="0">
              <a:schemeClr val="tx1">
                <a:alpha val="50000"/>
              </a:schemeClr>
            </a:outerShdw>
          </a:effectLst>
        </p:spPr>
        <p:txBody>
          <a:bodyPr wrap="none" anchor="ctr"/>
          <a:lstStyle/>
          <a:p>
            <a:pPr>
              <a:defRPr/>
            </a:pPr>
            <a:endParaRPr lang="ko-KR" altLang="en-US"/>
          </a:p>
        </p:txBody>
      </p:sp>
      <p:sp>
        <p:nvSpPr>
          <p:cNvPr id="92174" name="AutoShape 129"/>
          <p:cNvSpPr>
            <a:spLocks noChangeArrowheads="1"/>
          </p:cNvSpPr>
          <p:nvPr/>
        </p:nvSpPr>
        <p:spPr bwMode="auto">
          <a:xfrm>
            <a:off x="4521200" y="2135188"/>
            <a:ext cx="3121025" cy="323850"/>
          </a:xfrm>
          <a:prstGeom prst="roundRect">
            <a:avLst>
              <a:gd name="adj" fmla="val 25981"/>
            </a:avLst>
          </a:prstGeom>
          <a:gradFill rotWithShape="1">
            <a:gsLst>
              <a:gs pos="0">
                <a:schemeClr val="bg1"/>
              </a:gs>
              <a:gs pos="100000">
                <a:srgbClr val="FFFFFF">
                  <a:alpha val="0"/>
                </a:srgbClr>
              </a:gs>
            </a:gsLst>
            <a:lin ang="5400000" scaled="1"/>
          </a:gradFill>
          <a:ln w="9525">
            <a:noFill/>
            <a:round/>
          </a:ln>
        </p:spPr>
        <p:txBody>
          <a:bodyPr wrap="none" anchor="ctr"/>
          <a:lstStyle/>
          <a:p>
            <a:endParaRPr lang="ko-KR" altLang="en-US"/>
          </a:p>
        </p:txBody>
      </p:sp>
      <p:sp>
        <p:nvSpPr>
          <p:cNvPr id="92175" name="Text Box 130"/>
          <p:cNvSpPr txBox="1">
            <a:spLocks noChangeArrowheads="1"/>
          </p:cNvSpPr>
          <p:nvPr/>
        </p:nvSpPr>
        <p:spPr bwMode="auto">
          <a:xfrm>
            <a:off x="4521200" y="2193925"/>
            <a:ext cx="3073400" cy="365125"/>
          </a:xfrm>
          <a:prstGeom prst="rect">
            <a:avLst/>
          </a:prstGeom>
          <a:noFill/>
          <a:ln w="9525">
            <a:noFill/>
            <a:miter lim="800000"/>
          </a:ln>
        </p:spPr>
        <p:txBody>
          <a:bodyPr>
            <a:spAutoFit/>
          </a:bodyPr>
          <a:lstStyle/>
          <a:p>
            <a:pPr algn="ctr"/>
            <a:r>
              <a:rPr lang="en-US">
                <a:solidFill>
                  <a:srgbClr val="FF0000"/>
                </a:solidFill>
                <a:latin typeface="Arial Black" panose="020B0A04020102020204" pitchFamily="34" charset="0"/>
                <a:ea typeface="方正大标宋简体" panose="03000509000000000000" pitchFamily="65" charset="-122"/>
              </a:rPr>
              <a:t>用水效率控制红线</a:t>
            </a:r>
          </a:p>
        </p:txBody>
      </p:sp>
      <p:sp>
        <p:nvSpPr>
          <p:cNvPr id="16402" name="AutoShape 131"/>
          <p:cNvSpPr>
            <a:spLocks noChangeArrowheads="1"/>
          </p:cNvSpPr>
          <p:nvPr/>
        </p:nvSpPr>
        <p:spPr bwMode="auto">
          <a:xfrm>
            <a:off x="1016000" y="2098675"/>
            <a:ext cx="3214688" cy="684213"/>
          </a:xfrm>
          <a:prstGeom prst="roundRect">
            <a:avLst>
              <a:gd name="adj" fmla="val 16667"/>
            </a:avLst>
          </a:prstGeom>
          <a:gradFill rotWithShape="1">
            <a:gsLst>
              <a:gs pos="0">
                <a:srgbClr val="B2B2B2"/>
              </a:gs>
              <a:gs pos="100000">
                <a:srgbClr val="878787"/>
              </a:gs>
            </a:gsLst>
            <a:lin ang="5400000" scaled="1"/>
          </a:gradFill>
          <a:ln w="9525">
            <a:noFill/>
            <a:round/>
          </a:ln>
          <a:effectLst>
            <a:outerShdw dist="35921" dir="2700000" algn="ctr" rotWithShape="0">
              <a:schemeClr val="tx1">
                <a:alpha val="50000"/>
              </a:schemeClr>
            </a:outerShdw>
          </a:effectLst>
        </p:spPr>
        <p:txBody>
          <a:bodyPr wrap="none" anchor="ctr"/>
          <a:lstStyle/>
          <a:p>
            <a:pPr>
              <a:defRPr/>
            </a:pPr>
            <a:endParaRPr lang="ko-KR" altLang="en-US"/>
          </a:p>
        </p:txBody>
      </p:sp>
      <p:sp>
        <p:nvSpPr>
          <p:cNvPr id="92177" name="AutoShape 132"/>
          <p:cNvSpPr>
            <a:spLocks noChangeArrowheads="1"/>
          </p:cNvSpPr>
          <p:nvPr/>
        </p:nvSpPr>
        <p:spPr bwMode="auto">
          <a:xfrm>
            <a:off x="1062038" y="2135188"/>
            <a:ext cx="3119437" cy="323850"/>
          </a:xfrm>
          <a:prstGeom prst="roundRect">
            <a:avLst>
              <a:gd name="adj" fmla="val 25981"/>
            </a:avLst>
          </a:prstGeom>
          <a:gradFill rotWithShape="1">
            <a:gsLst>
              <a:gs pos="0">
                <a:schemeClr val="bg1"/>
              </a:gs>
              <a:gs pos="100000">
                <a:srgbClr val="FFFFFF">
                  <a:alpha val="0"/>
                </a:srgbClr>
              </a:gs>
            </a:gsLst>
            <a:lin ang="5400000" scaled="1"/>
          </a:gradFill>
          <a:ln w="9525">
            <a:noFill/>
            <a:round/>
          </a:ln>
        </p:spPr>
        <p:txBody>
          <a:bodyPr wrap="none" anchor="ctr"/>
          <a:lstStyle/>
          <a:p>
            <a:endParaRPr lang="ko-KR" altLang="en-US"/>
          </a:p>
        </p:txBody>
      </p:sp>
      <p:sp>
        <p:nvSpPr>
          <p:cNvPr id="92178" name="Text Box 133"/>
          <p:cNvSpPr txBox="1">
            <a:spLocks noChangeArrowheads="1"/>
          </p:cNvSpPr>
          <p:nvPr/>
        </p:nvSpPr>
        <p:spPr bwMode="auto">
          <a:xfrm>
            <a:off x="1062038" y="2193925"/>
            <a:ext cx="3073400" cy="365125"/>
          </a:xfrm>
          <a:prstGeom prst="rect">
            <a:avLst/>
          </a:prstGeom>
          <a:noFill/>
          <a:ln w="9525">
            <a:noFill/>
            <a:miter lim="800000"/>
          </a:ln>
        </p:spPr>
        <p:txBody>
          <a:bodyPr>
            <a:spAutoFit/>
          </a:bodyPr>
          <a:lstStyle/>
          <a:p>
            <a:pPr algn="ctr"/>
            <a:r>
              <a:rPr lang="en-US">
                <a:solidFill>
                  <a:srgbClr val="FF0000"/>
                </a:solidFill>
                <a:latin typeface="Arial Black" panose="020B0A04020102020204" pitchFamily="34" charset="0"/>
                <a:ea typeface="方正大标宋简体" panose="03000509000000000000" pitchFamily="65" charset="-122"/>
              </a:rPr>
              <a:t>水资源开发利用控制红线</a:t>
            </a:r>
          </a:p>
        </p:txBody>
      </p:sp>
      <p:sp>
        <p:nvSpPr>
          <p:cNvPr id="16405" name="AutoShape 134"/>
          <p:cNvSpPr>
            <a:spLocks noChangeArrowheads="1"/>
          </p:cNvSpPr>
          <p:nvPr/>
        </p:nvSpPr>
        <p:spPr bwMode="auto">
          <a:xfrm>
            <a:off x="7934325" y="2098675"/>
            <a:ext cx="3213100" cy="684213"/>
          </a:xfrm>
          <a:prstGeom prst="roundRect">
            <a:avLst>
              <a:gd name="adj" fmla="val 16667"/>
            </a:avLst>
          </a:prstGeom>
          <a:gradFill rotWithShape="1">
            <a:gsLst>
              <a:gs pos="0">
                <a:srgbClr val="B2B2B2"/>
              </a:gs>
              <a:gs pos="100000">
                <a:srgbClr val="878787"/>
              </a:gs>
            </a:gsLst>
            <a:lin ang="5400000" scaled="1"/>
          </a:gradFill>
          <a:ln w="9525">
            <a:noFill/>
            <a:round/>
          </a:ln>
          <a:effectLst>
            <a:outerShdw dist="35921" dir="2700000" algn="ctr" rotWithShape="0">
              <a:schemeClr val="tx1">
                <a:alpha val="50000"/>
              </a:schemeClr>
            </a:outerShdw>
          </a:effectLst>
        </p:spPr>
        <p:txBody>
          <a:bodyPr wrap="none" anchor="ctr"/>
          <a:lstStyle/>
          <a:p>
            <a:pPr>
              <a:defRPr/>
            </a:pPr>
            <a:endParaRPr lang="ko-KR" altLang="en-US"/>
          </a:p>
        </p:txBody>
      </p:sp>
      <p:sp>
        <p:nvSpPr>
          <p:cNvPr id="92180" name="AutoShape 135"/>
          <p:cNvSpPr>
            <a:spLocks noChangeArrowheads="1"/>
          </p:cNvSpPr>
          <p:nvPr/>
        </p:nvSpPr>
        <p:spPr bwMode="auto">
          <a:xfrm>
            <a:off x="7977188" y="2135188"/>
            <a:ext cx="3121025" cy="323850"/>
          </a:xfrm>
          <a:prstGeom prst="roundRect">
            <a:avLst>
              <a:gd name="adj" fmla="val 25981"/>
            </a:avLst>
          </a:prstGeom>
          <a:gradFill rotWithShape="1">
            <a:gsLst>
              <a:gs pos="0">
                <a:schemeClr val="bg1"/>
              </a:gs>
              <a:gs pos="100000">
                <a:srgbClr val="FFFFFF">
                  <a:alpha val="0"/>
                </a:srgbClr>
              </a:gs>
            </a:gsLst>
            <a:lin ang="5400000" scaled="1"/>
          </a:gradFill>
          <a:ln w="9525">
            <a:noFill/>
            <a:round/>
          </a:ln>
        </p:spPr>
        <p:txBody>
          <a:bodyPr wrap="none" anchor="ctr"/>
          <a:lstStyle/>
          <a:p>
            <a:endParaRPr lang="ko-KR" altLang="en-US"/>
          </a:p>
        </p:txBody>
      </p:sp>
      <p:sp>
        <p:nvSpPr>
          <p:cNvPr id="92181" name="Text Box 136"/>
          <p:cNvSpPr txBox="1">
            <a:spLocks noChangeArrowheads="1"/>
          </p:cNvSpPr>
          <p:nvPr/>
        </p:nvSpPr>
        <p:spPr bwMode="auto">
          <a:xfrm>
            <a:off x="7977188" y="2193925"/>
            <a:ext cx="3074987" cy="365125"/>
          </a:xfrm>
          <a:prstGeom prst="rect">
            <a:avLst/>
          </a:prstGeom>
          <a:noFill/>
          <a:ln w="9525">
            <a:noFill/>
            <a:miter lim="800000"/>
          </a:ln>
        </p:spPr>
        <p:txBody>
          <a:bodyPr>
            <a:spAutoFit/>
          </a:bodyPr>
          <a:lstStyle/>
          <a:p>
            <a:pPr algn="ctr"/>
            <a:r>
              <a:rPr lang="en-US">
                <a:solidFill>
                  <a:srgbClr val="FF0000"/>
                </a:solidFill>
                <a:latin typeface="Arial Black" panose="020B0A04020102020204" pitchFamily="34" charset="0"/>
                <a:ea typeface="方正大标宋简体" panose="03000509000000000000" pitchFamily="65" charset="-122"/>
              </a:rPr>
              <a:t>水功能区限制纳污红线</a:t>
            </a:r>
          </a:p>
        </p:txBody>
      </p:sp>
      <p:sp>
        <p:nvSpPr>
          <p:cNvPr id="92182" name="Rectangle 6"/>
          <p:cNvSpPr txBox="1">
            <a:spLocks noChangeArrowheads="1"/>
          </p:cNvSpPr>
          <p:nvPr/>
        </p:nvSpPr>
        <p:spPr bwMode="auto">
          <a:xfrm>
            <a:off x="768995" y="260648"/>
            <a:ext cx="10975975" cy="791245"/>
          </a:xfrm>
          <a:prstGeom prst="rect">
            <a:avLst/>
          </a:prstGeom>
          <a:noFill/>
          <a:ln w="9525">
            <a:noFill/>
            <a:miter lim="800000"/>
          </a:ln>
        </p:spPr>
        <p:txBody>
          <a:bodyPr/>
          <a:lstStyle/>
          <a:p>
            <a:r>
              <a:rPr lang="en-US" sz="2300" dirty="0" err="1">
                <a:solidFill>
                  <a:srgbClr val="008000"/>
                </a:solidFill>
                <a:latin typeface="方正大黑简体" panose="03000509000000000000" pitchFamily="65" charset="-122"/>
                <a:ea typeface="方正大黑简体" panose="03000509000000000000" pitchFamily="65" charset="-122"/>
              </a:rPr>
              <a:t>实行最严格水资源管理制度工作的关键就是落实</a:t>
            </a:r>
            <a:r>
              <a:rPr lang="en-US" sz="2300" dirty="0">
                <a:solidFill>
                  <a:srgbClr val="008000"/>
                </a:solidFill>
                <a:latin typeface="方正大黑简体" panose="03000509000000000000" pitchFamily="65" charset="-122"/>
                <a:ea typeface="方正大黑简体" panose="03000509000000000000" pitchFamily="65" charset="-122"/>
              </a:rPr>
              <a:t> “</a:t>
            </a:r>
            <a:r>
              <a:rPr lang="en-US" sz="2300" dirty="0" err="1">
                <a:solidFill>
                  <a:srgbClr val="008000"/>
                </a:solidFill>
                <a:latin typeface="方正大黑简体" panose="03000509000000000000" pitchFamily="65" charset="-122"/>
                <a:ea typeface="方正大黑简体" panose="03000509000000000000" pitchFamily="65" charset="-122"/>
              </a:rPr>
              <a:t>三条红线”、建立“四项制度</a:t>
            </a:r>
            <a:r>
              <a:rPr lang="en-US" sz="2300" dirty="0">
                <a:solidFill>
                  <a:srgbClr val="008000"/>
                </a:solidFill>
                <a:latin typeface="方正大黑简体" panose="03000509000000000000" pitchFamily="65" charset="-122"/>
                <a:ea typeface="方正大黑简体" panose="03000509000000000000" pitchFamily="65" charset="-122"/>
              </a:rPr>
              <a:t>”</a:t>
            </a:r>
            <a:r>
              <a:rPr lang="en-US" sz="2300" dirty="0">
                <a:solidFill>
                  <a:srgbClr val="194D39"/>
                </a:solidFill>
                <a:latin typeface="Arial Black" panose="020B0A04020102020204" pitchFamily="34" charset="0"/>
                <a:ea typeface="HY헤드라인M" pitchFamily="2" charset="-127"/>
              </a:rPr>
              <a:t> </a:t>
            </a:r>
          </a:p>
        </p:txBody>
      </p:sp>
      <p:sp>
        <p:nvSpPr>
          <p:cNvPr id="92183" name="Text Box 25"/>
          <p:cNvSpPr txBox="1">
            <a:spLocks noChangeArrowheads="1"/>
          </p:cNvSpPr>
          <p:nvPr/>
        </p:nvSpPr>
        <p:spPr bwMode="auto">
          <a:xfrm>
            <a:off x="1095375" y="5497513"/>
            <a:ext cx="9971088" cy="773289"/>
          </a:xfrm>
          <a:prstGeom prst="rect">
            <a:avLst/>
          </a:prstGeom>
          <a:noFill/>
          <a:ln w="9525">
            <a:noFill/>
            <a:miter lim="800000"/>
          </a:ln>
        </p:spPr>
        <p:txBody>
          <a:bodyPr>
            <a:spAutoFit/>
          </a:bodyPr>
          <a:lstStyle/>
          <a:p>
            <a:pPr>
              <a:lnSpc>
                <a:spcPct val="150000"/>
              </a:lnSpc>
            </a:pPr>
            <a:r>
              <a:rPr lang="zh-CN" altLang="en-US" sz="1600" dirty="0">
                <a:latin typeface="黑体" panose="02010609060101010101" pitchFamily="49" charset="-122"/>
                <a:ea typeface="黑体" panose="02010609060101010101" pitchFamily="49" charset="-122"/>
              </a:rPr>
              <a:t>    “三条红线”涵盖了取水、用水、排水全过程。最严格水资源管理制度确立了“三条红线”，但能否落实，能否在水资源管理中体现“最严格”的理念，需要制度保障，即建立</a:t>
            </a:r>
            <a:r>
              <a:rPr lang="zh-CN" altLang="en-US" sz="1600" b="1" dirty="0">
                <a:solidFill>
                  <a:srgbClr val="FF0000"/>
                </a:solidFill>
                <a:latin typeface="黑体" panose="02010609060101010101" pitchFamily="49" charset="-122"/>
                <a:ea typeface="黑体" panose="02010609060101010101" pitchFamily="49" charset="-122"/>
              </a:rPr>
              <a:t>四项制度</a:t>
            </a:r>
            <a:r>
              <a:rPr lang="zh-CN" altLang="en-US" sz="1600" b="1" dirty="0">
                <a:latin typeface="黑体" panose="02010609060101010101" pitchFamily="49" charset="-122"/>
                <a:ea typeface="黑体" panose="02010609060101010101" pitchFamily="49" charset="-122"/>
              </a:rPr>
              <a:t>。</a:t>
            </a:r>
          </a:p>
        </p:txBody>
      </p:sp>
    </p:spTree>
  </p:cSld>
  <p:clrMapOvr>
    <a:masterClrMapping/>
  </p:clrMapOvr>
  <p:transition spd="slow">
    <p:random/>
    <p:sndAc>
      <p:stSnd>
        <p:snd r:embed="rId2" name="suction.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75" descr="Untitled-1"/>
          <p:cNvPicPr>
            <a:picLocks noChangeAspect="1" noChangeArrowheads="1"/>
          </p:cNvPicPr>
          <p:nvPr/>
        </p:nvPicPr>
        <p:blipFill>
          <a:blip r:embed="rId3" cstate="print"/>
          <a:srcRect/>
          <a:stretch>
            <a:fillRect/>
          </a:stretch>
        </p:blipFill>
        <p:spPr bwMode="auto">
          <a:xfrm>
            <a:off x="1885950" y="2408238"/>
            <a:ext cx="1000125" cy="865187"/>
          </a:xfrm>
          <a:prstGeom prst="rect">
            <a:avLst/>
          </a:prstGeom>
          <a:noFill/>
          <a:ln w="9525">
            <a:noFill/>
            <a:miter lim="800000"/>
            <a:headEnd/>
            <a:tailEnd/>
          </a:ln>
        </p:spPr>
      </p:pic>
      <p:pic>
        <p:nvPicPr>
          <p:cNvPr id="93187" name="Picture 276" descr="Untitled-1"/>
          <p:cNvPicPr>
            <a:picLocks noChangeAspect="1" noChangeArrowheads="1"/>
          </p:cNvPicPr>
          <p:nvPr/>
        </p:nvPicPr>
        <p:blipFill>
          <a:blip r:embed="rId4" cstate="print"/>
          <a:srcRect/>
          <a:stretch>
            <a:fillRect/>
          </a:stretch>
        </p:blipFill>
        <p:spPr bwMode="auto">
          <a:xfrm>
            <a:off x="2268538" y="3408363"/>
            <a:ext cx="1000125" cy="865187"/>
          </a:xfrm>
          <a:prstGeom prst="rect">
            <a:avLst/>
          </a:prstGeom>
          <a:noFill/>
          <a:ln w="9525">
            <a:noFill/>
            <a:miter lim="800000"/>
            <a:headEnd/>
            <a:tailEnd/>
          </a:ln>
        </p:spPr>
      </p:pic>
      <p:pic>
        <p:nvPicPr>
          <p:cNvPr id="93188" name="Picture 277" descr="Untitled-1"/>
          <p:cNvPicPr>
            <a:picLocks noChangeAspect="1" noChangeArrowheads="1"/>
          </p:cNvPicPr>
          <p:nvPr/>
        </p:nvPicPr>
        <p:blipFill>
          <a:blip r:embed="rId5" cstate="print"/>
          <a:srcRect/>
          <a:stretch>
            <a:fillRect/>
          </a:stretch>
        </p:blipFill>
        <p:spPr bwMode="auto">
          <a:xfrm>
            <a:off x="2667000" y="4419600"/>
            <a:ext cx="1008063" cy="865188"/>
          </a:xfrm>
          <a:prstGeom prst="rect">
            <a:avLst/>
          </a:prstGeom>
          <a:noFill/>
          <a:ln w="9525">
            <a:noFill/>
            <a:miter lim="800000"/>
            <a:headEnd/>
            <a:tailEnd/>
          </a:ln>
        </p:spPr>
      </p:pic>
      <p:sp>
        <p:nvSpPr>
          <p:cNvPr id="93189" name="모서리가 둥근 직사각형 80"/>
          <p:cNvSpPr>
            <a:spLocks noChangeArrowheads="1"/>
          </p:cNvSpPr>
          <p:nvPr/>
        </p:nvSpPr>
        <p:spPr bwMode="auto">
          <a:xfrm>
            <a:off x="2174875" y="2055813"/>
            <a:ext cx="8575675" cy="857250"/>
          </a:xfrm>
          <a:prstGeom prst="roundRect">
            <a:avLst>
              <a:gd name="adj" fmla="val 16667"/>
            </a:avLst>
          </a:prstGeom>
          <a:gradFill rotWithShape="1">
            <a:gsLst>
              <a:gs pos="0">
                <a:schemeClr val="tx1">
                  <a:alpha val="42998"/>
                </a:schemeClr>
              </a:gs>
              <a:gs pos="100000">
                <a:schemeClr val="bg1">
                  <a:alpha val="0"/>
                </a:schemeClr>
              </a:gs>
            </a:gsLst>
            <a:path path="shape">
              <a:fillToRect l="50000" t="50000" r="50000" b="50000"/>
            </a:path>
          </a:gradFill>
          <a:ln w="9525">
            <a:noFill/>
            <a:round/>
          </a:ln>
        </p:spPr>
        <p:txBody>
          <a:bodyPr anchor="ctr"/>
          <a:lstStyle/>
          <a:p>
            <a:pPr algn="ctr"/>
            <a:endParaRPr lang="ko-KR" altLang="en-US">
              <a:solidFill>
                <a:srgbClr val="FFFFFF"/>
              </a:solidFill>
            </a:endParaRPr>
          </a:p>
        </p:txBody>
      </p:sp>
      <p:grpSp>
        <p:nvGrpSpPr>
          <p:cNvPr id="93190" name="Group 6"/>
          <p:cNvGrpSpPr/>
          <p:nvPr/>
        </p:nvGrpSpPr>
        <p:grpSpPr bwMode="auto">
          <a:xfrm>
            <a:off x="3790950" y="1612900"/>
            <a:ext cx="6108700" cy="885825"/>
            <a:chOff x="0" y="0"/>
            <a:chExt cx="4866085" cy="559454"/>
          </a:xfrm>
        </p:grpSpPr>
        <p:sp>
          <p:nvSpPr>
            <p:cNvPr id="93236" name="AutoShape 50"/>
            <p:cNvSpPr>
              <a:spLocks noChangeArrowheads="1"/>
            </p:cNvSpPr>
            <p:nvPr/>
          </p:nvSpPr>
          <p:spPr bwMode="auto">
            <a:xfrm>
              <a:off x="0" y="0"/>
              <a:ext cx="4866085" cy="559454"/>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ln>
          </p:spPr>
          <p:txBody>
            <a:bodyPr wrap="none" lIns="342000" tIns="36000" bIns="36000" anchor="ctr"/>
            <a:lstStyle/>
            <a:p>
              <a:r>
                <a:rPr lang="zh-CN" altLang="en-US" sz="2400">
                  <a:solidFill>
                    <a:srgbClr val="333333"/>
                  </a:solidFill>
                  <a:latin typeface="HY헤드라인M" pitchFamily="2" charset="-127"/>
                  <a:ea typeface="方正大黑简体" panose="03000509000000000000" pitchFamily="65" charset="-122"/>
                </a:rPr>
                <a:t>       </a:t>
              </a:r>
              <a:r>
                <a:rPr lang="en-US" sz="2400">
                  <a:solidFill>
                    <a:srgbClr val="333333"/>
                  </a:solidFill>
                  <a:latin typeface="HY헤드라인M" pitchFamily="2" charset="-127"/>
                  <a:ea typeface="方正大黑简体" panose="03000509000000000000" pitchFamily="65" charset="-122"/>
                </a:rPr>
                <a:t>用水总量控制制度</a:t>
              </a:r>
            </a:p>
          </p:txBody>
        </p:sp>
        <p:sp>
          <p:nvSpPr>
            <p:cNvPr id="93237" name="AutoShape 51"/>
            <p:cNvSpPr>
              <a:spLocks noChangeArrowheads="1"/>
            </p:cNvSpPr>
            <p:nvPr/>
          </p:nvSpPr>
          <p:spPr bwMode="auto">
            <a:xfrm>
              <a:off x="158772" y="30516"/>
              <a:ext cx="4555521" cy="262774"/>
            </a:xfrm>
            <a:prstGeom prst="roundRect">
              <a:avLst>
                <a:gd name="adj" fmla="val 50000"/>
              </a:avLst>
            </a:prstGeom>
            <a:gradFill rotWithShape="1">
              <a:gsLst>
                <a:gs pos="0">
                  <a:srgbClr val="FFFFFF">
                    <a:alpha val="37999"/>
                  </a:srgbClr>
                </a:gs>
                <a:gs pos="100000">
                  <a:srgbClr val="767676">
                    <a:alpha val="0"/>
                  </a:srgbClr>
                </a:gs>
              </a:gsLst>
              <a:lin ang="5400000" scaled="1"/>
            </a:gradFill>
            <a:ln w="9525">
              <a:noFill/>
              <a:round/>
            </a:ln>
          </p:spPr>
          <p:txBody>
            <a:bodyPr wrap="none" lIns="342000" tIns="190800" anchor="ctr"/>
            <a:lstStyle/>
            <a:p>
              <a:endParaRPr lang="ko-KR" altLang="en-US"/>
            </a:p>
          </p:txBody>
        </p:sp>
      </p:grpSp>
      <p:grpSp>
        <p:nvGrpSpPr>
          <p:cNvPr id="93191" name="Group 9"/>
          <p:cNvGrpSpPr/>
          <p:nvPr/>
        </p:nvGrpSpPr>
        <p:grpSpPr bwMode="auto">
          <a:xfrm>
            <a:off x="2555875" y="1484313"/>
            <a:ext cx="1531938" cy="1143000"/>
            <a:chOff x="0" y="0"/>
            <a:chExt cx="2314575" cy="2301875"/>
          </a:xfrm>
        </p:grpSpPr>
        <p:grpSp>
          <p:nvGrpSpPr>
            <p:cNvPr id="93230" name="Group 10"/>
            <p:cNvGrpSpPr/>
            <p:nvPr/>
          </p:nvGrpSpPr>
          <p:grpSpPr bwMode="auto">
            <a:xfrm>
              <a:off x="0" y="0"/>
              <a:ext cx="2314575" cy="2301875"/>
              <a:chOff x="0" y="0"/>
              <a:chExt cx="1406" cy="1402"/>
            </a:xfrm>
          </p:grpSpPr>
          <p:grpSp>
            <p:nvGrpSpPr>
              <p:cNvPr id="93232" name="Group 11"/>
              <p:cNvGrpSpPr/>
              <p:nvPr/>
            </p:nvGrpSpPr>
            <p:grpSpPr bwMode="auto">
              <a:xfrm>
                <a:off x="-99" y="-93"/>
                <a:ext cx="1812" cy="1817"/>
                <a:chOff x="0" y="0"/>
                <a:chExt cx="1481328" cy="1481328"/>
              </a:xfrm>
            </p:grpSpPr>
            <p:pic>
              <p:nvPicPr>
                <p:cNvPr id="93234" name="Oval 54"/>
                <p:cNvPicPr>
                  <a:picLocks noChangeArrowheads="1"/>
                </p:cNvPicPr>
                <p:nvPr/>
              </p:nvPicPr>
              <p:blipFill>
                <a:blip r:embed="rId6" cstate="print"/>
                <a:srcRect/>
                <a:stretch>
                  <a:fillRect/>
                </a:stretch>
              </p:blipFill>
              <p:spPr bwMode="auto">
                <a:xfrm>
                  <a:off x="0" y="0"/>
                  <a:ext cx="1481328" cy="1481328"/>
                </a:xfrm>
                <a:prstGeom prst="rect">
                  <a:avLst/>
                </a:prstGeom>
                <a:noFill/>
                <a:ln w="9525">
                  <a:noFill/>
                  <a:miter lim="800000"/>
                  <a:headEnd/>
                  <a:tailEnd/>
                </a:ln>
              </p:spPr>
            </p:pic>
            <p:sp>
              <p:nvSpPr>
                <p:cNvPr id="93235" name="Text Box 13"/>
                <p:cNvSpPr txBox="1">
                  <a:spLocks noChangeArrowheads="1"/>
                </p:cNvSpPr>
                <p:nvPr/>
              </p:nvSpPr>
              <p:spPr bwMode="auto">
                <a:xfrm>
                  <a:off x="249529" y="243525"/>
                  <a:ext cx="812683" cy="808224"/>
                </a:xfrm>
                <a:prstGeom prst="rect">
                  <a:avLst/>
                </a:prstGeom>
                <a:noFill/>
                <a:ln w="9525">
                  <a:noFill/>
                  <a:miter lim="800000"/>
                </a:ln>
              </p:spPr>
              <p:txBody>
                <a:bodyPr wrap="none" lIns="72000" tIns="0" rIns="72000" bIns="0" anchor="ctr"/>
                <a:lstStyle/>
                <a:p>
                  <a:pPr algn="ctr" latinLnBrk="0"/>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93233" name="Oval 55"/>
              <p:cNvSpPr>
                <a:spLocks noChangeArrowheads="1"/>
              </p:cNvSpPr>
              <p:nvPr/>
            </p:nvSpPr>
            <p:spPr bwMode="auto">
              <a:xfrm>
                <a:off x="278" y="176"/>
                <a:ext cx="236" cy="235"/>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ko-KR" altLang="en-US"/>
              </a:p>
            </p:txBody>
          </p:sp>
        </p:grpSp>
        <p:sp>
          <p:nvSpPr>
            <p:cNvPr id="93231" name="Freeform 56"/>
            <p:cNvSpPr/>
            <p:nvPr/>
          </p:nvSpPr>
          <p:spPr bwMode="auto">
            <a:xfrm>
              <a:off x="122237" y="36512"/>
              <a:ext cx="2073275" cy="692150"/>
            </a:xfrm>
            <a:custGeom>
              <a:avLst/>
              <a:gdLst>
                <a:gd name="T0" fmla="*/ 0 w 4756"/>
                <a:gd name="T1" fmla="*/ 692150 h 1576"/>
                <a:gd name="T2" fmla="*/ 21796 w 4756"/>
                <a:gd name="T3" fmla="*/ 642083 h 1576"/>
                <a:gd name="T4" fmla="*/ 47080 w 4756"/>
                <a:gd name="T5" fmla="*/ 592895 h 1576"/>
                <a:gd name="T6" fmla="*/ 74108 w 4756"/>
                <a:gd name="T7" fmla="*/ 545463 h 1576"/>
                <a:gd name="T8" fmla="*/ 103751 w 4756"/>
                <a:gd name="T9" fmla="*/ 499789 h 1576"/>
                <a:gd name="T10" fmla="*/ 135138 w 4756"/>
                <a:gd name="T11" fmla="*/ 454992 h 1576"/>
                <a:gd name="T12" fmla="*/ 168268 w 4756"/>
                <a:gd name="T13" fmla="*/ 412831 h 1576"/>
                <a:gd name="T14" fmla="*/ 204014 w 4756"/>
                <a:gd name="T15" fmla="*/ 371548 h 1576"/>
                <a:gd name="T16" fmla="*/ 240632 w 4756"/>
                <a:gd name="T17" fmla="*/ 332021 h 1576"/>
                <a:gd name="T18" fmla="*/ 279866 w 4756"/>
                <a:gd name="T19" fmla="*/ 294252 h 1576"/>
                <a:gd name="T20" fmla="*/ 320843 w 4756"/>
                <a:gd name="T21" fmla="*/ 259117 h 1576"/>
                <a:gd name="T22" fmla="*/ 363564 w 4756"/>
                <a:gd name="T23" fmla="*/ 224861 h 1576"/>
                <a:gd name="T24" fmla="*/ 407157 w 4756"/>
                <a:gd name="T25" fmla="*/ 193240 h 1576"/>
                <a:gd name="T26" fmla="*/ 453365 w 4756"/>
                <a:gd name="T27" fmla="*/ 164254 h 1576"/>
                <a:gd name="T28" fmla="*/ 500446 w 4756"/>
                <a:gd name="T29" fmla="*/ 137025 h 1576"/>
                <a:gd name="T30" fmla="*/ 548398 w 4756"/>
                <a:gd name="T31" fmla="*/ 111552 h 1576"/>
                <a:gd name="T32" fmla="*/ 598965 w 4756"/>
                <a:gd name="T33" fmla="*/ 88715 h 1576"/>
                <a:gd name="T34" fmla="*/ 649533 w 4756"/>
                <a:gd name="T35" fmla="*/ 68512 h 1576"/>
                <a:gd name="T36" fmla="*/ 701844 w 4756"/>
                <a:gd name="T37" fmla="*/ 50945 h 1576"/>
                <a:gd name="T38" fmla="*/ 755028 w 4756"/>
                <a:gd name="T39" fmla="*/ 35135 h 1576"/>
                <a:gd name="T40" fmla="*/ 809955 w 4756"/>
                <a:gd name="T41" fmla="*/ 22837 h 1576"/>
                <a:gd name="T42" fmla="*/ 864882 w 4756"/>
                <a:gd name="T43" fmla="*/ 13175 h 1576"/>
                <a:gd name="T44" fmla="*/ 921552 w 4756"/>
                <a:gd name="T45" fmla="*/ 5270 h 1576"/>
                <a:gd name="T46" fmla="*/ 979095 w 4756"/>
                <a:gd name="T47" fmla="*/ 878 h 1576"/>
                <a:gd name="T48" fmla="*/ 1036638 w 4756"/>
                <a:gd name="T49" fmla="*/ 0 h 1576"/>
                <a:gd name="T50" fmla="*/ 1094180 w 4756"/>
                <a:gd name="T51" fmla="*/ 878 h 1576"/>
                <a:gd name="T52" fmla="*/ 1151723 w 4756"/>
                <a:gd name="T53" fmla="*/ 5270 h 1576"/>
                <a:gd name="T54" fmla="*/ 1208393 w 4756"/>
                <a:gd name="T55" fmla="*/ 13175 h 1576"/>
                <a:gd name="T56" fmla="*/ 1263320 w 4756"/>
                <a:gd name="T57" fmla="*/ 22837 h 1576"/>
                <a:gd name="T58" fmla="*/ 1318247 w 4756"/>
                <a:gd name="T59" fmla="*/ 35135 h 1576"/>
                <a:gd name="T60" fmla="*/ 1371430 w 4756"/>
                <a:gd name="T61" fmla="*/ 50945 h 1576"/>
                <a:gd name="T62" fmla="*/ 1423742 w 4756"/>
                <a:gd name="T63" fmla="*/ 68512 h 1576"/>
                <a:gd name="T64" fmla="*/ 1474309 w 4756"/>
                <a:gd name="T65" fmla="*/ 88715 h 1576"/>
                <a:gd name="T66" fmla="*/ 1524877 w 4756"/>
                <a:gd name="T67" fmla="*/ 111552 h 1576"/>
                <a:gd name="T68" fmla="*/ 1572829 w 4756"/>
                <a:gd name="T69" fmla="*/ 137025 h 1576"/>
                <a:gd name="T70" fmla="*/ 1619909 w 4756"/>
                <a:gd name="T71" fmla="*/ 164254 h 1576"/>
                <a:gd name="T72" fmla="*/ 1666118 w 4756"/>
                <a:gd name="T73" fmla="*/ 193240 h 1576"/>
                <a:gd name="T74" fmla="*/ 1709711 w 4756"/>
                <a:gd name="T75" fmla="*/ 224861 h 1576"/>
                <a:gd name="T76" fmla="*/ 1752431 w 4756"/>
                <a:gd name="T77" fmla="*/ 259117 h 1576"/>
                <a:gd name="T78" fmla="*/ 1793409 w 4756"/>
                <a:gd name="T79" fmla="*/ 294252 h 1576"/>
                <a:gd name="T80" fmla="*/ 1832643 w 4756"/>
                <a:gd name="T81" fmla="*/ 332021 h 1576"/>
                <a:gd name="T82" fmla="*/ 1869261 w 4756"/>
                <a:gd name="T83" fmla="*/ 371548 h 1576"/>
                <a:gd name="T84" fmla="*/ 1905007 w 4756"/>
                <a:gd name="T85" fmla="*/ 412831 h 1576"/>
                <a:gd name="T86" fmla="*/ 1938137 w 4756"/>
                <a:gd name="T87" fmla="*/ 454992 h 1576"/>
                <a:gd name="T88" fmla="*/ 1969524 w 4756"/>
                <a:gd name="T89" fmla="*/ 499789 h 1576"/>
                <a:gd name="T90" fmla="*/ 1999167 w 4756"/>
                <a:gd name="T91" fmla="*/ 545463 h 1576"/>
                <a:gd name="T92" fmla="*/ 2026195 w 4756"/>
                <a:gd name="T93" fmla="*/ 592895 h 1576"/>
                <a:gd name="T94" fmla="*/ 2051479 w 4756"/>
                <a:gd name="T95" fmla="*/ 642083 h 1576"/>
                <a:gd name="T96" fmla="*/ 2073275 w 4756"/>
                <a:gd name="T97" fmla="*/ 692150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9525">
              <a:noFill/>
              <a:round/>
            </a:ln>
          </p:spPr>
          <p:txBody>
            <a:bodyPr/>
            <a:lstStyle/>
            <a:p>
              <a:endParaRPr lang="zh-CN" altLang="en-US"/>
            </a:p>
          </p:txBody>
        </p:sp>
      </p:grpSp>
      <p:sp>
        <p:nvSpPr>
          <p:cNvPr id="93192" name="모서리가 둥근 직사각형 83"/>
          <p:cNvSpPr>
            <a:spLocks noChangeArrowheads="1"/>
          </p:cNvSpPr>
          <p:nvPr/>
        </p:nvSpPr>
        <p:spPr bwMode="auto">
          <a:xfrm>
            <a:off x="2640013" y="3000375"/>
            <a:ext cx="8575675" cy="857250"/>
          </a:xfrm>
          <a:prstGeom prst="roundRect">
            <a:avLst>
              <a:gd name="adj" fmla="val 16667"/>
            </a:avLst>
          </a:prstGeom>
          <a:gradFill rotWithShape="1">
            <a:gsLst>
              <a:gs pos="0">
                <a:schemeClr val="tx1">
                  <a:alpha val="42998"/>
                </a:schemeClr>
              </a:gs>
              <a:gs pos="100000">
                <a:schemeClr val="bg1">
                  <a:alpha val="0"/>
                </a:schemeClr>
              </a:gs>
            </a:gsLst>
            <a:path path="shape">
              <a:fillToRect l="50000" t="50000" r="50000" b="50000"/>
            </a:path>
          </a:gradFill>
          <a:ln w="9525">
            <a:noFill/>
            <a:round/>
          </a:ln>
        </p:spPr>
        <p:txBody>
          <a:bodyPr anchor="ctr"/>
          <a:lstStyle/>
          <a:p>
            <a:pPr algn="ctr"/>
            <a:endParaRPr lang="ko-KR" altLang="en-US">
              <a:solidFill>
                <a:srgbClr val="FFFFFF"/>
              </a:solidFill>
            </a:endParaRPr>
          </a:p>
        </p:txBody>
      </p:sp>
      <p:grpSp>
        <p:nvGrpSpPr>
          <p:cNvPr id="93193" name="Group 17"/>
          <p:cNvGrpSpPr/>
          <p:nvPr/>
        </p:nvGrpSpPr>
        <p:grpSpPr bwMode="auto">
          <a:xfrm>
            <a:off x="4267200" y="2613025"/>
            <a:ext cx="6110288" cy="885825"/>
            <a:chOff x="0" y="0"/>
            <a:chExt cx="4866085" cy="559454"/>
          </a:xfrm>
        </p:grpSpPr>
        <p:sp>
          <p:nvSpPr>
            <p:cNvPr id="93228" name="AutoShape 50"/>
            <p:cNvSpPr>
              <a:spLocks noChangeArrowheads="1"/>
            </p:cNvSpPr>
            <p:nvPr/>
          </p:nvSpPr>
          <p:spPr bwMode="auto">
            <a:xfrm>
              <a:off x="0" y="0"/>
              <a:ext cx="4866085" cy="559454"/>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ln>
          </p:spPr>
          <p:txBody>
            <a:bodyPr wrap="none" lIns="342000" tIns="36000" bIns="36000" anchor="ctr"/>
            <a:lstStyle/>
            <a:p>
              <a:r>
                <a:rPr lang="zh-CN" altLang="en-US">
                  <a:solidFill>
                    <a:srgbClr val="333333"/>
                  </a:solidFill>
                  <a:latin typeface="HY헤드라인M" pitchFamily="2" charset="-127"/>
                  <a:ea typeface="宋体" panose="02010600030101010101" pitchFamily="2" charset="-122"/>
                </a:rPr>
                <a:t>       </a:t>
              </a:r>
              <a:r>
                <a:rPr lang="en-US" sz="2400">
                  <a:solidFill>
                    <a:srgbClr val="333333"/>
                  </a:solidFill>
                  <a:latin typeface="HY헤드라인M" pitchFamily="2" charset="-127"/>
                  <a:ea typeface="方正大黑简体" panose="03000509000000000000" pitchFamily="65" charset="-122"/>
                </a:rPr>
                <a:t>用水效率控制制度</a:t>
              </a:r>
            </a:p>
          </p:txBody>
        </p:sp>
        <p:sp>
          <p:nvSpPr>
            <p:cNvPr id="93229" name="AutoShape 51"/>
            <p:cNvSpPr>
              <a:spLocks noChangeArrowheads="1"/>
            </p:cNvSpPr>
            <p:nvPr/>
          </p:nvSpPr>
          <p:spPr bwMode="auto">
            <a:xfrm>
              <a:off x="158772" y="30516"/>
              <a:ext cx="4555521" cy="262774"/>
            </a:xfrm>
            <a:prstGeom prst="roundRect">
              <a:avLst>
                <a:gd name="adj" fmla="val 50000"/>
              </a:avLst>
            </a:prstGeom>
            <a:gradFill rotWithShape="1">
              <a:gsLst>
                <a:gs pos="0">
                  <a:srgbClr val="FFFFFF">
                    <a:alpha val="37999"/>
                  </a:srgbClr>
                </a:gs>
                <a:gs pos="100000">
                  <a:srgbClr val="767676">
                    <a:alpha val="0"/>
                  </a:srgbClr>
                </a:gs>
              </a:gsLst>
              <a:lin ang="5400000" scaled="1"/>
            </a:gradFill>
            <a:ln w="9525">
              <a:noFill/>
              <a:round/>
            </a:ln>
          </p:spPr>
          <p:txBody>
            <a:bodyPr wrap="none" lIns="342000" tIns="190800" anchor="ctr"/>
            <a:lstStyle/>
            <a:p>
              <a:endParaRPr lang="ko-KR" altLang="en-US"/>
            </a:p>
          </p:txBody>
        </p:sp>
      </p:grpSp>
      <p:grpSp>
        <p:nvGrpSpPr>
          <p:cNvPr id="93194" name="Group 20"/>
          <p:cNvGrpSpPr/>
          <p:nvPr/>
        </p:nvGrpSpPr>
        <p:grpSpPr bwMode="auto">
          <a:xfrm>
            <a:off x="3032125" y="2484438"/>
            <a:ext cx="1533525" cy="1143000"/>
            <a:chOff x="0" y="0"/>
            <a:chExt cx="2314575" cy="2301875"/>
          </a:xfrm>
        </p:grpSpPr>
        <p:grpSp>
          <p:nvGrpSpPr>
            <p:cNvPr id="93222" name="Group 21"/>
            <p:cNvGrpSpPr/>
            <p:nvPr/>
          </p:nvGrpSpPr>
          <p:grpSpPr bwMode="auto">
            <a:xfrm>
              <a:off x="0" y="0"/>
              <a:ext cx="2314575" cy="2301875"/>
              <a:chOff x="0" y="0"/>
              <a:chExt cx="1406" cy="1402"/>
            </a:xfrm>
          </p:grpSpPr>
          <p:grpSp>
            <p:nvGrpSpPr>
              <p:cNvPr id="93224" name="Group 22"/>
              <p:cNvGrpSpPr/>
              <p:nvPr/>
            </p:nvGrpSpPr>
            <p:grpSpPr bwMode="auto">
              <a:xfrm>
                <a:off x="-96" y="-86"/>
                <a:ext cx="1805" cy="1810"/>
                <a:chOff x="0" y="0"/>
                <a:chExt cx="1475232" cy="1475232"/>
              </a:xfrm>
            </p:grpSpPr>
            <p:pic>
              <p:nvPicPr>
                <p:cNvPr id="93226" name="Oval 54"/>
                <p:cNvPicPr>
                  <a:picLocks noChangeArrowheads="1"/>
                </p:cNvPicPr>
                <p:nvPr/>
              </p:nvPicPr>
              <p:blipFill>
                <a:blip r:embed="rId7" cstate="print"/>
                <a:srcRect/>
                <a:stretch>
                  <a:fillRect/>
                </a:stretch>
              </p:blipFill>
              <p:spPr bwMode="auto">
                <a:xfrm>
                  <a:off x="0" y="0"/>
                  <a:ext cx="1475232" cy="1475232"/>
                </a:xfrm>
                <a:prstGeom prst="rect">
                  <a:avLst/>
                </a:prstGeom>
                <a:noFill/>
                <a:ln w="9525">
                  <a:noFill/>
                  <a:miter lim="800000"/>
                  <a:headEnd/>
                  <a:tailEnd/>
                </a:ln>
              </p:spPr>
            </p:pic>
            <p:sp>
              <p:nvSpPr>
                <p:cNvPr id="93227" name="Text Box 24"/>
                <p:cNvSpPr txBox="1">
                  <a:spLocks noChangeArrowheads="1"/>
                </p:cNvSpPr>
                <p:nvPr/>
              </p:nvSpPr>
              <p:spPr bwMode="auto">
                <a:xfrm>
                  <a:off x="247053" y="237810"/>
                  <a:ext cx="812690" cy="808224"/>
                </a:xfrm>
                <a:prstGeom prst="rect">
                  <a:avLst/>
                </a:prstGeom>
                <a:noFill/>
                <a:ln w="9525">
                  <a:noFill/>
                  <a:miter lim="800000"/>
                </a:ln>
              </p:spPr>
              <p:txBody>
                <a:bodyPr wrap="none" lIns="72000" tIns="0" rIns="72000" bIns="0" anchor="ctr"/>
                <a:lstStyle/>
                <a:p>
                  <a:pPr algn="ctr" latinLnBrk="0"/>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93225" name="Oval 55"/>
              <p:cNvSpPr>
                <a:spLocks noChangeArrowheads="1"/>
              </p:cNvSpPr>
              <p:nvPr/>
            </p:nvSpPr>
            <p:spPr bwMode="auto">
              <a:xfrm>
                <a:off x="278" y="176"/>
                <a:ext cx="236" cy="235"/>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ko-KR" altLang="en-US"/>
              </a:p>
            </p:txBody>
          </p:sp>
        </p:grpSp>
        <p:sp>
          <p:nvSpPr>
            <p:cNvPr id="93223" name="Freeform 56"/>
            <p:cNvSpPr/>
            <p:nvPr/>
          </p:nvSpPr>
          <p:spPr bwMode="auto">
            <a:xfrm>
              <a:off x="122237" y="36512"/>
              <a:ext cx="2073275" cy="692150"/>
            </a:xfrm>
            <a:custGeom>
              <a:avLst/>
              <a:gdLst>
                <a:gd name="T0" fmla="*/ 0 w 4756"/>
                <a:gd name="T1" fmla="*/ 692150 h 1576"/>
                <a:gd name="T2" fmla="*/ 21796 w 4756"/>
                <a:gd name="T3" fmla="*/ 642083 h 1576"/>
                <a:gd name="T4" fmla="*/ 47080 w 4756"/>
                <a:gd name="T5" fmla="*/ 592895 h 1576"/>
                <a:gd name="T6" fmla="*/ 74108 w 4756"/>
                <a:gd name="T7" fmla="*/ 545463 h 1576"/>
                <a:gd name="T8" fmla="*/ 103751 w 4756"/>
                <a:gd name="T9" fmla="*/ 499789 h 1576"/>
                <a:gd name="T10" fmla="*/ 135138 w 4756"/>
                <a:gd name="T11" fmla="*/ 454992 h 1576"/>
                <a:gd name="T12" fmla="*/ 168268 w 4756"/>
                <a:gd name="T13" fmla="*/ 412831 h 1576"/>
                <a:gd name="T14" fmla="*/ 204014 w 4756"/>
                <a:gd name="T15" fmla="*/ 371548 h 1576"/>
                <a:gd name="T16" fmla="*/ 240632 w 4756"/>
                <a:gd name="T17" fmla="*/ 332021 h 1576"/>
                <a:gd name="T18" fmla="*/ 279866 w 4756"/>
                <a:gd name="T19" fmla="*/ 294252 h 1576"/>
                <a:gd name="T20" fmla="*/ 320843 w 4756"/>
                <a:gd name="T21" fmla="*/ 259117 h 1576"/>
                <a:gd name="T22" fmla="*/ 363564 w 4756"/>
                <a:gd name="T23" fmla="*/ 224861 h 1576"/>
                <a:gd name="T24" fmla="*/ 407157 w 4756"/>
                <a:gd name="T25" fmla="*/ 193240 h 1576"/>
                <a:gd name="T26" fmla="*/ 453365 w 4756"/>
                <a:gd name="T27" fmla="*/ 164254 h 1576"/>
                <a:gd name="T28" fmla="*/ 500446 w 4756"/>
                <a:gd name="T29" fmla="*/ 137025 h 1576"/>
                <a:gd name="T30" fmla="*/ 548398 w 4756"/>
                <a:gd name="T31" fmla="*/ 111552 h 1576"/>
                <a:gd name="T32" fmla="*/ 598965 w 4756"/>
                <a:gd name="T33" fmla="*/ 88715 h 1576"/>
                <a:gd name="T34" fmla="*/ 649533 w 4756"/>
                <a:gd name="T35" fmla="*/ 68512 h 1576"/>
                <a:gd name="T36" fmla="*/ 701844 w 4756"/>
                <a:gd name="T37" fmla="*/ 50945 h 1576"/>
                <a:gd name="T38" fmla="*/ 755028 w 4756"/>
                <a:gd name="T39" fmla="*/ 35135 h 1576"/>
                <a:gd name="T40" fmla="*/ 809955 w 4756"/>
                <a:gd name="T41" fmla="*/ 22837 h 1576"/>
                <a:gd name="T42" fmla="*/ 864882 w 4756"/>
                <a:gd name="T43" fmla="*/ 13175 h 1576"/>
                <a:gd name="T44" fmla="*/ 921552 w 4756"/>
                <a:gd name="T45" fmla="*/ 5270 h 1576"/>
                <a:gd name="T46" fmla="*/ 979095 w 4756"/>
                <a:gd name="T47" fmla="*/ 878 h 1576"/>
                <a:gd name="T48" fmla="*/ 1036638 w 4756"/>
                <a:gd name="T49" fmla="*/ 0 h 1576"/>
                <a:gd name="T50" fmla="*/ 1094180 w 4756"/>
                <a:gd name="T51" fmla="*/ 878 h 1576"/>
                <a:gd name="T52" fmla="*/ 1151723 w 4756"/>
                <a:gd name="T53" fmla="*/ 5270 h 1576"/>
                <a:gd name="T54" fmla="*/ 1208393 w 4756"/>
                <a:gd name="T55" fmla="*/ 13175 h 1576"/>
                <a:gd name="T56" fmla="*/ 1263320 w 4756"/>
                <a:gd name="T57" fmla="*/ 22837 h 1576"/>
                <a:gd name="T58" fmla="*/ 1318247 w 4756"/>
                <a:gd name="T59" fmla="*/ 35135 h 1576"/>
                <a:gd name="T60" fmla="*/ 1371430 w 4756"/>
                <a:gd name="T61" fmla="*/ 50945 h 1576"/>
                <a:gd name="T62" fmla="*/ 1423742 w 4756"/>
                <a:gd name="T63" fmla="*/ 68512 h 1576"/>
                <a:gd name="T64" fmla="*/ 1474309 w 4756"/>
                <a:gd name="T65" fmla="*/ 88715 h 1576"/>
                <a:gd name="T66" fmla="*/ 1524877 w 4756"/>
                <a:gd name="T67" fmla="*/ 111552 h 1576"/>
                <a:gd name="T68" fmla="*/ 1572829 w 4756"/>
                <a:gd name="T69" fmla="*/ 137025 h 1576"/>
                <a:gd name="T70" fmla="*/ 1619909 w 4756"/>
                <a:gd name="T71" fmla="*/ 164254 h 1576"/>
                <a:gd name="T72" fmla="*/ 1666118 w 4756"/>
                <a:gd name="T73" fmla="*/ 193240 h 1576"/>
                <a:gd name="T74" fmla="*/ 1709711 w 4756"/>
                <a:gd name="T75" fmla="*/ 224861 h 1576"/>
                <a:gd name="T76" fmla="*/ 1752431 w 4756"/>
                <a:gd name="T77" fmla="*/ 259117 h 1576"/>
                <a:gd name="T78" fmla="*/ 1793409 w 4756"/>
                <a:gd name="T79" fmla="*/ 294252 h 1576"/>
                <a:gd name="T80" fmla="*/ 1832643 w 4756"/>
                <a:gd name="T81" fmla="*/ 332021 h 1576"/>
                <a:gd name="T82" fmla="*/ 1869261 w 4756"/>
                <a:gd name="T83" fmla="*/ 371548 h 1576"/>
                <a:gd name="T84" fmla="*/ 1905007 w 4756"/>
                <a:gd name="T85" fmla="*/ 412831 h 1576"/>
                <a:gd name="T86" fmla="*/ 1938137 w 4756"/>
                <a:gd name="T87" fmla="*/ 454992 h 1576"/>
                <a:gd name="T88" fmla="*/ 1969524 w 4756"/>
                <a:gd name="T89" fmla="*/ 499789 h 1576"/>
                <a:gd name="T90" fmla="*/ 1999167 w 4756"/>
                <a:gd name="T91" fmla="*/ 545463 h 1576"/>
                <a:gd name="T92" fmla="*/ 2026195 w 4756"/>
                <a:gd name="T93" fmla="*/ 592895 h 1576"/>
                <a:gd name="T94" fmla="*/ 2051479 w 4756"/>
                <a:gd name="T95" fmla="*/ 642083 h 1576"/>
                <a:gd name="T96" fmla="*/ 2073275 w 4756"/>
                <a:gd name="T97" fmla="*/ 692150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9525">
              <a:noFill/>
              <a:round/>
            </a:ln>
          </p:spPr>
          <p:txBody>
            <a:bodyPr/>
            <a:lstStyle/>
            <a:p>
              <a:endParaRPr lang="zh-CN" altLang="en-US"/>
            </a:p>
          </p:txBody>
        </p:sp>
      </p:grpSp>
      <p:sp>
        <p:nvSpPr>
          <p:cNvPr id="93195" name="모서리가 둥근 직사각형 96"/>
          <p:cNvSpPr>
            <a:spLocks noChangeArrowheads="1"/>
          </p:cNvSpPr>
          <p:nvPr/>
        </p:nvSpPr>
        <p:spPr bwMode="auto">
          <a:xfrm>
            <a:off x="3001963" y="4073525"/>
            <a:ext cx="8574087" cy="857250"/>
          </a:xfrm>
          <a:prstGeom prst="roundRect">
            <a:avLst>
              <a:gd name="adj" fmla="val 16667"/>
            </a:avLst>
          </a:prstGeom>
          <a:gradFill rotWithShape="1">
            <a:gsLst>
              <a:gs pos="0">
                <a:schemeClr val="tx1">
                  <a:alpha val="42998"/>
                </a:schemeClr>
              </a:gs>
              <a:gs pos="100000">
                <a:schemeClr val="bg1">
                  <a:alpha val="0"/>
                </a:schemeClr>
              </a:gs>
            </a:gsLst>
            <a:path path="shape">
              <a:fillToRect l="50000" t="50000" r="50000" b="50000"/>
            </a:path>
          </a:gradFill>
          <a:ln w="9525">
            <a:noFill/>
            <a:round/>
          </a:ln>
        </p:spPr>
        <p:txBody>
          <a:bodyPr anchor="ctr"/>
          <a:lstStyle/>
          <a:p>
            <a:pPr algn="ctr"/>
            <a:endParaRPr lang="ko-KR" altLang="en-US">
              <a:solidFill>
                <a:srgbClr val="FFFFFF"/>
              </a:solidFill>
            </a:endParaRPr>
          </a:p>
        </p:txBody>
      </p:sp>
      <p:grpSp>
        <p:nvGrpSpPr>
          <p:cNvPr id="93196" name="Group 28"/>
          <p:cNvGrpSpPr/>
          <p:nvPr/>
        </p:nvGrpSpPr>
        <p:grpSpPr bwMode="auto">
          <a:xfrm>
            <a:off x="4597400" y="3629025"/>
            <a:ext cx="6108700" cy="885825"/>
            <a:chOff x="0" y="0"/>
            <a:chExt cx="4866085" cy="559454"/>
          </a:xfrm>
        </p:grpSpPr>
        <p:sp>
          <p:nvSpPr>
            <p:cNvPr id="93220" name="AutoShape 50"/>
            <p:cNvSpPr>
              <a:spLocks noChangeArrowheads="1"/>
            </p:cNvSpPr>
            <p:nvPr/>
          </p:nvSpPr>
          <p:spPr bwMode="auto">
            <a:xfrm>
              <a:off x="0" y="0"/>
              <a:ext cx="4866085" cy="559454"/>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ln>
          </p:spPr>
          <p:txBody>
            <a:bodyPr wrap="none" lIns="342000" tIns="36000" bIns="36000" anchor="ctr"/>
            <a:lstStyle/>
            <a:p>
              <a:r>
                <a:rPr lang="zh-CN" altLang="en-US" sz="2400">
                  <a:solidFill>
                    <a:srgbClr val="333333"/>
                  </a:solidFill>
                  <a:latin typeface="HY헤드라인M" pitchFamily="2" charset="-127"/>
                  <a:ea typeface="方正大黑简体" panose="03000509000000000000" pitchFamily="65" charset="-122"/>
                </a:rPr>
                <a:t>     </a:t>
              </a:r>
              <a:r>
                <a:rPr lang="en-US" sz="2400">
                  <a:solidFill>
                    <a:srgbClr val="333333"/>
                  </a:solidFill>
                  <a:latin typeface="HY헤드라인M" pitchFamily="2" charset="-127"/>
                  <a:ea typeface="方正大黑简体" panose="03000509000000000000" pitchFamily="65" charset="-122"/>
                </a:rPr>
                <a:t>水功能区限制纳污制度</a:t>
              </a:r>
            </a:p>
          </p:txBody>
        </p:sp>
        <p:sp>
          <p:nvSpPr>
            <p:cNvPr id="93221" name="AutoShape 51"/>
            <p:cNvSpPr>
              <a:spLocks noChangeArrowheads="1"/>
            </p:cNvSpPr>
            <p:nvPr/>
          </p:nvSpPr>
          <p:spPr bwMode="auto">
            <a:xfrm>
              <a:off x="158772" y="30516"/>
              <a:ext cx="4555521" cy="262774"/>
            </a:xfrm>
            <a:prstGeom prst="roundRect">
              <a:avLst>
                <a:gd name="adj" fmla="val 50000"/>
              </a:avLst>
            </a:prstGeom>
            <a:gradFill rotWithShape="1">
              <a:gsLst>
                <a:gs pos="0">
                  <a:srgbClr val="FFFFFF">
                    <a:alpha val="37999"/>
                  </a:srgbClr>
                </a:gs>
                <a:gs pos="100000">
                  <a:srgbClr val="767676">
                    <a:alpha val="0"/>
                  </a:srgbClr>
                </a:gs>
              </a:gsLst>
              <a:lin ang="5400000" scaled="1"/>
            </a:gradFill>
            <a:ln w="9525">
              <a:noFill/>
              <a:round/>
            </a:ln>
          </p:spPr>
          <p:txBody>
            <a:bodyPr wrap="none" lIns="342000" tIns="190800" anchor="ctr"/>
            <a:lstStyle/>
            <a:p>
              <a:endParaRPr lang="ko-KR" altLang="en-US"/>
            </a:p>
          </p:txBody>
        </p:sp>
      </p:grpSp>
      <p:grpSp>
        <p:nvGrpSpPr>
          <p:cNvPr id="93197" name="Group 31"/>
          <p:cNvGrpSpPr/>
          <p:nvPr/>
        </p:nvGrpSpPr>
        <p:grpSpPr bwMode="auto">
          <a:xfrm>
            <a:off x="3362325" y="3502025"/>
            <a:ext cx="1531938" cy="1143000"/>
            <a:chOff x="0" y="0"/>
            <a:chExt cx="2314575" cy="2301875"/>
          </a:xfrm>
        </p:grpSpPr>
        <p:grpSp>
          <p:nvGrpSpPr>
            <p:cNvPr id="93214" name="Group 32"/>
            <p:cNvGrpSpPr/>
            <p:nvPr/>
          </p:nvGrpSpPr>
          <p:grpSpPr bwMode="auto">
            <a:xfrm>
              <a:off x="0" y="0"/>
              <a:ext cx="2314575" cy="2301875"/>
              <a:chOff x="0" y="0"/>
              <a:chExt cx="1406" cy="1402"/>
            </a:xfrm>
          </p:grpSpPr>
          <p:grpSp>
            <p:nvGrpSpPr>
              <p:cNvPr id="93216" name="Group 33"/>
              <p:cNvGrpSpPr/>
              <p:nvPr/>
            </p:nvGrpSpPr>
            <p:grpSpPr bwMode="auto">
              <a:xfrm>
                <a:off x="-95" y="-87"/>
                <a:ext cx="1805" cy="1810"/>
                <a:chOff x="0" y="0"/>
                <a:chExt cx="1475232" cy="1475232"/>
              </a:xfrm>
            </p:grpSpPr>
            <p:pic>
              <p:nvPicPr>
                <p:cNvPr id="93218" name="Oval 54"/>
                <p:cNvPicPr>
                  <a:picLocks noChangeArrowheads="1"/>
                </p:cNvPicPr>
                <p:nvPr/>
              </p:nvPicPr>
              <p:blipFill>
                <a:blip r:embed="rId8" cstate="print"/>
                <a:srcRect/>
                <a:stretch>
                  <a:fillRect/>
                </a:stretch>
              </p:blipFill>
              <p:spPr bwMode="auto">
                <a:xfrm>
                  <a:off x="0" y="0"/>
                  <a:ext cx="1475232" cy="1475232"/>
                </a:xfrm>
                <a:prstGeom prst="rect">
                  <a:avLst/>
                </a:prstGeom>
                <a:noFill/>
                <a:ln w="9525">
                  <a:noFill/>
                  <a:miter lim="800000"/>
                  <a:headEnd/>
                  <a:tailEnd/>
                </a:ln>
              </p:spPr>
            </p:pic>
            <p:sp>
              <p:nvSpPr>
                <p:cNvPr id="93219" name="Text Box 35"/>
                <p:cNvSpPr txBox="1">
                  <a:spLocks noChangeArrowheads="1"/>
                </p:cNvSpPr>
                <p:nvPr/>
              </p:nvSpPr>
              <p:spPr bwMode="auto">
                <a:xfrm>
                  <a:off x="246290" y="238191"/>
                  <a:ext cx="812683" cy="808224"/>
                </a:xfrm>
                <a:prstGeom prst="rect">
                  <a:avLst/>
                </a:prstGeom>
                <a:noFill/>
                <a:ln w="9525">
                  <a:noFill/>
                  <a:miter lim="800000"/>
                </a:ln>
              </p:spPr>
              <p:txBody>
                <a:bodyPr wrap="none" lIns="72000" tIns="0" rIns="72000" bIns="0" anchor="ctr"/>
                <a:lstStyle/>
                <a:p>
                  <a:pPr algn="ctr" latinLnBrk="0"/>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93217" name="Oval 55"/>
              <p:cNvSpPr>
                <a:spLocks noChangeArrowheads="1"/>
              </p:cNvSpPr>
              <p:nvPr/>
            </p:nvSpPr>
            <p:spPr bwMode="auto">
              <a:xfrm>
                <a:off x="278" y="176"/>
                <a:ext cx="236" cy="235"/>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ko-KR" altLang="en-US"/>
              </a:p>
            </p:txBody>
          </p:sp>
        </p:grpSp>
        <p:sp>
          <p:nvSpPr>
            <p:cNvPr id="93215" name="Freeform 56"/>
            <p:cNvSpPr/>
            <p:nvPr/>
          </p:nvSpPr>
          <p:spPr bwMode="auto">
            <a:xfrm>
              <a:off x="122237" y="36512"/>
              <a:ext cx="2073275" cy="692150"/>
            </a:xfrm>
            <a:custGeom>
              <a:avLst/>
              <a:gdLst>
                <a:gd name="T0" fmla="*/ 0 w 4756"/>
                <a:gd name="T1" fmla="*/ 692150 h 1576"/>
                <a:gd name="T2" fmla="*/ 21796 w 4756"/>
                <a:gd name="T3" fmla="*/ 642083 h 1576"/>
                <a:gd name="T4" fmla="*/ 47080 w 4756"/>
                <a:gd name="T5" fmla="*/ 592895 h 1576"/>
                <a:gd name="T6" fmla="*/ 74108 w 4756"/>
                <a:gd name="T7" fmla="*/ 545463 h 1576"/>
                <a:gd name="T8" fmla="*/ 103751 w 4756"/>
                <a:gd name="T9" fmla="*/ 499789 h 1576"/>
                <a:gd name="T10" fmla="*/ 135138 w 4756"/>
                <a:gd name="T11" fmla="*/ 454992 h 1576"/>
                <a:gd name="T12" fmla="*/ 168268 w 4756"/>
                <a:gd name="T13" fmla="*/ 412831 h 1576"/>
                <a:gd name="T14" fmla="*/ 204014 w 4756"/>
                <a:gd name="T15" fmla="*/ 371548 h 1576"/>
                <a:gd name="T16" fmla="*/ 240632 w 4756"/>
                <a:gd name="T17" fmla="*/ 332021 h 1576"/>
                <a:gd name="T18" fmla="*/ 279866 w 4756"/>
                <a:gd name="T19" fmla="*/ 294252 h 1576"/>
                <a:gd name="T20" fmla="*/ 320843 w 4756"/>
                <a:gd name="T21" fmla="*/ 259117 h 1576"/>
                <a:gd name="T22" fmla="*/ 363564 w 4756"/>
                <a:gd name="T23" fmla="*/ 224861 h 1576"/>
                <a:gd name="T24" fmla="*/ 407157 w 4756"/>
                <a:gd name="T25" fmla="*/ 193240 h 1576"/>
                <a:gd name="T26" fmla="*/ 453365 w 4756"/>
                <a:gd name="T27" fmla="*/ 164254 h 1576"/>
                <a:gd name="T28" fmla="*/ 500446 w 4756"/>
                <a:gd name="T29" fmla="*/ 137025 h 1576"/>
                <a:gd name="T30" fmla="*/ 548398 w 4756"/>
                <a:gd name="T31" fmla="*/ 111552 h 1576"/>
                <a:gd name="T32" fmla="*/ 598965 w 4756"/>
                <a:gd name="T33" fmla="*/ 88715 h 1576"/>
                <a:gd name="T34" fmla="*/ 649533 w 4756"/>
                <a:gd name="T35" fmla="*/ 68512 h 1576"/>
                <a:gd name="T36" fmla="*/ 701844 w 4756"/>
                <a:gd name="T37" fmla="*/ 50945 h 1576"/>
                <a:gd name="T38" fmla="*/ 755028 w 4756"/>
                <a:gd name="T39" fmla="*/ 35135 h 1576"/>
                <a:gd name="T40" fmla="*/ 809955 w 4756"/>
                <a:gd name="T41" fmla="*/ 22837 h 1576"/>
                <a:gd name="T42" fmla="*/ 864882 w 4756"/>
                <a:gd name="T43" fmla="*/ 13175 h 1576"/>
                <a:gd name="T44" fmla="*/ 921552 w 4756"/>
                <a:gd name="T45" fmla="*/ 5270 h 1576"/>
                <a:gd name="T46" fmla="*/ 979095 w 4756"/>
                <a:gd name="T47" fmla="*/ 878 h 1576"/>
                <a:gd name="T48" fmla="*/ 1036638 w 4756"/>
                <a:gd name="T49" fmla="*/ 0 h 1576"/>
                <a:gd name="T50" fmla="*/ 1094180 w 4756"/>
                <a:gd name="T51" fmla="*/ 878 h 1576"/>
                <a:gd name="T52" fmla="*/ 1151723 w 4756"/>
                <a:gd name="T53" fmla="*/ 5270 h 1576"/>
                <a:gd name="T54" fmla="*/ 1208393 w 4756"/>
                <a:gd name="T55" fmla="*/ 13175 h 1576"/>
                <a:gd name="T56" fmla="*/ 1263320 w 4756"/>
                <a:gd name="T57" fmla="*/ 22837 h 1576"/>
                <a:gd name="T58" fmla="*/ 1318247 w 4756"/>
                <a:gd name="T59" fmla="*/ 35135 h 1576"/>
                <a:gd name="T60" fmla="*/ 1371430 w 4756"/>
                <a:gd name="T61" fmla="*/ 50945 h 1576"/>
                <a:gd name="T62" fmla="*/ 1423742 w 4756"/>
                <a:gd name="T63" fmla="*/ 68512 h 1576"/>
                <a:gd name="T64" fmla="*/ 1474309 w 4756"/>
                <a:gd name="T65" fmla="*/ 88715 h 1576"/>
                <a:gd name="T66" fmla="*/ 1524877 w 4756"/>
                <a:gd name="T67" fmla="*/ 111552 h 1576"/>
                <a:gd name="T68" fmla="*/ 1572829 w 4756"/>
                <a:gd name="T69" fmla="*/ 137025 h 1576"/>
                <a:gd name="T70" fmla="*/ 1619909 w 4756"/>
                <a:gd name="T71" fmla="*/ 164254 h 1576"/>
                <a:gd name="T72" fmla="*/ 1666118 w 4756"/>
                <a:gd name="T73" fmla="*/ 193240 h 1576"/>
                <a:gd name="T74" fmla="*/ 1709711 w 4756"/>
                <a:gd name="T75" fmla="*/ 224861 h 1576"/>
                <a:gd name="T76" fmla="*/ 1752431 w 4756"/>
                <a:gd name="T77" fmla="*/ 259117 h 1576"/>
                <a:gd name="T78" fmla="*/ 1793409 w 4756"/>
                <a:gd name="T79" fmla="*/ 294252 h 1576"/>
                <a:gd name="T80" fmla="*/ 1832643 w 4756"/>
                <a:gd name="T81" fmla="*/ 332021 h 1576"/>
                <a:gd name="T82" fmla="*/ 1869261 w 4756"/>
                <a:gd name="T83" fmla="*/ 371548 h 1576"/>
                <a:gd name="T84" fmla="*/ 1905007 w 4756"/>
                <a:gd name="T85" fmla="*/ 412831 h 1576"/>
                <a:gd name="T86" fmla="*/ 1938137 w 4756"/>
                <a:gd name="T87" fmla="*/ 454992 h 1576"/>
                <a:gd name="T88" fmla="*/ 1969524 w 4756"/>
                <a:gd name="T89" fmla="*/ 499789 h 1576"/>
                <a:gd name="T90" fmla="*/ 1999167 w 4756"/>
                <a:gd name="T91" fmla="*/ 545463 h 1576"/>
                <a:gd name="T92" fmla="*/ 2026195 w 4756"/>
                <a:gd name="T93" fmla="*/ 592895 h 1576"/>
                <a:gd name="T94" fmla="*/ 2051479 w 4756"/>
                <a:gd name="T95" fmla="*/ 642083 h 1576"/>
                <a:gd name="T96" fmla="*/ 2073275 w 4756"/>
                <a:gd name="T97" fmla="*/ 692150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9525">
              <a:noFill/>
              <a:round/>
            </a:ln>
          </p:spPr>
          <p:txBody>
            <a:bodyPr/>
            <a:lstStyle/>
            <a:p>
              <a:endParaRPr lang="zh-CN" altLang="en-US"/>
            </a:p>
          </p:txBody>
        </p:sp>
      </p:grpSp>
      <p:sp>
        <p:nvSpPr>
          <p:cNvPr id="93198" name="모서리가 둥근 직사각형 109"/>
          <p:cNvSpPr>
            <a:spLocks noChangeArrowheads="1"/>
          </p:cNvSpPr>
          <p:nvPr/>
        </p:nvSpPr>
        <p:spPr bwMode="auto">
          <a:xfrm>
            <a:off x="3413125" y="5056188"/>
            <a:ext cx="8574088" cy="857250"/>
          </a:xfrm>
          <a:prstGeom prst="roundRect">
            <a:avLst>
              <a:gd name="adj" fmla="val 16667"/>
            </a:avLst>
          </a:prstGeom>
          <a:gradFill rotWithShape="1">
            <a:gsLst>
              <a:gs pos="0">
                <a:schemeClr val="tx1">
                  <a:alpha val="42998"/>
                </a:schemeClr>
              </a:gs>
              <a:gs pos="100000">
                <a:schemeClr val="bg1">
                  <a:alpha val="0"/>
                </a:schemeClr>
              </a:gs>
            </a:gsLst>
            <a:path path="shape">
              <a:fillToRect l="50000" t="50000" r="50000" b="50000"/>
            </a:path>
          </a:gradFill>
          <a:ln w="9525">
            <a:noFill/>
            <a:round/>
          </a:ln>
        </p:spPr>
        <p:txBody>
          <a:bodyPr anchor="ctr"/>
          <a:lstStyle/>
          <a:p>
            <a:pPr algn="ctr"/>
            <a:endParaRPr lang="ko-KR" altLang="en-US">
              <a:solidFill>
                <a:srgbClr val="FFFFFF"/>
              </a:solidFill>
            </a:endParaRPr>
          </a:p>
        </p:txBody>
      </p:sp>
      <p:grpSp>
        <p:nvGrpSpPr>
          <p:cNvPr id="93199" name="Group 39"/>
          <p:cNvGrpSpPr/>
          <p:nvPr/>
        </p:nvGrpSpPr>
        <p:grpSpPr bwMode="auto">
          <a:xfrm>
            <a:off x="5029200" y="4613275"/>
            <a:ext cx="6108700" cy="885825"/>
            <a:chOff x="0" y="0"/>
            <a:chExt cx="4866085" cy="559454"/>
          </a:xfrm>
        </p:grpSpPr>
        <p:sp>
          <p:nvSpPr>
            <p:cNvPr id="93212" name="AutoShape 50"/>
            <p:cNvSpPr>
              <a:spLocks noChangeArrowheads="1"/>
            </p:cNvSpPr>
            <p:nvPr/>
          </p:nvSpPr>
          <p:spPr bwMode="auto">
            <a:xfrm>
              <a:off x="0" y="0"/>
              <a:ext cx="4866085" cy="559454"/>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ln>
          </p:spPr>
          <p:txBody>
            <a:bodyPr wrap="none" lIns="342000" tIns="36000" bIns="36000" anchor="ctr"/>
            <a:lstStyle/>
            <a:p>
              <a:r>
                <a:rPr lang="zh-CN" altLang="en-US" sz="2400">
                  <a:solidFill>
                    <a:srgbClr val="333333"/>
                  </a:solidFill>
                  <a:latin typeface="HY헤드라인M" pitchFamily="2" charset="-127"/>
                  <a:ea typeface="方正大黑简体" panose="03000509000000000000" pitchFamily="65" charset="-122"/>
                </a:rPr>
                <a:t>    </a:t>
              </a:r>
              <a:r>
                <a:rPr lang="en-US" sz="2400">
                  <a:solidFill>
                    <a:srgbClr val="333333"/>
                  </a:solidFill>
                  <a:latin typeface="HY헤드라인M" pitchFamily="2" charset="-127"/>
                  <a:ea typeface="方正大黑简体" panose="03000509000000000000" pitchFamily="65" charset="-122"/>
                </a:rPr>
                <a:t>水资源管理责任和考核制度</a:t>
              </a:r>
            </a:p>
          </p:txBody>
        </p:sp>
        <p:sp>
          <p:nvSpPr>
            <p:cNvPr id="93213" name="AutoShape 51"/>
            <p:cNvSpPr>
              <a:spLocks noChangeArrowheads="1"/>
            </p:cNvSpPr>
            <p:nvPr/>
          </p:nvSpPr>
          <p:spPr bwMode="auto">
            <a:xfrm>
              <a:off x="158772" y="30516"/>
              <a:ext cx="4555521" cy="262774"/>
            </a:xfrm>
            <a:prstGeom prst="roundRect">
              <a:avLst>
                <a:gd name="adj" fmla="val 50000"/>
              </a:avLst>
            </a:prstGeom>
            <a:gradFill rotWithShape="1">
              <a:gsLst>
                <a:gs pos="0">
                  <a:srgbClr val="FFFFFF">
                    <a:alpha val="37999"/>
                  </a:srgbClr>
                </a:gs>
                <a:gs pos="100000">
                  <a:srgbClr val="767676">
                    <a:alpha val="0"/>
                  </a:srgbClr>
                </a:gs>
              </a:gsLst>
              <a:lin ang="5400000" scaled="1"/>
            </a:gradFill>
            <a:ln w="9525">
              <a:noFill/>
              <a:round/>
            </a:ln>
          </p:spPr>
          <p:txBody>
            <a:bodyPr wrap="none" lIns="342000" tIns="190800" anchor="ctr"/>
            <a:lstStyle/>
            <a:p>
              <a:endParaRPr lang="ko-KR" altLang="en-US"/>
            </a:p>
          </p:txBody>
        </p:sp>
      </p:grpSp>
      <p:grpSp>
        <p:nvGrpSpPr>
          <p:cNvPr id="93200" name="Group 42"/>
          <p:cNvGrpSpPr/>
          <p:nvPr/>
        </p:nvGrpSpPr>
        <p:grpSpPr bwMode="auto">
          <a:xfrm>
            <a:off x="3690938" y="4438650"/>
            <a:ext cx="1966912" cy="1474788"/>
            <a:chOff x="0" y="0"/>
            <a:chExt cx="1475232" cy="1475232"/>
          </a:xfrm>
        </p:grpSpPr>
        <p:pic>
          <p:nvPicPr>
            <p:cNvPr id="93210" name="Oval 54"/>
            <p:cNvPicPr>
              <a:picLocks noChangeArrowheads="1"/>
            </p:cNvPicPr>
            <p:nvPr/>
          </p:nvPicPr>
          <p:blipFill>
            <a:blip r:embed="rId9" cstate="print"/>
            <a:srcRect/>
            <a:stretch>
              <a:fillRect/>
            </a:stretch>
          </p:blipFill>
          <p:spPr bwMode="auto">
            <a:xfrm>
              <a:off x="0" y="0"/>
              <a:ext cx="1475232" cy="1475232"/>
            </a:xfrm>
            <a:prstGeom prst="rect">
              <a:avLst/>
            </a:prstGeom>
            <a:noFill/>
            <a:ln w="9525">
              <a:noFill/>
              <a:miter lim="800000"/>
              <a:headEnd/>
              <a:tailEnd/>
            </a:ln>
          </p:spPr>
        </p:pic>
        <p:sp>
          <p:nvSpPr>
            <p:cNvPr id="93211" name="Text Box 44"/>
            <p:cNvSpPr txBox="1">
              <a:spLocks noChangeArrowheads="1"/>
            </p:cNvSpPr>
            <p:nvPr/>
          </p:nvSpPr>
          <p:spPr bwMode="auto">
            <a:xfrm>
              <a:off x="245528" y="238572"/>
              <a:ext cx="812683" cy="808224"/>
            </a:xfrm>
            <a:prstGeom prst="rect">
              <a:avLst/>
            </a:prstGeom>
            <a:noFill/>
            <a:ln w="9525">
              <a:noFill/>
              <a:miter lim="800000"/>
            </a:ln>
          </p:spPr>
          <p:txBody>
            <a:bodyPr wrap="none" lIns="72000" tIns="0" rIns="72000" bIns="0" anchor="ctr"/>
            <a:lstStyle/>
            <a:p>
              <a:pPr algn="ctr" latinLnBrk="0"/>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93201" name="Oval 55"/>
          <p:cNvSpPr>
            <a:spLocks noChangeArrowheads="1"/>
          </p:cNvSpPr>
          <p:nvPr/>
        </p:nvSpPr>
        <p:spPr bwMode="auto">
          <a:xfrm>
            <a:off x="4095750" y="4651375"/>
            <a:ext cx="257175" cy="192088"/>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ko-KR" altLang="en-US"/>
          </a:p>
        </p:txBody>
      </p:sp>
      <p:sp>
        <p:nvSpPr>
          <p:cNvPr id="93202" name="Freeform 56"/>
          <p:cNvSpPr/>
          <p:nvPr/>
        </p:nvSpPr>
        <p:spPr bwMode="auto">
          <a:xfrm>
            <a:off x="3873500" y="4527550"/>
            <a:ext cx="1373188" cy="342900"/>
          </a:xfrm>
          <a:custGeom>
            <a:avLst/>
            <a:gdLst>
              <a:gd name="T0" fmla="*/ 0 w 4756"/>
              <a:gd name="T1" fmla="*/ 342900 h 1576"/>
              <a:gd name="T2" fmla="*/ 14436 w 4756"/>
              <a:gd name="T3" fmla="*/ 318096 h 1576"/>
              <a:gd name="T4" fmla="*/ 31183 w 4756"/>
              <a:gd name="T5" fmla="*/ 293728 h 1576"/>
              <a:gd name="T6" fmla="*/ 49084 w 4756"/>
              <a:gd name="T7" fmla="*/ 270230 h 1576"/>
              <a:gd name="T8" fmla="*/ 68717 w 4756"/>
              <a:gd name="T9" fmla="*/ 247602 h 1576"/>
              <a:gd name="T10" fmla="*/ 89506 w 4756"/>
              <a:gd name="T11" fmla="*/ 225409 h 1576"/>
              <a:gd name="T12" fmla="*/ 111449 w 4756"/>
              <a:gd name="T13" fmla="*/ 204522 h 1576"/>
              <a:gd name="T14" fmla="*/ 135124 w 4756"/>
              <a:gd name="T15" fmla="*/ 184069 h 1576"/>
              <a:gd name="T16" fmla="*/ 159378 w 4756"/>
              <a:gd name="T17" fmla="*/ 164488 h 1576"/>
              <a:gd name="T18" fmla="*/ 185363 w 4756"/>
              <a:gd name="T19" fmla="*/ 145776 h 1576"/>
              <a:gd name="T20" fmla="*/ 212503 w 4756"/>
              <a:gd name="T21" fmla="*/ 128370 h 1576"/>
              <a:gd name="T22" fmla="*/ 240799 w 4756"/>
              <a:gd name="T23" fmla="*/ 111399 h 1576"/>
              <a:gd name="T24" fmla="*/ 269671 w 4756"/>
              <a:gd name="T25" fmla="*/ 95733 h 1576"/>
              <a:gd name="T26" fmla="*/ 300277 w 4756"/>
              <a:gd name="T27" fmla="*/ 81373 h 1576"/>
              <a:gd name="T28" fmla="*/ 331459 w 4756"/>
              <a:gd name="T29" fmla="*/ 67884 h 1576"/>
              <a:gd name="T30" fmla="*/ 363219 w 4756"/>
              <a:gd name="T31" fmla="*/ 55264 h 1576"/>
              <a:gd name="T32" fmla="*/ 396712 w 4756"/>
              <a:gd name="T33" fmla="*/ 43950 h 1576"/>
              <a:gd name="T34" fmla="*/ 430204 w 4756"/>
              <a:gd name="T35" fmla="*/ 33942 h 1576"/>
              <a:gd name="T36" fmla="*/ 464851 w 4756"/>
              <a:gd name="T37" fmla="*/ 25239 h 1576"/>
              <a:gd name="T38" fmla="*/ 500076 w 4756"/>
              <a:gd name="T39" fmla="*/ 17406 h 1576"/>
              <a:gd name="T40" fmla="*/ 536456 w 4756"/>
              <a:gd name="T41" fmla="*/ 11314 h 1576"/>
              <a:gd name="T42" fmla="*/ 572835 w 4756"/>
              <a:gd name="T43" fmla="*/ 6527 h 1576"/>
              <a:gd name="T44" fmla="*/ 610370 w 4756"/>
              <a:gd name="T45" fmla="*/ 2611 h 1576"/>
              <a:gd name="T46" fmla="*/ 648482 w 4756"/>
              <a:gd name="T47" fmla="*/ 435 h 1576"/>
              <a:gd name="T48" fmla="*/ 686594 w 4756"/>
              <a:gd name="T49" fmla="*/ 0 h 1576"/>
              <a:gd name="T50" fmla="*/ 724706 w 4756"/>
              <a:gd name="T51" fmla="*/ 435 h 1576"/>
              <a:gd name="T52" fmla="*/ 762818 w 4756"/>
              <a:gd name="T53" fmla="*/ 2611 h 1576"/>
              <a:gd name="T54" fmla="*/ 800353 w 4756"/>
              <a:gd name="T55" fmla="*/ 6527 h 1576"/>
              <a:gd name="T56" fmla="*/ 836732 w 4756"/>
              <a:gd name="T57" fmla="*/ 11314 h 1576"/>
              <a:gd name="T58" fmla="*/ 873112 w 4756"/>
              <a:gd name="T59" fmla="*/ 17406 h 1576"/>
              <a:gd name="T60" fmla="*/ 908337 w 4756"/>
              <a:gd name="T61" fmla="*/ 25239 h 1576"/>
              <a:gd name="T62" fmla="*/ 942984 w 4756"/>
              <a:gd name="T63" fmla="*/ 33942 h 1576"/>
              <a:gd name="T64" fmla="*/ 976476 w 4756"/>
              <a:gd name="T65" fmla="*/ 43950 h 1576"/>
              <a:gd name="T66" fmla="*/ 1009969 w 4756"/>
              <a:gd name="T67" fmla="*/ 55264 h 1576"/>
              <a:gd name="T68" fmla="*/ 1041729 w 4756"/>
              <a:gd name="T69" fmla="*/ 67884 h 1576"/>
              <a:gd name="T70" fmla="*/ 1072911 w 4756"/>
              <a:gd name="T71" fmla="*/ 81373 h 1576"/>
              <a:gd name="T72" fmla="*/ 1103516 w 4756"/>
              <a:gd name="T73" fmla="*/ 95733 h 1576"/>
              <a:gd name="T74" fmla="*/ 1132389 w 4756"/>
              <a:gd name="T75" fmla="*/ 111399 h 1576"/>
              <a:gd name="T76" fmla="*/ 1160684 w 4756"/>
              <a:gd name="T77" fmla="*/ 128370 h 1576"/>
              <a:gd name="T78" fmla="*/ 1187825 w 4756"/>
              <a:gd name="T79" fmla="*/ 145776 h 1576"/>
              <a:gd name="T80" fmla="*/ 1213810 w 4756"/>
              <a:gd name="T81" fmla="*/ 164488 h 1576"/>
              <a:gd name="T82" fmla="*/ 1238064 w 4756"/>
              <a:gd name="T83" fmla="*/ 184069 h 1576"/>
              <a:gd name="T84" fmla="*/ 1261739 w 4756"/>
              <a:gd name="T85" fmla="*/ 204522 h 1576"/>
              <a:gd name="T86" fmla="*/ 1283683 w 4756"/>
              <a:gd name="T87" fmla="*/ 225409 h 1576"/>
              <a:gd name="T88" fmla="*/ 1304471 w 4756"/>
              <a:gd name="T89" fmla="*/ 247602 h 1576"/>
              <a:gd name="T90" fmla="*/ 1324104 w 4756"/>
              <a:gd name="T91" fmla="*/ 270230 h 1576"/>
              <a:gd name="T92" fmla="*/ 1342005 w 4756"/>
              <a:gd name="T93" fmla="*/ 293728 h 1576"/>
              <a:gd name="T94" fmla="*/ 1358752 w 4756"/>
              <a:gd name="T95" fmla="*/ 318096 h 1576"/>
              <a:gd name="T96" fmla="*/ 1373188 w 4756"/>
              <a:gd name="T97" fmla="*/ 342900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9525">
            <a:noFill/>
            <a:round/>
          </a:ln>
        </p:spPr>
        <p:txBody>
          <a:bodyPr/>
          <a:lstStyle/>
          <a:p>
            <a:endParaRPr lang="zh-CN" altLang="en-US"/>
          </a:p>
        </p:txBody>
      </p:sp>
      <p:sp>
        <p:nvSpPr>
          <p:cNvPr id="93203" name="Line 231"/>
          <p:cNvSpPr>
            <a:spLocks noChangeShapeType="1"/>
          </p:cNvSpPr>
          <p:nvPr/>
        </p:nvSpPr>
        <p:spPr bwMode="auto">
          <a:xfrm flipV="1">
            <a:off x="1603375" y="1884363"/>
            <a:ext cx="6350" cy="3671887"/>
          </a:xfrm>
          <a:prstGeom prst="line">
            <a:avLst/>
          </a:prstGeom>
          <a:noFill/>
          <a:ln w="15875">
            <a:solidFill>
              <a:srgbClr val="194D39"/>
            </a:solidFill>
            <a:prstDash val="dash"/>
            <a:round/>
            <a:headEnd type="stealth" w="lg" len="lg"/>
          </a:ln>
        </p:spPr>
        <p:txBody>
          <a:bodyPr/>
          <a:lstStyle/>
          <a:p>
            <a:endParaRPr lang="zh-CN" altLang="en-US"/>
          </a:p>
        </p:txBody>
      </p:sp>
      <p:sp>
        <p:nvSpPr>
          <p:cNvPr id="93204" name="Rectangle 6"/>
          <p:cNvSpPr txBox="1">
            <a:spLocks noChangeArrowheads="1"/>
          </p:cNvSpPr>
          <p:nvPr/>
        </p:nvSpPr>
        <p:spPr bwMode="auto">
          <a:xfrm>
            <a:off x="552450" y="333375"/>
            <a:ext cx="10975975" cy="331788"/>
          </a:xfrm>
          <a:prstGeom prst="rect">
            <a:avLst/>
          </a:prstGeom>
          <a:noFill/>
          <a:ln w="9525">
            <a:noFill/>
            <a:miter lim="800000"/>
          </a:ln>
        </p:spPr>
        <p:txBody>
          <a:bodyPr/>
          <a:lstStyle/>
          <a:p>
            <a:r>
              <a:rPr lang="en-US" sz="3200">
                <a:solidFill>
                  <a:srgbClr val="008000"/>
                </a:solidFill>
                <a:latin typeface="Arial Black" panose="020B0A04020102020204" pitchFamily="34" charset="0"/>
                <a:ea typeface="方正大黑简体" panose="03000509000000000000" pitchFamily="65" charset="-122"/>
              </a:rPr>
              <a:t>建立</a:t>
            </a:r>
            <a:r>
              <a:rPr lang="zh-CN" altLang="en-US" sz="3200">
                <a:solidFill>
                  <a:srgbClr val="008000"/>
                </a:solidFill>
                <a:latin typeface="Arial Black" panose="020B0A04020102020204" pitchFamily="34" charset="0"/>
                <a:ea typeface="方正大黑简体" panose="03000509000000000000" pitchFamily="65" charset="-122"/>
              </a:rPr>
              <a:t>“</a:t>
            </a:r>
            <a:r>
              <a:rPr lang="en-US" sz="3200">
                <a:solidFill>
                  <a:srgbClr val="008000"/>
                </a:solidFill>
                <a:latin typeface="Arial Black" panose="020B0A04020102020204" pitchFamily="34" charset="0"/>
                <a:ea typeface="方正大黑简体" panose="03000509000000000000" pitchFamily="65" charset="-122"/>
              </a:rPr>
              <a:t>四项制度</a:t>
            </a:r>
            <a:r>
              <a:rPr lang="zh-CN" altLang="en-US" sz="3200">
                <a:solidFill>
                  <a:srgbClr val="008000"/>
                </a:solidFill>
                <a:latin typeface="Arial Black" panose="020B0A04020102020204" pitchFamily="34" charset="0"/>
                <a:ea typeface="方正大黑简体" panose="03000509000000000000" pitchFamily="65" charset="-122"/>
              </a:rPr>
              <a:t>”</a:t>
            </a:r>
            <a:r>
              <a:rPr lang="en-US" sz="3200">
                <a:solidFill>
                  <a:srgbClr val="194D39"/>
                </a:solidFill>
                <a:latin typeface="Arial Black" panose="020B0A04020102020204" pitchFamily="34" charset="0"/>
                <a:ea typeface="HY헤드라인M" pitchFamily="2" charset="-127"/>
              </a:rPr>
              <a:t> </a:t>
            </a:r>
          </a:p>
        </p:txBody>
      </p:sp>
      <p:sp>
        <p:nvSpPr>
          <p:cNvPr id="93205" name="Text Box 49"/>
          <p:cNvSpPr txBox="1">
            <a:spLocks noChangeArrowheads="1"/>
          </p:cNvSpPr>
          <p:nvPr/>
        </p:nvSpPr>
        <p:spPr bwMode="auto">
          <a:xfrm>
            <a:off x="3073400" y="1628775"/>
            <a:ext cx="935038" cy="762000"/>
          </a:xfrm>
          <a:prstGeom prst="rect">
            <a:avLst/>
          </a:prstGeom>
          <a:noFill/>
          <a:ln w="9525">
            <a:noFill/>
            <a:miter lim="800000"/>
          </a:ln>
        </p:spPr>
        <p:txBody>
          <a:bodyPr>
            <a:spAutoFit/>
          </a:bodyPr>
          <a:lstStyle/>
          <a:p>
            <a:r>
              <a:rPr lang="zh-CN" altLang="en-US" sz="4400">
                <a:solidFill>
                  <a:srgbClr val="FFFF00"/>
                </a:solidFill>
                <a:latin typeface="方正大黑简体" panose="03000509000000000000" pitchFamily="65" charset="-122"/>
                <a:ea typeface="方正大黑简体" panose="03000509000000000000" pitchFamily="65" charset="-122"/>
              </a:rPr>
              <a:t>1</a:t>
            </a:r>
          </a:p>
        </p:txBody>
      </p:sp>
      <p:sp>
        <p:nvSpPr>
          <p:cNvPr id="93206" name="Text Box 50"/>
          <p:cNvSpPr txBox="1">
            <a:spLocks noChangeArrowheads="1"/>
          </p:cNvSpPr>
          <p:nvPr/>
        </p:nvSpPr>
        <p:spPr bwMode="auto">
          <a:xfrm>
            <a:off x="3576638" y="2708275"/>
            <a:ext cx="935037" cy="762000"/>
          </a:xfrm>
          <a:prstGeom prst="rect">
            <a:avLst/>
          </a:prstGeom>
          <a:noFill/>
          <a:ln w="9525">
            <a:noFill/>
            <a:miter lim="800000"/>
          </a:ln>
        </p:spPr>
        <p:txBody>
          <a:bodyPr>
            <a:spAutoFit/>
          </a:bodyPr>
          <a:lstStyle/>
          <a:p>
            <a:r>
              <a:rPr lang="zh-CN" altLang="en-US" sz="4400">
                <a:solidFill>
                  <a:srgbClr val="FFFF00"/>
                </a:solidFill>
                <a:latin typeface="方正大黑简体" panose="03000509000000000000" pitchFamily="65" charset="-122"/>
                <a:ea typeface="方正大黑简体" panose="03000509000000000000" pitchFamily="65" charset="-122"/>
              </a:rPr>
              <a:t>2</a:t>
            </a:r>
          </a:p>
        </p:txBody>
      </p:sp>
      <p:sp>
        <p:nvSpPr>
          <p:cNvPr id="93207" name="Text Box 51"/>
          <p:cNvSpPr txBox="1">
            <a:spLocks noChangeArrowheads="1"/>
          </p:cNvSpPr>
          <p:nvPr/>
        </p:nvSpPr>
        <p:spPr bwMode="auto">
          <a:xfrm>
            <a:off x="3937000" y="3717925"/>
            <a:ext cx="935038" cy="762000"/>
          </a:xfrm>
          <a:prstGeom prst="rect">
            <a:avLst/>
          </a:prstGeom>
          <a:noFill/>
          <a:ln w="9525">
            <a:noFill/>
            <a:miter lim="800000"/>
          </a:ln>
        </p:spPr>
        <p:txBody>
          <a:bodyPr>
            <a:spAutoFit/>
          </a:bodyPr>
          <a:lstStyle/>
          <a:p>
            <a:r>
              <a:rPr lang="zh-CN" altLang="en-US" sz="4400">
                <a:solidFill>
                  <a:srgbClr val="FFFF00"/>
                </a:solidFill>
                <a:latin typeface="方正大黑简体" panose="03000509000000000000" pitchFamily="65" charset="-122"/>
                <a:ea typeface="方正大黑简体" panose="03000509000000000000" pitchFamily="65" charset="-122"/>
              </a:rPr>
              <a:t>3</a:t>
            </a:r>
            <a:endParaRPr lang="zh-CN" altLang="en-US"/>
          </a:p>
        </p:txBody>
      </p:sp>
      <p:sp>
        <p:nvSpPr>
          <p:cNvPr id="93208" name="Text Box 52"/>
          <p:cNvSpPr txBox="1">
            <a:spLocks noChangeArrowheads="1"/>
          </p:cNvSpPr>
          <p:nvPr/>
        </p:nvSpPr>
        <p:spPr bwMode="auto">
          <a:xfrm>
            <a:off x="4297363" y="4725988"/>
            <a:ext cx="935037" cy="762000"/>
          </a:xfrm>
          <a:prstGeom prst="rect">
            <a:avLst/>
          </a:prstGeom>
          <a:noFill/>
          <a:ln w="9525">
            <a:noFill/>
            <a:miter lim="800000"/>
          </a:ln>
        </p:spPr>
        <p:txBody>
          <a:bodyPr>
            <a:spAutoFit/>
          </a:bodyPr>
          <a:lstStyle/>
          <a:p>
            <a:r>
              <a:rPr lang="zh-CN" altLang="en-US" sz="4400">
                <a:solidFill>
                  <a:srgbClr val="FFFF00"/>
                </a:solidFill>
                <a:latin typeface="方正大黑简体" panose="03000509000000000000" pitchFamily="65" charset="-122"/>
                <a:ea typeface="方正大黑简体" panose="03000509000000000000" pitchFamily="65" charset="-122"/>
              </a:rPr>
              <a:t>4</a:t>
            </a:r>
            <a:endParaRPr lang="zh-CN" altLang="en-US"/>
          </a:p>
        </p:txBody>
      </p:sp>
      <p:sp>
        <p:nvSpPr>
          <p:cNvPr id="93209" name="Text Box 53"/>
          <p:cNvSpPr txBox="1">
            <a:spLocks noChangeArrowheads="1"/>
          </p:cNvSpPr>
          <p:nvPr/>
        </p:nvSpPr>
        <p:spPr bwMode="auto">
          <a:xfrm>
            <a:off x="481013" y="1917700"/>
            <a:ext cx="1077912" cy="3613150"/>
          </a:xfrm>
          <a:prstGeom prst="rect">
            <a:avLst/>
          </a:prstGeom>
          <a:noFill/>
          <a:ln w="9525">
            <a:noFill/>
            <a:miter lim="800000"/>
          </a:ln>
        </p:spPr>
        <p:txBody>
          <a:bodyPr vert="eaVert">
            <a:spAutoFit/>
          </a:bodyPr>
          <a:lstStyle/>
          <a:p>
            <a:pPr algn="just">
              <a:lnSpc>
                <a:spcPct val="140000"/>
              </a:lnSpc>
            </a:pPr>
            <a:r>
              <a:rPr lang="zh-CN" altLang="en-US" sz="1400">
                <a:latin typeface="黑体" panose="02010609060101010101" pitchFamily="49" charset="-122"/>
                <a:ea typeface="黑体" panose="02010609060101010101" pitchFamily="49" charset="-122"/>
              </a:rPr>
              <a:t>    以“三条红线”、 “四项制度”为核心内容的最严格水资源管理制度将是今后我国水资源管理的一项基本策略。</a:t>
            </a:r>
          </a:p>
        </p:txBody>
      </p:sp>
    </p:spTree>
  </p:cSld>
  <p:clrMapOvr>
    <a:masterClrMapping/>
  </p:clrMapOvr>
  <p:transition spd="slow">
    <p:comb/>
    <p:sndAc>
      <p:stSnd>
        <p:snd r:embed="rId2" name="suction.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文本框 6"/>
          <p:cNvSpPr txBox="1">
            <a:spLocks noChangeArrowheads="1"/>
          </p:cNvSpPr>
          <p:nvPr/>
        </p:nvSpPr>
        <p:spPr bwMode="auto">
          <a:xfrm>
            <a:off x="1570038" y="1744663"/>
            <a:ext cx="4205287" cy="3124200"/>
          </a:xfrm>
          <a:prstGeom prst="rect">
            <a:avLst/>
          </a:prstGeom>
          <a:noFill/>
          <a:ln w="9525">
            <a:noFill/>
            <a:miter lim="800000"/>
          </a:ln>
        </p:spPr>
        <p:txBody>
          <a:bodyPr>
            <a:spAutoFit/>
          </a:bodyPr>
          <a:lstStyle/>
          <a:p>
            <a:pPr algn="ctr" eaLnBrk="0" hangingPunct="0"/>
            <a:r>
              <a:rPr lang="en-US" altLang="zh-CN" sz="19900" b="1" dirty="0">
                <a:solidFill>
                  <a:srgbClr val="83B40D"/>
                </a:solidFill>
                <a:latin typeface="Arial Black" panose="020B0A04020102020204" pitchFamily="34" charset="0"/>
                <a:ea typeface="微软雅黑" panose="020B0503020204020204" pitchFamily="34" charset="-122"/>
              </a:rPr>
              <a:t>0</a:t>
            </a:r>
            <a:r>
              <a:rPr lang="zh-CN" altLang="en-US" sz="19900" b="1" dirty="0">
                <a:solidFill>
                  <a:srgbClr val="83B40D"/>
                </a:solidFill>
                <a:latin typeface="Arial Black" panose="020B0A04020102020204" pitchFamily="34" charset="0"/>
                <a:ea typeface="微软雅黑" panose="020B0503020204020204" pitchFamily="34" charset="-122"/>
              </a:rPr>
              <a:t>2</a:t>
            </a:r>
          </a:p>
        </p:txBody>
      </p:sp>
      <p:sp>
        <p:nvSpPr>
          <p:cNvPr id="94211" name="文本框 7"/>
          <p:cNvSpPr txBox="1">
            <a:spLocks noChangeArrowheads="1"/>
          </p:cNvSpPr>
          <p:nvPr/>
        </p:nvSpPr>
        <p:spPr bwMode="auto">
          <a:xfrm>
            <a:off x="1633091" y="3068960"/>
            <a:ext cx="3887787" cy="639763"/>
          </a:xfrm>
          <a:prstGeom prst="rect">
            <a:avLst/>
          </a:prstGeom>
          <a:solidFill>
            <a:srgbClr val="FFFFFF"/>
          </a:solidFill>
          <a:ln w="9525">
            <a:noFill/>
            <a:miter lim="800000"/>
          </a:ln>
        </p:spPr>
        <p:txBody>
          <a:bodyPr>
            <a:spAutoFit/>
          </a:bodyPr>
          <a:lstStyle/>
          <a:p>
            <a:pPr eaLnBrk="0" hangingPunct="0"/>
            <a:r>
              <a:rPr lang="en-US" altLang="zh-CN" sz="3600" b="1" dirty="0">
                <a:solidFill>
                  <a:srgbClr val="83B40D"/>
                </a:solidFill>
                <a:latin typeface="Times New Roman" panose="02020603050405020304" pitchFamily="18" charset="0"/>
                <a:cs typeface="Times New Roman" panose="02020603050405020304" pitchFamily="18" charset="0"/>
              </a:rPr>
              <a:t>      </a:t>
            </a:r>
            <a:r>
              <a:rPr lang="en-US" altLang="zh-CN" sz="3600" b="1" dirty="0" smtClean="0">
                <a:solidFill>
                  <a:srgbClr val="83B40D"/>
                </a:solidFill>
                <a:latin typeface="Times New Roman" panose="02020603050405020304" pitchFamily="18" charset="0"/>
                <a:cs typeface="Times New Roman" panose="02020603050405020304" pitchFamily="18" charset="0"/>
              </a:rPr>
              <a:t>PART </a:t>
            </a:r>
            <a:r>
              <a:rPr lang="zh-CN" altLang="en-US" sz="3600" b="1" dirty="0" smtClean="0">
                <a:solidFill>
                  <a:srgbClr val="83B40D"/>
                </a:solidFill>
                <a:latin typeface="Times New Roman" panose="02020603050405020304" pitchFamily="18" charset="0"/>
                <a:ea typeface="宋体" panose="02010600030101010101" pitchFamily="2" charset="-122"/>
              </a:rPr>
              <a:t>TWO</a:t>
            </a:r>
            <a:endParaRPr lang="zh-CN" altLang="en-US" dirty="0"/>
          </a:p>
        </p:txBody>
      </p:sp>
      <p:sp>
        <p:nvSpPr>
          <p:cNvPr id="94212" name="文本框 8"/>
          <p:cNvSpPr txBox="1">
            <a:spLocks noChangeArrowheads="1"/>
          </p:cNvSpPr>
          <p:nvPr/>
        </p:nvSpPr>
        <p:spPr bwMode="auto">
          <a:xfrm>
            <a:off x="5413375" y="2854325"/>
            <a:ext cx="4662488" cy="1066800"/>
          </a:xfrm>
          <a:prstGeom prst="rect">
            <a:avLst/>
          </a:prstGeom>
          <a:noFill/>
          <a:ln w="9525">
            <a:noFill/>
            <a:miter lim="800000"/>
          </a:ln>
        </p:spPr>
        <p:txBody>
          <a:bodyPr>
            <a:spAutoFit/>
          </a:bodyPr>
          <a:lstStyle/>
          <a:p>
            <a:pPr algn="ctr" eaLnBrk="0" hangingPunct="0"/>
            <a:r>
              <a:rPr lang="ko-KR" sz="3200">
                <a:solidFill>
                  <a:schemeClr val="accent1"/>
                </a:solidFill>
                <a:ea typeface="方正大黑简体" panose="03000509000000000000" pitchFamily="65" charset="-122"/>
              </a:rPr>
              <a:t>开展节水工作法律、法规及政策文件依据</a:t>
            </a:r>
          </a:p>
        </p:txBody>
      </p:sp>
      <p:cxnSp>
        <p:nvCxnSpPr>
          <p:cNvPr id="94213" name="直接连接符 10"/>
          <p:cNvCxnSpPr>
            <a:cxnSpLocks noChangeShapeType="1"/>
          </p:cNvCxnSpPr>
          <p:nvPr/>
        </p:nvCxnSpPr>
        <p:spPr bwMode="auto">
          <a:xfrm>
            <a:off x="5495925" y="3824288"/>
            <a:ext cx="4608513" cy="0"/>
          </a:xfrm>
          <a:prstGeom prst="line">
            <a:avLst/>
          </a:prstGeom>
          <a:noFill/>
          <a:ln w="12700">
            <a:solidFill>
              <a:srgbClr val="DFDFDF"/>
            </a:solidFill>
            <a:miter lim="800000"/>
            <a:headEnd type="oval" w="med" len="med"/>
            <a:tailEnd type="oval" w="med" len="med"/>
          </a:ln>
        </p:spPr>
      </p:cxnSp>
    </p:spTree>
  </p:cSld>
  <p:clrMapOvr>
    <a:masterClrMapping/>
  </p:clrMapOvr>
  <p:transition spd="slow">
    <p:random/>
    <p:sndAc>
      <p:stSnd>
        <p:snd r:embed="rId2" name="suction.wav"/>
      </p:stSnd>
    </p:sndAc>
  </p:transition>
  <p:timing>
    <p:tnLst>
      <p:par>
        <p:cTn id="1" dur="indefinite" restart="never" nodeType="tmRoot"/>
      </p:par>
    </p:tnLst>
  </p:timing>
</p:sld>
</file>

<file path=ppt/theme/theme1.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Arial Black"/>
        <a:ea typeface="HY헤드라인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디자인 사용자 지정">
  <a:themeElements>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Arial Black"/>
        <a:ea typeface="HY헤드라인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디자인 사용자 지정">
  <a:themeElements>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디자인 사용자 지정">
      <a:majorFont>
        <a:latin typeface="Arial Black"/>
        <a:ea typeface="HY헤드라인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A000120140929A57KWBG">
  <a:themeElements>
    <a:clrScheme name="A000120140929A57KWBG 1">
      <a:dk1>
        <a:srgbClr val="3F3F3F"/>
      </a:dk1>
      <a:lt1>
        <a:srgbClr val="FFFFFF"/>
      </a:lt1>
      <a:dk2>
        <a:srgbClr val="3B7273"/>
      </a:dk2>
      <a:lt2>
        <a:srgbClr val="EBF1F0"/>
      </a:lt2>
      <a:accent1>
        <a:srgbClr val="8CD620"/>
      </a:accent1>
      <a:accent2>
        <a:srgbClr val="48BD00"/>
      </a:accent2>
      <a:accent3>
        <a:srgbClr val="FFFFFF"/>
      </a:accent3>
      <a:accent4>
        <a:srgbClr val="343434"/>
      </a:accent4>
      <a:accent5>
        <a:srgbClr val="C5E8AB"/>
      </a:accent5>
      <a:accent6>
        <a:srgbClr val="40AB00"/>
      </a:accent6>
      <a:hlink>
        <a:srgbClr val="0070C0"/>
      </a:hlink>
      <a:folHlink>
        <a:srgbClr val="7F7F7F"/>
      </a:folHlink>
    </a:clrScheme>
    <a:fontScheme name="A000120140929A57KWBG">
      <a:majorFont>
        <a:latin typeface="Arial Black"/>
        <a:ea typeface="幼圆"/>
        <a:cs typeface=""/>
      </a:majorFont>
      <a:minorFont>
        <a:latin typeface="Arial"/>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A000120140929A57KWBG 1">
        <a:dk1>
          <a:srgbClr val="3F3F3F"/>
        </a:dk1>
        <a:lt1>
          <a:srgbClr val="FFFFFF"/>
        </a:lt1>
        <a:dk2>
          <a:srgbClr val="3B7273"/>
        </a:dk2>
        <a:lt2>
          <a:srgbClr val="EBF1F0"/>
        </a:lt2>
        <a:accent1>
          <a:srgbClr val="8CD620"/>
        </a:accent1>
        <a:accent2>
          <a:srgbClr val="48BD00"/>
        </a:accent2>
        <a:accent3>
          <a:srgbClr val="FFFFFF"/>
        </a:accent3>
        <a:accent4>
          <a:srgbClr val="343434"/>
        </a:accent4>
        <a:accent5>
          <a:srgbClr val="C5E8AB"/>
        </a:accent5>
        <a:accent6>
          <a:srgbClr val="40AB00"/>
        </a:accent6>
        <a:hlink>
          <a:srgbClr val="0070C0"/>
        </a:hlink>
        <a:folHlink>
          <a:srgbClr val="7F7F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9496</Words>
  <Application>Microsoft Office PowerPoint</Application>
  <PresentationFormat>自定义</PresentationFormat>
  <Paragraphs>495</Paragraphs>
  <Slides>45</Slides>
  <Notes>0</Notes>
  <HiddenSlides>0</HiddenSlides>
  <MMClips>0</MMClips>
  <ScaleCrop>false</ScaleCrop>
  <HeadingPairs>
    <vt:vector size="4" baseType="variant">
      <vt:variant>
        <vt:lpstr>主题</vt:lpstr>
      </vt:variant>
      <vt:variant>
        <vt:i4>6</vt:i4>
      </vt:variant>
      <vt:variant>
        <vt:lpstr>幻灯片标题</vt:lpstr>
      </vt:variant>
      <vt:variant>
        <vt:i4>45</vt:i4>
      </vt:variant>
    </vt:vector>
  </HeadingPairs>
  <TitlesOfParts>
    <vt:vector size="51" baseType="lpstr">
      <vt:lpstr>기본 디자인</vt:lpstr>
      <vt:lpstr>1_디자인 사용자 지정</vt:lpstr>
      <vt:lpstr>디자인 사용자 지정</vt:lpstr>
      <vt:lpstr>2_디자인 사용자 지정</vt:lpstr>
      <vt:lpstr>3_디자인 사용자 지정</vt:lpstr>
      <vt:lpstr>A000120140929A57KWBG</vt:lpstr>
      <vt:lpstr>幻灯片 1</vt:lpstr>
      <vt:lpstr>幻灯片 2</vt:lpstr>
      <vt:lpstr>幻灯片 3</vt:lpstr>
      <vt:lpstr>幻灯片 4</vt:lpstr>
      <vt:lpstr>幻灯片 5</vt:lpstr>
      <vt:lpstr>幻灯片 6</vt:lpstr>
      <vt:lpstr>幻灯片 7</vt:lpstr>
      <vt:lpstr>幻灯片 8</vt:lpstr>
      <vt:lpstr>幻灯片 9</vt:lpstr>
      <vt:lpstr>二、开展节水工作法律、法规及政策文件依据 </vt:lpstr>
      <vt:lpstr>幻灯片 11</vt:lpstr>
      <vt:lpstr>三、用水计划指标的申请、核定和下达</vt:lpstr>
      <vt:lpstr>幻灯片 13</vt:lpstr>
      <vt:lpstr>具体行政行为的“四个要素”</vt:lpstr>
      <vt:lpstr>C：时间节点</vt:lpstr>
      <vt:lpstr>幻灯片 16</vt:lpstr>
      <vt:lpstr>四、超计划用水加价水费的征收和管理</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鞀澕鞚措摐 1</dc:title>
  <dc:creator>jeon</dc:creator>
  <cp:lastModifiedBy>Administrator</cp:lastModifiedBy>
  <cp:revision>138</cp:revision>
  <dcterms:created xsi:type="dcterms:W3CDTF">2010-05-14T08:20:00Z</dcterms:created>
  <dcterms:modified xsi:type="dcterms:W3CDTF">2017-04-10T12:25:51Z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